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1" r:id="rId1"/>
  </p:sldMasterIdLst>
  <p:notesMasterIdLst>
    <p:notesMasterId r:id="rId14"/>
  </p:notesMasterIdLst>
  <p:sldIdLst>
    <p:sldId id="256" r:id="rId2"/>
    <p:sldId id="261" r:id="rId3"/>
    <p:sldId id="262" r:id="rId4"/>
    <p:sldId id="258" r:id="rId5"/>
    <p:sldId id="260" r:id="rId6"/>
    <p:sldId id="264" r:id="rId7"/>
    <p:sldId id="263" r:id="rId8"/>
    <p:sldId id="269" r:id="rId9"/>
    <p:sldId id="271"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116" d="100"/>
          <a:sy n="116" d="100"/>
        </p:scale>
        <p:origin x="10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F82DB3-FC53-4095-9F9C-B763245D2A90}" type="doc">
      <dgm:prSet loTypeId="urn:microsoft.com/office/officeart/2005/8/layout/default" loCatId="list" qsTypeId="urn:microsoft.com/office/officeart/2005/8/quickstyle/3d1" qsCatId="3D" csTypeId="urn:microsoft.com/office/officeart/2005/8/colors/colorful1#1" csCatId="colorful" phldr="1"/>
      <dgm:spPr/>
      <dgm:t>
        <a:bodyPr/>
        <a:lstStyle/>
        <a:p>
          <a:endParaRPr lang="en-GB"/>
        </a:p>
      </dgm:t>
    </dgm:pt>
    <dgm:pt modelId="{7B1629DC-AA7E-423D-8CF5-91E9B8B5074F}">
      <dgm:prSet phldrT="[Text]"/>
      <dgm:spPr/>
      <dgm:t>
        <a:bodyPr/>
        <a:lstStyle/>
        <a:p>
          <a:r>
            <a:rPr lang="en-US" dirty="0" smtClean="0">
              <a:latin typeface="Times"/>
              <a:cs typeface="Times"/>
            </a:rPr>
            <a:t>Equipped to manage your </a:t>
          </a:r>
          <a:r>
            <a:rPr lang="en-US" dirty="0" err="1" smtClean="0">
              <a:latin typeface="Times"/>
              <a:cs typeface="Times"/>
            </a:rPr>
            <a:t>behaviour</a:t>
          </a:r>
          <a:r>
            <a:rPr lang="en-US" dirty="0" smtClean="0">
              <a:latin typeface="Times"/>
              <a:cs typeface="Times"/>
            </a:rPr>
            <a:t> and emotions</a:t>
          </a:r>
          <a:endParaRPr lang="en-GB" dirty="0"/>
        </a:p>
      </dgm:t>
    </dgm:pt>
    <dgm:pt modelId="{E5612468-7BB3-44E0-B276-AC7DC459BC88}" type="parTrans" cxnId="{B67C4F7E-0765-46B8-AA92-7FCCDB65DCFA}">
      <dgm:prSet/>
      <dgm:spPr/>
      <dgm:t>
        <a:bodyPr/>
        <a:lstStyle/>
        <a:p>
          <a:endParaRPr lang="en-GB"/>
        </a:p>
      </dgm:t>
    </dgm:pt>
    <dgm:pt modelId="{D992CF7F-2C5E-41E8-90F5-C25EE2F055C4}" type="sibTrans" cxnId="{B67C4F7E-0765-46B8-AA92-7FCCDB65DCFA}">
      <dgm:prSet/>
      <dgm:spPr/>
      <dgm:t>
        <a:bodyPr/>
        <a:lstStyle/>
        <a:p>
          <a:endParaRPr lang="en-GB"/>
        </a:p>
      </dgm:t>
    </dgm:pt>
    <dgm:pt modelId="{1FB88820-2450-40FB-B0B5-498B85E0D806}">
      <dgm:prSet/>
      <dgm:spPr/>
      <dgm:t>
        <a:bodyPr/>
        <a:lstStyle/>
        <a:p>
          <a:r>
            <a:rPr lang="en-US" dirty="0" smtClean="0">
              <a:latin typeface="Times"/>
              <a:cs typeface="Times"/>
            </a:rPr>
            <a:t>Feel you can overcome hardship and guide your destiny</a:t>
          </a:r>
          <a:endParaRPr lang="en-US" dirty="0">
            <a:latin typeface="Times"/>
            <a:cs typeface="Times"/>
          </a:endParaRPr>
        </a:p>
      </dgm:t>
    </dgm:pt>
    <dgm:pt modelId="{BC682DAF-5D28-4C20-9CC1-782E9F128835}" type="parTrans" cxnId="{8B057819-1384-404A-8A90-C5C5352134E2}">
      <dgm:prSet/>
      <dgm:spPr/>
      <dgm:t>
        <a:bodyPr/>
        <a:lstStyle/>
        <a:p>
          <a:endParaRPr lang="en-GB"/>
        </a:p>
      </dgm:t>
    </dgm:pt>
    <dgm:pt modelId="{87654DFE-8757-491A-B8D2-8E38A7CBEA28}" type="sibTrans" cxnId="{8B057819-1384-404A-8A90-C5C5352134E2}">
      <dgm:prSet/>
      <dgm:spPr/>
      <dgm:t>
        <a:bodyPr/>
        <a:lstStyle/>
        <a:p>
          <a:endParaRPr lang="en-GB"/>
        </a:p>
      </dgm:t>
    </dgm:pt>
    <dgm:pt modelId="{2E782E16-F6FF-4A05-940D-3D4738A235DC}">
      <dgm:prSet/>
      <dgm:spPr/>
      <dgm:t>
        <a:bodyPr/>
        <a:lstStyle/>
        <a:p>
          <a:r>
            <a:rPr lang="en-US" dirty="0" smtClean="0">
              <a:latin typeface="Times"/>
              <a:cs typeface="Times"/>
            </a:rPr>
            <a:t>Grounded in cultural traditions ‘Connected’</a:t>
          </a:r>
          <a:endParaRPr lang="en-US" dirty="0">
            <a:latin typeface="Times"/>
            <a:cs typeface="Times"/>
          </a:endParaRPr>
        </a:p>
      </dgm:t>
    </dgm:pt>
    <dgm:pt modelId="{FACE4366-DB20-4B98-BCF6-35318A8A54FA}" type="parTrans" cxnId="{C5B816F4-9321-4B63-92DE-964CC691BEBB}">
      <dgm:prSet/>
      <dgm:spPr/>
      <dgm:t>
        <a:bodyPr/>
        <a:lstStyle/>
        <a:p>
          <a:endParaRPr lang="en-GB"/>
        </a:p>
      </dgm:t>
    </dgm:pt>
    <dgm:pt modelId="{25DC47A8-C796-4CCB-B6B2-30A121220B4E}" type="sibTrans" cxnId="{C5B816F4-9321-4B63-92DE-964CC691BEBB}">
      <dgm:prSet/>
      <dgm:spPr/>
      <dgm:t>
        <a:bodyPr/>
        <a:lstStyle/>
        <a:p>
          <a:endParaRPr lang="en-GB"/>
        </a:p>
      </dgm:t>
    </dgm:pt>
    <dgm:pt modelId="{DE6C2D91-2FA1-4023-BCBB-210E6903195F}">
      <dgm:prSet/>
      <dgm:spPr/>
      <dgm:t>
        <a:bodyPr/>
        <a:lstStyle/>
        <a:p>
          <a:r>
            <a:rPr lang="en-US" b="1" dirty="0" smtClean="0">
              <a:latin typeface="Times"/>
              <a:cs typeface="Times"/>
            </a:rPr>
            <a:t>One or more stable, caring child-adult relationship </a:t>
          </a:r>
          <a:endParaRPr lang="en-US" b="1" dirty="0">
            <a:latin typeface="Times"/>
            <a:cs typeface="Times"/>
          </a:endParaRPr>
        </a:p>
      </dgm:t>
    </dgm:pt>
    <dgm:pt modelId="{CDB37F54-D84E-45B9-A7BA-09F7E20C031A}" type="parTrans" cxnId="{A8D1407B-84B8-45B1-A464-3C46383E7218}">
      <dgm:prSet/>
      <dgm:spPr/>
      <dgm:t>
        <a:bodyPr/>
        <a:lstStyle/>
        <a:p>
          <a:endParaRPr lang="en-GB"/>
        </a:p>
      </dgm:t>
    </dgm:pt>
    <dgm:pt modelId="{4E41F06B-58E6-405C-9E84-0ADFD31CBCF6}" type="sibTrans" cxnId="{A8D1407B-84B8-45B1-A464-3C46383E7218}">
      <dgm:prSet/>
      <dgm:spPr/>
      <dgm:t>
        <a:bodyPr/>
        <a:lstStyle/>
        <a:p>
          <a:endParaRPr lang="en-GB"/>
        </a:p>
      </dgm:t>
    </dgm:pt>
    <dgm:pt modelId="{591AE323-4514-423F-8422-6D95AC8BF997}" type="pres">
      <dgm:prSet presAssocID="{C5F82DB3-FC53-4095-9F9C-B763245D2A90}" presName="diagram" presStyleCnt="0">
        <dgm:presLayoutVars>
          <dgm:dir/>
          <dgm:resizeHandles val="exact"/>
        </dgm:presLayoutVars>
      </dgm:prSet>
      <dgm:spPr/>
      <dgm:t>
        <a:bodyPr/>
        <a:lstStyle/>
        <a:p>
          <a:endParaRPr lang="en-GB"/>
        </a:p>
      </dgm:t>
    </dgm:pt>
    <dgm:pt modelId="{B59779FF-C33F-437B-9E78-C609AAFBB442}" type="pres">
      <dgm:prSet presAssocID="{DE6C2D91-2FA1-4023-BCBB-210E6903195F}" presName="node" presStyleLbl="node1" presStyleIdx="0" presStyleCnt="4" custLinFactNeighborX="54146" custLinFactNeighborY="11622">
        <dgm:presLayoutVars>
          <dgm:bulletEnabled val="1"/>
        </dgm:presLayoutVars>
      </dgm:prSet>
      <dgm:spPr/>
      <dgm:t>
        <a:bodyPr/>
        <a:lstStyle/>
        <a:p>
          <a:endParaRPr lang="en-GB"/>
        </a:p>
      </dgm:t>
    </dgm:pt>
    <dgm:pt modelId="{9D049871-AACC-4244-BD01-B7D6D29B9499}" type="pres">
      <dgm:prSet presAssocID="{4E41F06B-58E6-405C-9E84-0ADFD31CBCF6}" presName="sibTrans" presStyleCnt="0"/>
      <dgm:spPr/>
    </dgm:pt>
    <dgm:pt modelId="{F24E4004-8CDD-4916-9624-0DDACAAAFEFD}" type="pres">
      <dgm:prSet presAssocID="{1FB88820-2450-40FB-B0B5-498B85E0D806}" presName="node" presStyleLbl="node1" presStyleIdx="1" presStyleCnt="4" custLinFactNeighborX="51275" custLinFactNeighborY="12306">
        <dgm:presLayoutVars>
          <dgm:bulletEnabled val="1"/>
        </dgm:presLayoutVars>
      </dgm:prSet>
      <dgm:spPr/>
      <dgm:t>
        <a:bodyPr/>
        <a:lstStyle/>
        <a:p>
          <a:endParaRPr lang="en-GB"/>
        </a:p>
      </dgm:t>
    </dgm:pt>
    <dgm:pt modelId="{86969EF6-19CB-4C1D-9E7E-EA13B6C93CF1}" type="pres">
      <dgm:prSet presAssocID="{87654DFE-8757-491A-B8D2-8E38A7CBEA28}" presName="sibTrans" presStyleCnt="0"/>
      <dgm:spPr/>
    </dgm:pt>
    <dgm:pt modelId="{7ECBF0AD-6A6C-4576-ACE3-E8CC714F7AE0}" type="pres">
      <dgm:prSet presAssocID="{2E782E16-F6FF-4A05-940D-3D4738A235DC}" presName="node" presStyleLbl="node1" presStyleIdx="2" presStyleCnt="4" custLinFactY="16906" custLinFactNeighborX="-59479" custLinFactNeighborY="100000">
        <dgm:presLayoutVars>
          <dgm:bulletEnabled val="1"/>
        </dgm:presLayoutVars>
      </dgm:prSet>
      <dgm:spPr/>
      <dgm:t>
        <a:bodyPr/>
        <a:lstStyle/>
        <a:p>
          <a:endParaRPr lang="en-GB"/>
        </a:p>
      </dgm:t>
    </dgm:pt>
    <dgm:pt modelId="{E8BE59B7-4517-4703-9179-14B1210D4C70}" type="pres">
      <dgm:prSet presAssocID="{25DC47A8-C796-4CCB-B6B2-30A121220B4E}" presName="sibTrans" presStyleCnt="0"/>
      <dgm:spPr/>
    </dgm:pt>
    <dgm:pt modelId="{F1133D13-5CF0-4FDC-BE69-7E46547F6FB1}" type="pres">
      <dgm:prSet presAssocID="{7B1629DC-AA7E-423D-8CF5-91E9B8B5074F}" presName="node" presStyleLbl="node1" presStyleIdx="3" presStyleCnt="4" custLinFactNeighborX="-56197" custLinFactNeighborY="833">
        <dgm:presLayoutVars>
          <dgm:bulletEnabled val="1"/>
        </dgm:presLayoutVars>
      </dgm:prSet>
      <dgm:spPr/>
      <dgm:t>
        <a:bodyPr/>
        <a:lstStyle/>
        <a:p>
          <a:endParaRPr lang="en-GB"/>
        </a:p>
      </dgm:t>
    </dgm:pt>
  </dgm:ptLst>
  <dgm:cxnLst>
    <dgm:cxn modelId="{A8D1407B-84B8-45B1-A464-3C46383E7218}" srcId="{C5F82DB3-FC53-4095-9F9C-B763245D2A90}" destId="{DE6C2D91-2FA1-4023-BCBB-210E6903195F}" srcOrd="0" destOrd="0" parTransId="{CDB37F54-D84E-45B9-A7BA-09F7E20C031A}" sibTransId="{4E41F06B-58E6-405C-9E84-0ADFD31CBCF6}"/>
    <dgm:cxn modelId="{C5B816F4-9321-4B63-92DE-964CC691BEBB}" srcId="{C5F82DB3-FC53-4095-9F9C-B763245D2A90}" destId="{2E782E16-F6FF-4A05-940D-3D4738A235DC}" srcOrd="2" destOrd="0" parTransId="{FACE4366-DB20-4B98-BCF6-35318A8A54FA}" sibTransId="{25DC47A8-C796-4CCB-B6B2-30A121220B4E}"/>
    <dgm:cxn modelId="{EA963E9C-B036-46B1-B692-A01B1664BF71}" type="presOf" srcId="{DE6C2D91-2FA1-4023-BCBB-210E6903195F}" destId="{B59779FF-C33F-437B-9E78-C609AAFBB442}" srcOrd="0" destOrd="0" presId="urn:microsoft.com/office/officeart/2005/8/layout/default"/>
    <dgm:cxn modelId="{EB6B366A-B38D-47C8-B252-8F50308463F4}" type="presOf" srcId="{7B1629DC-AA7E-423D-8CF5-91E9B8B5074F}" destId="{F1133D13-5CF0-4FDC-BE69-7E46547F6FB1}" srcOrd="0" destOrd="0" presId="urn:microsoft.com/office/officeart/2005/8/layout/default"/>
    <dgm:cxn modelId="{8B057819-1384-404A-8A90-C5C5352134E2}" srcId="{C5F82DB3-FC53-4095-9F9C-B763245D2A90}" destId="{1FB88820-2450-40FB-B0B5-498B85E0D806}" srcOrd="1" destOrd="0" parTransId="{BC682DAF-5D28-4C20-9CC1-782E9F128835}" sibTransId="{87654DFE-8757-491A-B8D2-8E38A7CBEA28}"/>
    <dgm:cxn modelId="{ACE4DFA4-DF67-4EE2-AD51-9E92A8CE23BB}" type="presOf" srcId="{2E782E16-F6FF-4A05-940D-3D4738A235DC}" destId="{7ECBF0AD-6A6C-4576-ACE3-E8CC714F7AE0}" srcOrd="0" destOrd="0" presId="urn:microsoft.com/office/officeart/2005/8/layout/default"/>
    <dgm:cxn modelId="{76BDF18C-EE2B-478E-8C5A-C9661E2A9A5F}" type="presOf" srcId="{C5F82DB3-FC53-4095-9F9C-B763245D2A90}" destId="{591AE323-4514-423F-8422-6D95AC8BF997}" srcOrd="0" destOrd="0" presId="urn:microsoft.com/office/officeart/2005/8/layout/default"/>
    <dgm:cxn modelId="{C52E38FC-AD7D-470D-AC21-39370D1033FC}" type="presOf" srcId="{1FB88820-2450-40FB-B0B5-498B85E0D806}" destId="{F24E4004-8CDD-4916-9624-0DDACAAAFEFD}" srcOrd="0" destOrd="0" presId="urn:microsoft.com/office/officeart/2005/8/layout/default"/>
    <dgm:cxn modelId="{B67C4F7E-0765-46B8-AA92-7FCCDB65DCFA}" srcId="{C5F82DB3-FC53-4095-9F9C-B763245D2A90}" destId="{7B1629DC-AA7E-423D-8CF5-91E9B8B5074F}" srcOrd="3" destOrd="0" parTransId="{E5612468-7BB3-44E0-B276-AC7DC459BC88}" sibTransId="{D992CF7F-2C5E-41E8-90F5-C25EE2F055C4}"/>
    <dgm:cxn modelId="{B1B1B825-2057-47BE-930C-6D073C97933D}" type="presParOf" srcId="{591AE323-4514-423F-8422-6D95AC8BF997}" destId="{B59779FF-C33F-437B-9E78-C609AAFBB442}" srcOrd="0" destOrd="0" presId="urn:microsoft.com/office/officeart/2005/8/layout/default"/>
    <dgm:cxn modelId="{68B83EF2-0F38-4506-B3F8-D6F0B9D22E49}" type="presParOf" srcId="{591AE323-4514-423F-8422-6D95AC8BF997}" destId="{9D049871-AACC-4244-BD01-B7D6D29B9499}" srcOrd="1" destOrd="0" presId="urn:microsoft.com/office/officeart/2005/8/layout/default"/>
    <dgm:cxn modelId="{9D0572BE-9279-4594-BA9C-5B2E13E484D7}" type="presParOf" srcId="{591AE323-4514-423F-8422-6D95AC8BF997}" destId="{F24E4004-8CDD-4916-9624-0DDACAAAFEFD}" srcOrd="2" destOrd="0" presId="urn:microsoft.com/office/officeart/2005/8/layout/default"/>
    <dgm:cxn modelId="{44F61DDD-C808-425F-A7E5-5CE8B893F928}" type="presParOf" srcId="{591AE323-4514-423F-8422-6D95AC8BF997}" destId="{86969EF6-19CB-4C1D-9E7E-EA13B6C93CF1}" srcOrd="3" destOrd="0" presId="urn:microsoft.com/office/officeart/2005/8/layout/default"/>
    <dgm:cxn modelId="{9B881F16-FE8A-475D-9556-C905C3BC667E}" type="presParOf" srcId="{591AE323-4514-423F-8422-6D95AC8BF997}" destId="{7ECBF0AD-6A6C-4576-ACE3-E8CC714F7AE0}" srcOrd="4" destOrd="0" presId="urn:microsoft.com/office/officeart/2005/8/layout/default"/>
    <dgm:cxn modelId="{5C1244F0-F831-4891-92DF-6AD8554C3B54}" type="presParOf" srcId="{591AE323-4514-423F-8422-6D95AC8BF997}" destId="{E8BE59B7-4517-4703-9179-14B1210D4C70}" srcOrd="5" destOrd="0" presId="urn:microsoft.com/office/officeart/2005/8/layout/default"/>
    <dgm:cxn modelId="{7061DA94-B0AE-4F31-AA24-DA1F47D84F98}" type="presParOf" srcId="{591AE323-4514-423F-8422-6D95AC8BF997}" destId="{F1133D13-5CF0-4FDC-BE69-7E46547F6FB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4971F-B5E4-4791-B993-7D40DC374915}" type="datetimeFigureOut">
              <a:rPr lang="en-GB" smtClean="0"/>
              <a:pPr/>
              <a:t>13/06/2018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879C7E-F721-4BA4-9C82-D5CE8F9D0B69}" type="slidenum">
              <a:rPr lang="en-GB" smtClean="0"/>
              <a:pPr/>
              <a:t>‹#›</a:t>
            </a:fld>
            <a:endParaRPr lang="en-GB"/>
          </a:p>
        </p:txBody>
      </p:sp>
    </p:spTree>
    <p:extLst>
      <p:ext uri="{BB962C8B-B14F-4D97-AF65-F5344CB8AC3E}">
        <p14:creationId xmlns:p14="http://schemas.microsoft.com/office/powerpoint/2010/main" val="480301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879C7E-F721-4BA4-9C82-D5CE8F9D0B69}" type="slidenum">
              <a:rPr lang="en-GB" smtClean="0"/>
              <a:pPr/>
              <a:t>1</a:t>
            </a:fld>
            <a:endParaRPr lang="en-GB"/>
          </a:p>
        </p:txBody>
      </p:sp>
    </p:spTree>
    <p:extLst>
      <p:ext uri="{BB962C8B-B14F-4D97-AF65-F5344CB8AC3E}">
        <p14:creationId xmlns:p14="http://schemas.microsoft.com/office/powerpoint/2010/main" val="1823830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Visual</a:t>
            </a:r>
            <a:r>
              <a:rPr lang="en-GB" baseline="0" dirty="0" smtClean="0"/>
              <a:t> representation.</a:t>
            </a:r>
          </a:p>
          <a:p>
            <a:r>
              <a:rPr lang="en-GB" baseline="0" dirty="0" smtClean="0"/>
              <a:t>Clear to see areas on where we need to focus.</a:t>
            </a:r>
          </a:p>
          <a:p>
            <a:r>
              <a:rPr lang="en-GB" baseline="0" dirty="0" smtClean="0"/>
              <a:t>Confirmed what we thought.</a:t>
            </a:r>
          </a:p>
          <a:p>
            <a:r>
              <a:rPr lang="en-GB" baseline="0" dirty="0" smtClean="0"/>
              <a:t>A working document which will be used and referred to as opposed to stored away. </a:t>
            </a:r>
          </a:p>
          <a:p>
            <a:r>
              <a:rPr lang="en-GB" baseline="0" dirty="0" smtClean="0"/>
              <a:t>Plan to survey again to once actions/changes have been made. </a:t>
            </a:r>
          </a:p>
        </p:txBody>
      </p:sp>
      <p:sp>
        <p:nvSpPr>
          <p:cNvPr id="4" name="Slide Number Placeholder 3"/>
          <p:cNvSpPr>
            <a:spLocks noGrp="1"/>
          </p:cNvSpPr>
          <p:nvPr>
            <p:ph type="sldNum" sz="quarter" idx="10"/>
          </p:nvPr>
        </p:nvSpPr>
        <p:spPr/>
        <p:txBody>
          <a:bodyPr/>
          <a:lstStyle/>
          <a:p>
            <a:fld id="{88879C7E-F721-4BA4-9C82-D5CE8F9D0B69}" type="slidenum">
              <a:rPr lang="en-GB" smtClean="0"/>
              <a:pPr/>
              <a:t>2</a:t>
            </a:fld>
            <a:endParaRPr lang="en-GB"/>
          </a:p>
        </p:txBody>
      </p:sp>
    </p:spTree>
    <p:extLst>
      <p:ext uri="{BB962C8B-B14F-4D97-AF65-F5344CB8AC3E}">
        <p14:creationId xmlns:p14="http://schemas.microsoft.com/office/powerpoint/2010/main" val="2857449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Years 10 and 11 –</a:t>
            </a:r>
            <a:r>
              <a:rPr lang="en-GB" baseline="0" dirty="0" smtClean="0"/>
              <a:t> Smoking social culture</a:t>
            </a:r>
          </a:p>
          <a:p>
            <a:endParaRPr lang="en-GB" dirty="0"/>
          </a:p>
        </p:txBody>
      </p:sp>
      <p:sp>
        <p:nvSpPr>
          <p:cNvPr id="4" name="Slide Number Placeholder 3"/>
          <p:cNvSpPr>
            <a:spLocks noGrp="1"/>
          </p:cNvSpPr>
          <p:nvPr>
            <p:ph type="sldNum" sz="quarter" idx="10"/>
          </p:nvPr>
        </p:nvSpPr>
        <p:spPr/>
        <p:txBody>
          <a:bodyPr/>
          <a:lstStyle/>
          <a:p>
            <a:fld id="{88879C7E-F721-4BA4-9C82-D5CE8F9D0B69}" type="slidenum">
              <a:rPr lang="en-GB" smtClean="0"/>
              <a:pPr/>
              <a:t>3</a:t>
            </a:fld>
            <a:endParaRPr lang="en-GB"/>
          </a:p>
        </p:txBody>
      </p:sp>
    </p:spTree>
    <p:extLst>
      <p:ext uri="{BB962C8B-B14F-4D97-AF65-F5344CB8AC3E}">
        <p14:creationId xmlns:p14="http://schemas.microsoft.com/office/powerpoint/2010/main" val="3564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Enclosed</a:t>
            </a:r>
            <a:r>
              <a:rPr lang="en-GB" baseline="0" dirty="0" smtClean="0"/>
              <a:t> school site with a much improved environment. </a:t>
            </a:r>
          </a:p>
          <a:p>
            <a:endParaRPr lang="en-GB" baseline="0" dirty="0" smtClean="0"/>
          </a:p>
          <a:p>
            <a:r>
              <a:rPr lang="en-GB" baseline="0" dirty="0" smtClean="0"/>
              <a:t>There is a change in ethos - The school has a new recently appointed head mistress with a new vision. </a:t>
            </a:r>
          </a:p>
          <a:p>
            <a:endParaRPr lang="en-GB" baseline="0" dirty="0" smtClean="0"/>
          </a:p>
          <a:p>
            <a:r>
              <a:rPr lang="en-GB" baseline="0" dirty="0" smtClean="0"/>
              <a:t>Intervention strategies are planned to support pupils along with an alternative curriculum which is currently being developed.</a:t>
            </a:r>
          </a:p>
          <a:p>
            <a:endParaRPr lang="en-GB" baseline="0" dirty="0" smtClean="0"/>
          </a:p>
          <a:p>
            <a:r>
              <a:rPr lang="en-GB" baseline="0" dirty="0" smtClean="0"/>
              <a:t>Parent workshops – </a:t>
            </a:r>
            <a:r>
              <a:rPr lang="en-GB" baseline="0" dirty="0" err="1" smtClean="0"/>
              <a:t>Ysgol</a:t>
            </a:r>
            <a:r>
              <a:rPr lang="en-GB" baseline="0" dirty="0" smtClean="0"/>
              <a:t> </a:t>
            </a:r>
            <a:r>
              <a:rPr lang="en-GB" baseline="0" dirty="0" err="1" smtClean="0"/>
              <a:t>Harri</a:t>
            </a:r>
            <a:r>
              <a:rPr lang="en-GB" baseline="0" dirty="0" smtClean="0"/>
              <a:t> </a:t>
            </a:r>
            <a:r>
              <a:rPr lang="en-GB" baseline="0" dirty="0" err="1" smtClean="0"/>
              <a:t>Tudur</a:t>
            </a:r>
            <a:r>
              <a:rPr lang="en-GB" baseline="0" dirty="0" smtClean="0"/>
              <a:t>/Henry Tudor School wishes to improve engagement </a:t>
            </a:r>
            <a:r>
              <a:rPr lang="en-GB" b="0" baseline="0" dirty="0" smtClean="0"/>
              <a:t>with the local community.</a:t>
            </a:r>
          </a:p>
          <a:p>
            <a:endParaRPr lang="en-GB" dirty="0"/>
          </a:p>
        </p:txBody>
      </p:sp>
      <p:sp>
        <p:nvSpPr>
          <p:cNvPr id="4" name="Slide Number Placeholder 3"/>
          <p:cNvSpPr>
            <a:spLocks noGrp="1"/>
          </p:cNvSpPr>
          <p:nvPr>
            <p:ph type="sldNum" sz="quarter" idx="10"/>
          </p:nvPr>
        </p:nvSpPr>
        <p:spPr/>
        <p:txBody>
          <a:bodyPr/>
          <a:lstStyle/>
          <a:p>
            <a:fld id="{88879C7E-F721-4BA4-9C82-D5CE8F9D0B69}" type="slidenum">
              <a:rPr lang="en-GB" smtClean="0"/>
              <a:pPr/>
              <a:t>4</a:t>
            </a:fld>
            <a:endParaRPr lang="en-GB"/>
          </a:p>
        </p:txBody>
      </p:sp>
    </p:spTree>
    <p:extLst>
      <p:ext uri="{BB962C8B-B14F-4D97-AF65-F5344CB8AC3E}">
        <p14:creationId xmlns:p14="http://schemas.microsoft.com/office/powerpoint/2010/main" val="269328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Microsoft Sans Serif" panose="020B0604020202020204" pitchFamily="34" charset="0"/>
                <a:cs typeface="Microsoft Sans Serif" panose="020B0604020202020204" pitchFamily="34" charset="0"/>
              </a:rPr>
              <a:t>Connectivity - Improving relationships with pupils.</a:t>
            </a:r>
            <a:br>
              <a:rPr lang="en-GB" dirty="0" smtClean="0">
                <a:latin typeface="Microsoft Sans Serif" panose="020B0604020202020204" pitchFamily="34" charset="0"/>
                <a:cs typeface="Microsoft Sans Serif" panose="020B0604020202020204" pitchFamily="34" charset="0"/>
              </a:rPr>
            </a:br>
            <a:endParaRPr lang="en-GB" dirty="0" smtClean="0">
              <a:latin typeface="Microsoft Sans Serif" panose="020B0604020202020204" pitchFamily="34" charset="0"/>
              <a:cs typeface="Microsoft Sans Serif" panose="020B0604020202020204" pitchFamily="34" charset="0"/>
            </a:endParaRPr>
          </a:p>
          <a:p>
            <a:r>
              <a:rPr lang="en-GB" dirty="0" smtClean="0">
                <a:latin typeface="Microsoft Sans Serif" panose="020B0604020202020204" pitchFamily="34" charset="0"/>
                <a:cs typeface="Microsoft Sans Serif" panose="020B0604020202020204" pitchFamily="34" charset="0"/>
              </a:rPr>
              <a:t>Next</a:t>
            </a:r>
            <a:r>
              <a:rPr lang="en-GB" baseline="0" dirty="0" smtClean="0">
                <a:latin typeface="Microsoft Sans Serif" panose="020B0604020202020204" pitchFamily="34" charset="0"/>
                <a:cs typeface="Microsoft Sans Serif" panose="020B0604020202020204" pitchFamily="34" charset="0"/>
              </a:rPr>
              <a:t> step – help support a</a:t>
            </a:r>
            <a:r>
              <a:rPr lang="en-GB" dirty="0" smtClean="0">
                <a:latin typeface="Microsoft Sans Serif" panose="020B0604020202020204" pitchFamily="34" charset="0"/>
                <a:cs typeface="Microsoft Sans Serif" panose="020B0604020202020204" pitchFamily="34" charset="0"/>
              </a:rPr>
              <a:t>nti-bullying strategy and improve well-being</a:t>
            </a:r>
            <a:br>
              <a:rPr lang="en-GB" dirty="0" smtClean="0">
                <a:latin typeface="Microsoft Sans Serif" panose="020B0604020202020204" pitchFamily="34" charset="0"/>
                <a:cs typeface="Microsoft Sans Serif" panose="020B0604020202020204" pitchFamily="34" charset="0"/>
              </a:rPr>
            </a:br>
            <a:endParaRPr lang="en-GB" dirty="0"/>
          </a:p>
        </p:txBody>
      </p:sp>
      <p:sp>
        <p:nvSpPr>
          <p:cNvPr id="4" name="Slide Number Placeholder 3"/>
          <p:cNvSpPr>
            <a:spLocks noGrp="1"/>
          </p:cNvSpPr>
          <p:nvPr>
            <p:ph type="sldNum" sz="quarter" idx="10"/>
          </p:nvPr>
        </p:nvSpPr>
        <p:spPr/>
        <p:txBody>
          <a:bodyPr/>
          <a:lstStyle/>
          <a:p>
            <a:fld id="{88879C7E-F721-4BA4-9C82-D5CE8F9D0B69}" type="slidenum">
              <a:rPr lang="en-GB" smtClean="0"/>
              <a:pPr/>
              <a:t>5</a:t>
            </a:fld>
            <a:endParaRPr lang="en-GB"/>
          </a:p>
        </p:txBody>
      </p:sp>
    </p:spTree>
    <p:extLst>
      <p:ext uri="{BB962C8B-B14F-4D97-AF65-F5344CB8AC3E}">
        <p14:creationId xmlns:p14="http://schemas.microsoft.com/office/powerpoint/2010/main" val="2529581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Clearly confirmed</a:t>
            </a:r>
            <a:r>
              <a:rPr lang="en-GB" baseline="0" dirty="0" smtClean="0"/>
              <a:t> what we thought. </a:t>
            </a:r>
            <a:endParaRPr lang="en-GB" dirty="0"/>
          </a:p>
        </p:txBody>
      </p:sp>
      <p:sp>
        <p:nvSpPr>
          <p:cNvPr id="4" name="Slide Number Placeholder 3"/>
          <p:cNvSpPr>
            <a:spLocks noGrp="1"/>
          </p:cNvSpPr>
          <p:nvPr>
            <p:ph type="sldNum" sz="quarter" idx="10"/>
          </p:nvPr>
        </p:nvSpPr>
        <p:spPr/>
        <p:txBody>
          <a:bodyPr/>
          <a:lstStyle/>
          <a:p>
            <a:fld id="{88879C7E-F721-4BA4-9C82-D5CE8F9D0B69}" type="slidenum">
              <a:rPr lang="en-GB" smtClean="0"/>
              <a:pPr/>
              <a:t>6</a:t>
            </a:fld>
            <a:endParaRPr lang="en-GB"/>
          </a:p>
        </p:txBody>
      </p:sp>
    </p:spTree>
    <p:extLst>
      <p:ext uri="{BB962C8B-B14F-4D97-AF65-F5344CB8AC3E}">
        <p14:creationId xmlns:p14="http://schemas.microsoft.com/office/powerpoint/2010/main" val="3847103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defRPr/>
            </a:pPr>
            <a:r>
              <a:rPr lang="en-US" sz="1200" dirty="0" smtClean="0">
                <a:solidFill>
                  <a:srgbClr val="423F74"/>
                </a:solidFill>
                <a:latin typeface="Calibri" charset="0"/>
              </a:rPr>
              <a:t> </a:t>
            </a:r>
          </a:p>
          <a:p>
            <a:pPr>
              <a:buFont typeface="Arial" pitchFamily="34" charset="0"/>
              <a:buChar char="•"/>
            </a:pPr>
            <a:endParaRPr lang="en-GB" baseline="0" dirty="0" smtClean="0"/>
          </a:p>
          <a:p>
            <a:pPr>
              <a:buFont typeface="Arial" pitchFamily="34" charset="0"/>
              <a:buChar char="•"/>
            </a:pPr>
            <a:endParaRPr lang="en-GB" baseline="0" dirty="0" smtClean="0"/>
          </a:p>
          <a:p>
            <a:r>
              <a:rPr lang="en-GB" baseline="0" dirty="0" smtClean="0"/>
              <a:t>   </a:t>
            </a:r>
            <a:r>
              <a:rPr lang="en-GB" dirty="0" smtClean="0"/>
              <a:t> </a:t>
            </a:r>
            <a:endParaRPr lang="en-GB" dirty="0"/>
          </a:p>
        </p:txBody>
      </p:sp>
      <p:sp>
        <p:nvSpPr>
          <p:cNvPr id="4" name="Slide Number Placeholder 3"/>
          <p:cNvSpPr>
            <a:spLocks noGrp="1"/>
          </p:cNvSpPr>
          <p:nvPr>
            <p:ph type="sldNum" sz="quarter" idx="10"/>
          </p:nvPr>
        </p:nvSpPr>
        <p:spPr/>
        <p:txBody>
          <a:bodyPr/>
          <a:lstStyle/>
          <a:p>
            <a:fld id="{2796EBD7-42B8-4C80-B38E-2C9C980E115F}" type="slidenum">
              <a:rPr lang="en-GB" smtClean="0"/>
              <a:pPr/>
              <a:t>9</a:t>
            </a:fld>
            <a:endParaRPr lang="en-GB"/>
          </a:p>
        </p:txBody>
      </p:sp>
    </p:spTree>
    <p:extLst>
      <p:ext uri="{BB962C8B-B14F-4D97-AF65-F5344CB8AC3E}">
        <p14:creationId xmlns:p14="http://schemas.microsoft.com/office/powerpoint/2010/main" val="356296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18217177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1492090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343476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201370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31763193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3242713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4ADFB0-5E21-4BEF-9294-C25FC073AFF8}" type="slidenum">
              <a:rPr lang="en-GB" smtClean="0"/>
              <a:pPr/>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2528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20024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124204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AD796DA0-2B93-4B6F-A5E3-48D169B3D56A}" type="datetimeFigureOut">
              <a:rPr lang="en-GB" smtClean="0"/>
              <a:pPr/>
              <a:t>13/06/2018</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77510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D796DA0-2B93-4B6F-A5E3-48D169B3D56A}" type="datetimeFigureOut">
              <a:rPr lang="en-GB" smtClean="0"/>
              <a:pPr/>
              <a:t>13/06/2018</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254ADFB0-5E21-4BEF-9294-C25FC073AFF8}" type="slidenum">
              <a:rPr lang="en-GB" smtClean="0"/>
              <a:pPr/>
              <a:t>‹#›</a:t>
            </a:fld>
            <a:endParaRPr lang="en-GB"/>
          </a:p>
        </p:txBody>
      </p:sp>
    </p:spTree>
    <p:extLst>
      <p:ext uri="{BB962C8B-B14F-4D97-AF65-F5344CB8AC3E}">
        <p14:creationId xmlns:p14="http://schemas.microsoft.com/office/powerpoint/2010/main" val="326902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D796DA0-2B93-4B6F-A5E3-48D169B3D56A}" type="datetimeFigureOut">
              <a:rPr lang="en-GB" smtClean="0"/>
              <a:pPr/>
              <a:t>13/06/2018</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54ADFB0-5E21-4BEF-9294-C25FC073AFF8}" type="slidenum">
              <a:rPr lang="en-GB" smtClean="0"/>
              <a:pPr/>
              <a:t>‹#›</a:t>
            </a:fld>
            <a:endParaRPr lang="en-GB"/>
          </a:p>
        </p:txBody>
      </p:sp>
    </p:spTree>
    <p:extLst>
      <p:ext uri="{BB962C8B-B14F-4D97-AF65-F5344CB8AC3E}">
        <p14:creationId xmlns:p14="http://schemas.microsoft.com/office/powerpoint/2010/main" val="835170123"/>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8570" y="1892300"/>
            <a:ext cx="5681430" cy="825500"/>
          </a:xfrm>
        </p:spPr>
        <p:txBody>
          <a:bodyPr>
            <a:noAutofit/>
          </a:bodyPr>
          <a:lstStyle/>
          <a:p>
            <a:pPr algn="l"/>
            <a:r>
              <a:rPr lang="en-GB" sz="3200" b="1" dirty="0" smtClean="0">
                <a:latin typeface="Microsoft Sans Serif" panose="020B0604020202020204" pitchFamily="34" charset="0"/>
                <a:cs typeface="Microsoft Sans Serif" panose="020B0604020202020204" pitchFamily="34" charset="0"/>
              </a:rPr>
              <a:t>Background</a:t>
            </a:r>
            <a:endParaRPr lang="en-GB" sz="3200" b="1" u="sng" dirty="0">
              <a:latin typeface="Microsoft Sans Serif" panose="020B0604020202020204" pitchFamily="34" charset="0"/>
              <a:cs typeface="Microsoft Sans Serif" panose="020B0604020202020204" pitchFamily="34" charset="0"/>
            </a:endParaRPr>
          </a:p>
        </p:txBody>
      </p:sp>
      <p:sp>
        <p:nvSpPr>
          <p:cNvPr id="3" name="TextBox 2"/>
          <p:cNvSpPr txBox="1"/>
          <p:nvPr/>
        </p:nvSpPr>
        <p:spPr>
          <a:xfrm>
            <a:off x="609600" y="3492500"/>
            <a:ext cx="10248900" cy="3046988"/>
          </a:xfrm>
          <a:prstGeom prst="rect">
            <a:avLst/>
          </a:prstGeom>
          <a:noFill/>
        </p:spPr>
        <p:txBody>
          <a:bodyPr wrap="square" rtlCol="0">
            <a:spAutoFit/>
          </a:bodyPr>
          <a:lstStyle/>
          <a:p>
            <a:r>
              <a:rPr lang="en-GB" sz="3200" dirty="0">
                <a:latin typeface="Microsoft Sans Serif" panose="020B0604020202020204" pitchFamily="34" charset="0"/>
                <a:cs typeface="Microsoft Sans Serif" panose="020B0604020202020204" pitchFamily="34" charset="0"/>
              </a:rPr>
              <a:t>Number of </a:t>
            </a:r>
            <a:r>
              <a:rPr lang="en-GB" sz="3200" dirty="0" smtClean="0">
                <a:latin typeface="Microsoft Sans Serif" panose="020B0604020202020204" pitchFamily="34" charset="0"/>
                <a:cs typeface="Microsoft Sans Serif" panose="020B0604020202020204" pitchFamily="34" charset="0"/>
              </a:rPr>
              <a:t>pupils </a:t>
            </a:r>
            <a:r>
              <a:rPr lang="en-GB" sz="3200" dirty="0">
                <a:latin typeface="Microsoft Sans Serif" panose="020B0604020202020204" pitchFamily="34" charset="0"/>
                <a:cs typeface="Microsoft Sans Serif" panose="020B0604020202020204" pitchFamily="34" charset="0"/>
              </a:rPr>
              <a:t>on </a:t>
            </a:r>
            <a:r>
              <a:rPr lang="en-GB" sz="3200" dirty="0" smtClean="0">
                <a:latin typeface="Microsoft Sans Serif" panose="020B0604020202020204" pitchFamily="34" charset="0"/>
                <a:cs typeface="Microsoft Sans Serif" panose="020B0604020202020204" pitchFamily="34" charset="0"/>
              </a:rPr>
              <a:t>roll </a:t>
            </a:r>
            <a:r>
              <a:rPr lang="en-GB" sz="3200" dirty="0">
                <a:latin typeface="Microsoft Sans Serif" panose="020B0604020202020204" pitchFamily="34" charset="0"/>
                <a:cs typeface="Microsoft Sans Serif" panose="020B0604020202020204" pitchFamily="34" charset="0"/>
              </a:rPr>
              <a:t>– </a:t>
            </a:r>
            <a:r>
              <a:rPr lang="en-GB" sz="3200" dirty="0" smtClean="0">
                <a:latin typeface="Microsoft Sans Serif" panose="020B0604020202020204" pitchFamily="34" charset="0"/>
                <a:cs typeface="Microsoft Sans Serif" panose="020B0604020202020204" pitchFamily="34" charset="0"/>
              </a:rPr>
              <a:t>1159</a:t>
            </a:r>
            <a:r>
              <a:rPr lang="en-GB" sz="3200" dirty="0">
                <a:latin typeface="Microsoft Sans Serif" panose="020B0604020202020204" pitchFamily="34" charset="0"/>
                <a:cs typeface="Microsoft Sans Serif" panose="020B0604020202020204" pitchFamily="34" charset="0"/>
              </a:rPr>
              <a:t/>
            </a:r>
            <a:br>
              <a:rPr lang="en-GB" sz="3200" dirty="0">
                <a:latin typeface="Microsoft Sans Serif" panose="020B0604020202020204" pitchFamily="34" charset="0"/>
                <a:cs typeface="Microsoft Sans Serif" panose="020B0604020202020204" pitchFamily="34" charset="0"/>
              </a:rPr>
            </a:br>
            <a:r>
              <a:rPr lang="en-GB" sz="3200" dirty="0">
                <a:latin typeface="Microsoft Sans Serif" panose="020B0604020202020204" pitchFamily="34" charset="0"/>
                <a:cs typeface="Microsoft Sans Serif" panose="020B0604020202020204" pitchFamily="34" charset="0"/>
              </a:rPr>
              <a:t>Number of FSM </a:t>
            </a:r>
            <a:r>
              <a:rPr lang="en-GB" sz="3200" dirty="0" smtClean="0">
                <a:latin typeface="Microsoft Sans Serif" panose="020B0604020202020204" pitchFamily="34" charset="0"/>
                <a:cs typeface="Microsoft Sans Serif" panose="020B0604020202020204" pitchFamily="34" charset="0"/>
              </a:rPr>
              <a:t>pupils - 261</a:t>
            </a:r>
            <a:r>
              <a:rPr lang="en-GB" sz="3200" dirty="0">
                <a:latin typeface="Microsoft Sans Serif" panose="020B0604020202020204" pitchFamily="34" charset="0"/>
                <a:cs typeface="Microsoft Sans Serif" panose="020B0604020202020204" pitchFamily="34" charset="0"/>
              </a:rPr>
              <a:t/>
            </a:r>
            <a:br>
              <a:rPr lang="en-GB" sz="3200" dirty="0">
                <a:latin typeface="Microsoft Sans Serif" panose="020B0604020202020204" pitchFamily="34" charset="0"/>
                <a:cs typeface="Microsoft Sans Serif" panose="020B0604020202020204" pitchFamily="34" charset="0"/>
              </a:rPr>
            </a:br>
            <a:r>
              <a:rPr lang="en-GB" sz="3200" dirty="0">
                <a:latin typeface="Microsoft Sans Serif" panose="020B0604020202020204" pitchFamily="34" charset="0"/>
                <a:cs typeface="Microsoft Sans Serif" panose="020B0604020202020204" pitchFamily="34" charset="0"/>
              </a:rPr>
              <a:t>Number of ALN p</a:t>
            </a:r>
            <a:r>
              <a:rPr lang="en-GB" sz="3200" dirty="0" smtClean="0">
                <a:latin typeface="Microsoft Sans Serif" panose="020B0604020202020204" pitchFamily="34" charset="0"/>
                <a:cs typeface="Microsoft Sans Serif" panose="020B0604020202020204" pitchFamily="34" charset="0"/>
              </a:rPr>
              <a:t>upils - 537</a:t>
            </a:r>
            <a:r>
              <a:rPr lang="en-GB" sz="3200" dirty="0">
                <a:latin typeface="Microsoft Sans Serif" panose="020B0604020202020204" pitchFamily="34" charset="0"/>
                <a:cs typeface="Microsoft Sans Serif" panose="020B0604020202020204" pitchFamily="34" charset="0"/>
              </a:rPr>
              <a:t/>
            </a:r>
            <a:br>
              <a:rPr lang="en-GB" sz="3200" dirty="0">
                <a:latin typeface="Microsoft Sans Serif" panose="020B0604020202020204" pitchFamily="34" charset="0"/>
                <a:cs typeface="Microsoft Sans Serif" panose="020B0604020202020204" pitchFamily="34" charset="0"/>
              </a:rPr>
            </a:br>
            <a:r>
              <a:rPr lang="en-GB" sz="3200" dirty="0">
                <a:latin typeface="Microsoft Sans Serif" panose="020B0604020202020204" pitchFamily="34" charset="0"/>
                <a:cs typeface="Microsoft Sans Serif" panose="020B0604020202020204" pitchFamily="34" charset="0"/>
              </a:rPr>
              <a:t>Number of pupils living in an area of </a:t>
            </a:r>
            <a:r>
              <a:rPr lang="en-GB" sz="3200" dirty="0" smtClean="0">
                <a:latin typeface="Microsoft Sans Serif" panose="020B0604020202020204" pitchFamily="34" charset="0"/>
                <a:cs typeface="Microsoft Sans Serif" panose="020B0604020202020204" pitchFamily="34" charset="0"/>
              </a:rPr>
              <a:t>deprivation - 276 </a:t>
            </a:r>
            <a:r>
              <a:rPr lang="en-GB" sz="3200" dirty="0">
                <a:latin typeface="Microsoft Sans Serif" panose="020B0604020202020204" pitchFamily="34" charset="0"/>
                <a:cs typeface="Microsoft Sans Serif" panose="020B0604020202020204" pitchFamily="34" charset="0"/>
              </a:rPr>
              <a:t/>
            </a:r>
            <a:br>
              <a:rPr lang="en-GB" sz="3200" dirty="0">
                <a:latin typeface="Microsoft Sans Serif" panose="020B0604020202020204" pitchFamily="34" charset="0"/>
                <a:cs typeface="Microsoft Sans Serif" panose="020B0604020202020204" pitchFamily="34" charset="0"/>
              </a:rPr>
            </a:br>
            <a:r>
              <a:rPr lang="en-GB" sz="3200" dirty="0">
                <a:latin typeface="Microsoft Sans Serif" panose="020B0604020202020204" pitchFamily="34" charset="0"/>
                <a:cs typeface="Microsoft Sans Serif" panose="020B0604020202020204" pitchFamily="34" charset="0"/>
              </a:rPr>
              <a:t/>
            </a:r>
            <a:br>
              <a:rPr lang="en-GB" sz="3200" dirty="0">
                <a:latin typeface="Microsoft Sans Serif" panose="020B0604020202020204" pitchFamily="34" charset="0"/>
                <a:cs typeface="Microsoft Sans Serif" panose="020B0604020202020204" pitchFamily="34" charset="0"/>
              </a:rPr>
            </a:br>
            <a:endParaRPr lang="en-GB" sz="3200" dirty="0"/>
          </a:p>
        </p:txBody>
      </p:sp>
      <p:pic>
        <p:nvPicPr>
          <p:cNvPr id="6" name="Picture 5"/>
          <p:cNvPicPr>
            <a:picLocks noChangeAspect="1"/>
          </p:cNvPicPr>
          <p:nvPr/>
        </p:nvPicPr>
        <p:blipFill>
          <a:blip r:embed="rId3" cstate="print"/>
          <a:stretch>
            <a:fillRect/>
          </a:stretch>
        </p:blipFill>
        <p:spPr>
          <a:xfrm>
            <a:off x="175034" y="292100"/>
            <a:ext cx="5212532" cy="762066"/>
          </a:xfrm>
          <a:prstGeom prst="rect">
            <a:avLst/>
          </a:prstGeom>
        </p:spPr>
      </p:pic>
      <p:pic>
        <p:nvPicPr>
          <p:cNvPr id="7" name="Picture 6"/>
          <p:cNvPicPr>
            <a:picLocks noChangeAspect="1"/>
          </p:cNvPicPr>
          <p:nvPr/>
        </p:nvPicPr>
        <p:blipFill>
          <a:blip r:embed="rId4"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3512558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1300" y="1536305"/>
            <a:ext cx="6822348" cy="966056"/>
          </a:xfrm>
        </p:spPr>
        <p:txBody>
          <a:bodyPr>
            <a:normAutofit/>
          </a:bodyPr>
          <a:lstStyle/>
          <a:p>
            <a:r>
              <a:rPr lang="en-GB" dirty="0" smtClean="0"/>
              <a:t>FEEDER PRIMARY School</a:t>
            </a:r>
            <a:endParaRPr lang="en-GB" dirty="0"/>
          </a:p>
        </p:txBody>
      </p:sp>
      <p:sp>
        <p:nvSpPr>
          <p:cNvPr id="3" name="Content Placeholder 2"/>
          <p:cNvSpPr>
            <a:spLocks noGrp="1"/>
          </p:cNvSpPr>
          <p:nvPr>
            <p:ph type="subTitle" idx="1"/>
          </p:nvPr>
        </p:nvSpPr>
        <p:spPr>
          <a:xfrm>
            <a:off x="762000" y="2870200"/>
            <a:ext cx="10337800" cy="3721100"/>
          </a:xfrm>
        </p:spPr>
        <p:txBody>
          <a:bodyPr>
            <a:normAutofit/>
          </a:bodyPr>
          <a:lstStyle/>
          <a:p>
            <a:pPr algn="l"/>
            <a:r>
              <a:rPr lang="en-GB" sz="2400" dirty="0" smtClean="0"/>
              <a:t>700 Pupils</a:t>
            </a:r>
          </a:p>
          <a:p>
            <a:pPr algn="l"/>
            <a:r>
              <a:rPr lang="en-GB" sz="2400" dirty="0" smtClean="0"/>
              <a:t>Full day - 13</a:t>
            </a:r>
            <a:r>
              <a:rPr lang="en-GB" sz="2400" baseline="30000" dirty="0" smtClean="0"/>
              <a:t>th</a:t>
            </a:r>
            <a:r>
              <a:rPr lang="en-GB" sz="2400" dirty="0" smtClean="0"/>
              <a:t> September 2018 with every class</a:t>
            </a:r>
          </a:p>
          <a:p>
            <a:pPr algn="l"/>
            <a:r>
              <a:rPr lang="en-GB" sz="2400" dirty="0" smtClean="0"/>
              <a:t>W/C  17</a:t>
            </a:r>
            <a:r>
              <a:rPr lang="en-GB" sz="2400" baseline="30000" dirty="0" smtClean="0"/>
              <a:t>th</a:t>
            </a:r>
            <a:r>
              <a:rPr lang="en-GB" sz="2400" dirty="0" smtClean="0"/>
              <a:t> September -  Daily ‘Warm up’ for parents/carers smoking cessation support</a:t>
            </a:r>
          </a:p>
          <a:p>
            <a:pPr algn="l"/>
            <a:r>
              <a:rPr lang="en-GB" sz="2400" dirty="0" smtClean="0"/>
              <a:t>28</a:t>
            </a:r>
            <a:r>
              <a:rPr lang="en-GB" sz="2400" baseline="30000" dirty="0" smtClean="0"/>
              <a:t>th</a:t>
            </a:r>
            <a:r>
              <a:rPr lang="en-GB" sz="2400" dirty="0" smtClean="0"/>
              <a:t> September - Pre-quit Day</a:t>
            </a:r>
          </a:p>
          <a:p>
            <a:pPr algn="l"/>
            <a:r>
              <a:rPr lang="en-GB" sz="2400" dirty="0" smtClean="0"/>
              <a:t>1</a:t>
            </a:r>
            <a:r>
              <a:rPr lang="en-GB" sz="2400" baseline="30000" dirty="0" smtClean="0"/>
              <a:t>st</a:t>
            </a:r>
            <a:r>
              <a:rPr lang="en-GB" sz="2400" dirty="0" smtClean="0"/>
              <a:t> October - Quit Day ‘</a:t>
            </a:r>
            <a:r>
              <a:rPr lang="en-GB" sz="2400" dirty="0" err="1" smtClean="0"/>
              <a:t>Stoptober</a:t>
            </a:r>
            <a:r>
              <a:rPr lang="en-GB" sz="2400" dirty="0" smtClean="0"/>
              <a:t>’</a:t>
            </a:r>
          </a:p>
          <a:p>
            <a:pPr algn="l"/>
            <a:r>
              <a:rPr lang="en-GB" sz="2400" dirty="0" smtClean="0"/>
              <a:t>7 x support sessions to follow up to 7</a:t>
            </a:r>
            <a:r>
              <a:rPr lang="en-GB" sz="2400" baseline="30000" dirty="0" smtClean="0"/>
              <a:t>th</a:t>
            </a:r>
            <a:r>
              <a:rPr lang="en-GB" sz="2400" dirty="0" smtClean="0"/>
              <a:t> December  </a:t>
            </a:r>
            <a:endParaRPr lang="en-GB" sz="2400" dirty="0"/>
          </a:p>
        </p:txBody>
      </p:sp>
      <p:pic>
        <p:nvPicPr>
          <p:cNvPr id="4" name="Picture 3"/>
          <p:cNvPicPr>
            <a:picLocks noChangeAspect="1"/>
          </p:cNvPicPr>
          <p:nvPr/>
        </p:nvPicPr>
        <p:blipFill>
          <a:blip r:embed="rId2" cstate="print"/>
          <a:stretch>
            <a:fillRect/>
          </a:stretch>
        </p:blipFill>
        <p:spPr>
          <a:xfrm>
            <a:off x="175034" y="292100"/>
            <a:ext cx="5212532" cy="762066"/>
          </a:xfrm>
          <a:prstGeom prst="rect">
            <a:avLst/>
          </a:prstGeom>
        </p:spPr>
      </p:pic>
      <p:pic>
        <p:nvPicPr>
          <p:cNvPr id="5" name="Picture 4"/>
          <p:cNvPicPr>
            <a:picLocks noChangeAspect="1"/>
          </p:cNvPicPr>
          <p:nvPr/>
        </p:nvPicPr>
        <p:blipFill>
          <a:blip r:embed="rId3"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2225667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5094" y="1498666"/>
            <a:ext cx="6334506" cy="914334"/>
          </a:xfrm>
        </p:spPr>
        <p:txBody>
          <a:bodyPr>
            <a:normAutofit fontScale="90000"/>
          </a:bodyPr>
          <a:lstStyle/>
          <a:p>
            <a:r>
              <a:rPr lang="en-GB" dirty="0" smtClean="0"/>
              <a:t>Who’s been involved?</a:t>
            </a:r>
            <a:endParaRPr lang="en-GB" dirty="0"/>
          </a:p>
        </p:txBody>
      </p:sp>
      <p:sp>
        <p:nvSpPr>
          <p:cNvPr id="3" name="Content Placeholder 2"/>
          <p:cNvSpPr>
            <a:spLocks noGrp="1"/>
          </p:cNvSpPr>
          <p:nvPr>
            <p:ph type="subTitle" idx="1"/>
          </p:nvPr>
        </p:nvSpPr>
        <p:spPr>
          <a:xfrm>
            <a:off x="2549144" y="2857500"/>
            <a:ext cx="7566406" cy="3695700"/>
          </a:xfrm>
        </p:spPr>
        <p:txBody>
          <a:bodyPr>
            <a:normAutofit lnSpcReduction="10000"/>
          </a:bodyPr>
          <a:lstStyle/>
          <a:p>
            <a:r>
              <a:rPr lang="en-GB" sz="2800" dirty="0" smtClean="0"/>
              <a:t>Head of PSE</a:t>
            </a:r>
          </a:p>
          <a:p>
            <a:r>
              <a:rPr lang="en-GB" sz="2800" dirty="0" smtClean="0"/>
              <a:t>Assistant Headteacher Pembroke School</a:t>
            </a:r>
          </a:p>
          <a:p>
            <a:r>
              <a:rPr lang="en-GB" sz="2800" dirty="0" smtClean="0"/>
              <a:t>Healthy Schools Coordinator</a:t>
            </a:r>
          </a:p>
          <a:p>
            <a:r>
              <a:rPr lang="en-GB" sz="2800" dirty="0" smtClean="0"/>
              <a:t>Pharmacist</a:t>
            </a:r>
          </a:p>
          <a:p>
            <a:r>
              <a:rPr lang="en-GB" sz="2800" dirty="0" smtClean="0"/>
              <a:t>Smoking Cessation Advisors</a:t>
            </a:r>
          </a:p>
          <a:p>
            <a:r>
              <a:rPr lang="en-GB" sz="2800" dirty="0" smtClean="0"/>
              <a:t>Headteacher Feeder Primary School</a:t>
            </a:r>
          </a:p>
          <a:p>
            <a:r>
              <a:rPr lang="en-GB" sz="2800" dirty="0" smtClean="0"/>
              <a:t>Other agencies as required  </a:t>
            </a:r>
          </a:p>
          <a:p>
            <a:endParaRPr lang="en-GB" dirty="0" smtClean="0"/>
          </a:p>
          <a:p>
            <a:endParaRPr lang="en-GB" dirty="0"/>
          </a:p>
        </p:txBody>
      </p:sp>
      <p:pic>
        <p:nvPicPr>
          <p:cNvPr id="4" name="Picture 3"/>
          <p:cNvPicPr>
            <a:picLocks noChangeAspect="1"/>
          </p:cNvPicPr>
          <p:nvPr/>
        </p:nvPicPr>
        <p:blipFill>
          <a:blip r:embed="rId2" cstate="print"/>
          <a:stretch>
            <a:fillRect/>
          </a:stretch>
        </p:blipFill>
        <p:spPr>
          <a:xfrm>
            <a:off x="175034" y="292100"/>
            <a:ext cx="5212532" cy="762066"/>
          </a:xfrm>
          <a:prstGeom prst="rect">
            <a:avLst/>
          </a:prstGeom>
        </p:spPr>
      </p:pic>
      <p:pic>
        <p:nvPicPr>
          <p:cNvPr id="5" name="Picture 4"/>
          <p:cNvPicPr>
            <a:picLocks noChangeAspect="1"/>
          </p:cNvPicPr>
          <p:nvPr/>
        </p:nvPicPr>
        <p:blipFill>
          <a:blip r:embed="rId3"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54891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2718656"/>
          </a:xfrm>
        </p:spPr>
        <p:txBody>
          <a:bodyPr>
            <a:normAutofit/>
          </a:bodyPr>
          <a:lstStyle/>
          <a:p>
            <a:r>
              <a:rPr lang="en-GB" dirty="0" smtClean="0"/>
              <a:t>THANK YOU FOR LISTENING.</a:t>
            </a:r>
            <a:br>
              <a:rPr lang="en-GB" dirty="0" smtClean="0"/>
            </a:br>
            <a:r>
              <a:rPr lang="en-GB" dirty="0"/>
              <a:t/>
            </a:r>
            <a:br>
              <a:rPr lang="en-GB" dirty="0"/>
            </a:br>
            <a:r>
              <a:rPr lang="en-GB" dirty="0" smtClean="0"/>
              <a:t>ANY QUESTIONS?</a:t>
            </a:r>
            <a:endParaRPr lang="en-GB" dirty="0"/>
          </a:p>
        </p:txBody>
      </p:sp>
      <p:pic>
        <p:nvPicPr>
          <p:cNvPr id="3" name="Picture 2"/>
          <p:cNvPicPr>
            <a:picLocks noChangeAspect="1"/>
          </p:cNvPicPr>
          <p:nvPr/>
        </p:nvPicPr>
        <p:blipFill>
          <a:blip r:embed="rId2" cstate="print"/>
          <a:stretch>
            <a:fillRect/>
          </a:stretch>
        </p:blipFill>
        <p:spPr>
          <a:xfrm>
            <a:off x="175034" y="292100"/>
            <a:ext cx="5212532" cy="762066"/>
          </a:xfrm>
          <a:prstGeom prst="rect">
            <a:avLst/>
          </a:prstGeom>
        </p:spPr>
      </p:pic>
      <p:pic>
        <p:nvPicPr>
          <p:cNvPr id="4" name="Picture 3"/>
          <p:cNvPicPr>
            <a:picLocks noChangeAspect="1"/>
          </p:cNvPicPr>
          <p:nvPr/>
        </p:nvPicPr>
        <p:blipFill>
          <a:blip r:embed="rId3"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4030425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4700" y="1524000"/>
            <a:ext cx="5537200" cy="723900"/>
          </a:xfrm>
        </p:spPr>
        <p:txBody>
          <a:bodyPr>
            <a:noAutofit/>
          </a:bodyPr>
          <a:lstStyle/>
          <a:p>
            <a:pPr algn="l"/>
            <a:r>
              <a:rPr lang="en-GB" sz="2400" b="1" dirty="0"/>
              <a:t> </a:t>
            </a:r>
            <a:r>
              <a:rPr lang="en-GB" sz="2400" b="1" dirty="0" smtClean="0"/>
              <a:t>                 </a:t>
            </a:r>
            <a:br>
              <a:rPr lang="en-GB" sz="2400" b="1" dirty="0" smtClean="0"/>
            </a:br>
            <a:r>
              <a:rPr lang="en-GB" sz="2400" b="1" dirty="0"/>
              <a:t/>
            </a:r>
            <a:br>
              <a:rPr lang="en-GB" sz="2400" b="1" dirty="0"/>
            </a:br>
            <a:r>
              <a:rPr lang="en-GB" sz="2400" b="1" dirty="0" smtClean="0"/>
              <a:t/>
            </a:r>
            <a:br>
              <a:rPr lang="en-GB" sz="2400" b="1" dirty="0" smtClean="0"/>
            </a:br>
            <a:r>
              <a:rPr lang="en-GB" sz="3200" b="1" dirty="0" smtClean="0">
                <a:latin typeface="Microsoft Sans Serif" panose="020B0604020202020204" pitchFamily="34" charset="0"/>
                <a:cs typeface="Microsoft Sans Serif" panose="020B0604020202020204" pitchFamily="34" charset="0"/>
              </a:rPr>
              <a:t>Survey Process</a:t>
            </a:r>
            <a:r>
              <a:rPr lang="en-GB" sz="4000" b="1" dirty="0" smtClean="0">
                <a:latin typeface="Microsoft Sans Serif" panose="020B0604020202020204" pitchFamily="34" charset="0"/>
                <a:cs typeface="Microsoft Sans Serif" panose="020B0604020202020204" pitchFamily="34" charset="0"/>
              </a:rPr>
              <a:t/>
            </a:r>
            <a:br>
              <a:rPr lang="en-GB" sz="4000" b="1" dirty="0" smtClean="0">
                <a:latin typeface="Microsoft Sans Serif" panose="020B0604020202020204" pitchFamily="34" charset="0"/>
                <a:cs typeface="Microsoft Sans Serif" panose="020B0604020202020204" pitchFamily="34" charset="0"/>
              </a:rPr>
            </a:br>
            <a:r>
              <a:rPr lang="en-GB" sz="4000" b="1" dirty="0">
                <a:latin typeface="Microsoft Sans Serif" panose="020B0604020202020204" pitchFamily="34" charset="0"/>
                <a:cs typeface="Microsoft Sans Serif" panose="020B0604020202020204" pitchFamily="34" charset="0"/>
              </a:rPr>
              <a:t/>
            </a:r>
            <a:br>
              <a:rPr lang="en-GB" sz="4000" b="1" dirty="0">
                <a:latin typeface="Microsoft Sans Serif" panose="020B0604020202020204" pitchFamily="34" charset="0"/>
                <a:cs typeface="Microsoft Sans Serif" panose="020B0604020202020204" pitchFamily="34" charset="0"/>
              </a:rPr>
            </a:br>
            <a:endParaRPr lang="en-GB" sz="4000" b="1" dirty="0">
              <a:latin typeface="Microsoft Sans Serif" panose="020B0604020202020204" pitchFamily="34" charset="0"/>
              <a:cs typeface="Microsoft Sans Serif" panose="020B0604020202020204" pitchFamily="34" charset="0"/>
            </a:endParaRPr>
          </a:p>
        </p:txBody>
      </p:sp>
      <p:sp>
        <p:nvSpPr>
          <p:cNvPr id="3" name="TextBox 2"/>
          <p:cNvSpPr txBox="1"/>
          <p:nvPr/>
        </p:nvSpPr>
        <p:spPr>
          <a:xfrm>
            <a:off x="1041400" y="2425667"/>
            <a:ext cx="9194799" cy="4154984"/>
          </a:xfrm>
          <a:prstGeom prst="rect">
            <a:avLst/>
          </a:prstGeom>
          <a:noFill/>
        </p:spPr>
        <p:txBody>
          <a:bodyPr wrap="square" rtlCol="0">
            <a:spAutoFit/>
          </a:bodyPr>
          <a:lstStyle/>
          <a:p>
            <a:r>
              <a:rPr lang="en-GB" sz="2400" dirty="0">
                <a:latin typeface="Microsoft Sans Serif" panose="020B0604020202020204" pitchFamily="34" charset="0"/>
                <a:cs typeface="Microsoft Sans Serif" panose="020B0604020202020204" pitchFamily="34" charset="0"/>
              </a:rPr>
              <a:t>6 x ICT suites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Years 7, 8 and 9 – ICT </a:t>
            </a:r>
            <a:r>
              <a:rPr lang="en-GB" sz="2400" dirty="0" smtClean="0">
                <a:latin typeface="Microsoft Sans Serif" panose="020B0604020202020204" pitchFamily="34" charset="0"/>
                <a:cs typeface="Microsoft Sans Serif" panose="020B0604020202020204" pitchFamily="34" charset="0"/>
              </a:rPr>
              <a:t>lesson</a:t>
            </a:r>
          </a:p>
          <a:p>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Year 10, 11, 12 &amp; 13 – WBQ lesson</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Teacher provided with class </a:t>
            </a:r>
            <a:r>
              <a:rPr lang="en-GB" sz="2400" dirty="0" smtClean="0">
                <a:latin typeface="Microsoft Sans Serif" panose="020B0604020202020204" pitchFamily="34" charset="0"/>
                <a:cs typeface="Microsoft Sans Serif" panose="020B0604020202020204" pitchFamily="34" charset="0"/>
              </a:rPr>
              <a:t>register</a:t>
            </a:r>
            <a:r>
              <a:rPr lang="en-GB" sz="2400" dirty="0">
                <a:latin typeface="Microsoft Sans Serif" panose="020B0604020202020204" pitchFamily="34" charset="0"/>
                <a:cs typeface="Microsoft Sans Serif" panose="020B0604020202020204" pitchFamily="34" charset="0"/>
              </a:rPr>
              <a:t> </a:t>
            </a:r>
            <a:r>
              <a:rPr lang="en-GB" sz="2400" dirty="0" smtClean="0">
                <a:latin typeface="Microsoft Sans Serif" panose="020B0604020202020204" pitchFamily="34" charset="0"/>
                <a:cs typeface="Microsoft Sans Serif" panose="020B0604020202020204" pitchFamily="34" charset="0"/>
              </a:rPr>
              <a:t>and identified </a:t>
            </a:r>
            <a:r>
              <a:rPr lang="en-GB" sz="2400" dirty="0">
                <a:latin typeface="Microsoft Sans Serif" panose="020B0604020202020204" pitchFamily="34" charset="0"/>
                <a:cs typeface="Microsoft Sans Serif" panose="020B0604020202020204" pitchFamily="34" charset="0"/>
              </a:rPr>
              <a:t>absent pupils</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Staff fully supportive</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End result – What we found out was </a:t>
            </a:r>
            <a:r>
              <a:rPr lang="en-GB" sz="2400" dirty="0" smtClean="0">
                <a:latin typeface="Microsoft Sans Serif" panose="020B0604020202020204" pitchFamily="34" charset="0"/>
                <a:cs typeface="Microsoft Sans Serif" panose="020B0604020202020204" pitchFamily="34" charset="0"/>
              </a:rPr>
              <a:t>what we </a:t>
            </a:r>
            <a:r>
              <a:rPr lang="en-GB" sz="2400" dirty="0">
                <a:latin typeface="Microsoft Sans Serif" panose="020B0604020202020204" pitchFamily="34" charset="0"/>
                <a:cs typeface="Microsoft Sans Serif" panose="020B0604020202020204" pitchFamily="34" charset="0"/>
              </a:rPr>
              <a:t>thought.</a:t>
            </a:r>
            <a:endParaRPr lang="en-GB" sz="2400" dirty="0"/>
          </a:p>
        </p:txBody>
      </p:sp>
      <p:pic>
        <p:nvPicPr>
          <p:cNvPr id="6" name="Picture 5"/>
          <p:cNvPicPr>
            <a:picLocks noChangeAspect="1"/>
          </p:cNvPicPr>
          <p:nvPr/>
        </p:nvPicPr>
        <p:blipFill>
          <a:blip r:embed="rId3" cstate="print"/>
          <a:stretch>
            <a:fillRect/>
          </a:stretch>
        </p:blipFill>
        <p:spPr>
          <a:xfrm>
            <a:off x="175034" y="292100"/>
            <a:ext cx="5212532" cy="762066"/>
          </a:xfrm>
          <a:prstGeom prst="rect">
            <a:avLst/>
          </a:prstGeom>
        </p:spPr>
      </p:pic>
      <p:pic>
        <p:nvPicPr>
          <p:cNvPr id="7" name="Picture 6"/>
          <p:cNvPicPr>
            <a:picLocks noChangeAspect="1"/>
          </p:cNvPicPr>
          <p:nvPr/>
        </p:nvPicPr>
        <p:blipFill>
          <a:blip r:embed="rId4"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3642333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11500" y="1222787"/>
            <a:ext cx="6172200" cy="1184894"/>
          </a:xfrm>
        </p:spPr>
        <p:txBody>
          <a:bodyPr>
            <a:normAutofit fontScale="90000"/>
          </a:bodyPr>
          <a:lstStyle/>
          <a:p>
            <a:r>
              <a:rPr lang="en-GB" dirty="0" smtClean="0"/>
              <a:t>Current school </a:t>
            </a:r>
            <a:br>
              <a:rPr lang="en-GB" dirty="0" smtClean="0"/>
            </a:br>
            <a:r>
              <a:rPr lang="en-GB" dirty="0"/>
              <a:t>(</a:t>
            </a:r>
            <a:r>
              <a:rPr lang="en-GB" dirty="0" smtClean="0"/>
              <a:t>Pembroke School)</a:t>
            </a:r>
            <a:endParaRPr lang="en-GB" dirty="0"/>
          </a:p>
        </p:txBody>
      </p:sp>
      <p:sp>
        <p:nvSpPr>
          <p:cNvPr id="3" name="Content Placeholder 2"/>
          <p:cNvSpPr>
            <a:spLocks noGrp="1"/>
          </p:cNvSpPr>
          <p:nvPr>
            <p:ph type="subTitle" idx="1"/>
          </p:nvPr>
        </p:nvSpPr>
        <p:spPr>
          <a:xfrm>
            <a:off x="1304530" y="2859430"/>
            <a:ext cx="9786140" cy="3649338"/>
          </a:xfrm>
        </p:spPr>
        <p:txBody>
          <a:bodyPr>
            <a:noAutofit/>
          </a:bodyPr>
          <a:lstStyle/>
          <a:p>
            <a:pPr algn="l"/>
            <a:r>
              <a:rPr lang="en-GB" sz="2400" dirty="0">
                <a:latin typeface="Microsoft Sans Serif" panose="020B0604020202020204" pitchFamily="34" charset="0"/>
                <a:cs typeface="Microsoft Sans Serif" panose="020B0604020202020204" pitchFamily="34" charset="0"/>
              </a:rPr>
              <a:t>O</a:t>
            </a:r>
            <a:r>
              <a:rPr lang="en-GB" sz="2400" dirty="0" smtClean="0">
                <a:latin typeface="Microsoft Sans Serif" panose="020B0604020202020204" pitchFamily="34" charset="0"/>
                <a:cs typeface="Microsoft Sans Serif" panose="020B0604020202020204" pitchFamily="34" charset="0"/>
              </a:rPr>
              <a:t>pen </a:t>
            </a:r>
            <a:r>
              <a:rPr lang="en-GB" sz="2400" dirty="0">
                <a:latin typeface="Microsoft Sans Serif" panose="020B0604020202020204" pitchFamily="34" charset="0"/>
                <a:cs typeface="Microsoft Sans Serif" panose="020B0604020202020204" pitchFamily="34" charset="0"/>
              </a:rPr>
              <a:t>site and large in size.</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Public through road – Leisure Centre, Garden Centre and Care Home.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The school has numerous entrance/exits (approx. 38)</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Years 10/11 </a:t>
            </a:r>
            <a:r>
              <a:rPr lang="en-GB" sz="2400" smtClean="0">
                <a:latin typeface="Microsoft Sans Serif" panose="020B0604020202020204" pitchFamily="34" charset="0"/>
                <a:cs typeface="Microsoft Sans Serif" panose="020B0604020202020204" pitchFamily="34" charset="0"/>
              </a:rPr>
              <a:t>Smoking </a:t>
            </a:r>
            <a:r>
              <a:rPr lang="en-GB" sz="2400" smtClean="0">
                <a:latin typeface="Microsoft Sans Serif" panose="020B0604020202020204" pitchFamily="34" charset="0"/>
                <a:cs typeface="Microsoft Sans Serif" panose="020B0604020202020204" pitchFamily="34" charset="0"/>
              </a:rPr>
              <a:t>Culture</a:t>
            </a:r>
            <a:endParaRPr lang="en-GB" sz="2400" dirty="0" smtClean="0">
              <a:latin typeface="Microsoft Sans Serif" panose="020B0604020202020204" pitchFamily="34" charset="0"/>
              <a:cs typeface="Microsoft Sans Serif" panose="020B0604020202020204" pitchFamily="34" charset="0"/>
            </a:endParaRPr>
          </a:p>
        </p:txBody>
      </p:sp>
      <p:pic>
        <p:nvPicPr>
          <p:cNvPr id="6" name="Picture 5"/>
          <p:cNvPicPr>
            <a:picLocks noChangeAspect="1"/>
          </p:cNvPicPr>
          <p:nvPr/>
        </p:nvPicPr>
        <p:blipFill>
          <a:blip r:embed="rId3" cstate="print"/>
          <a:stretch>
            <a:fillRect/>
          </a:stretch>
        </p:blipFill>
        <p:spPr>
          <a:xfrm>
            <a:off x="175034" y="292100"/>
            <a:ext cx="5212532" cy="762066"/>
          </a:xfrm>
          <a:prstGeom prst="rect">
            <a:avLst/>
          </a:prstGeom>
        </p:spPr>
      </p:pic>
      <p:pic>
        <p:nvPicPr>
          <p:cNvPr id="7" name="Picture 6"/>
          <p:cNvPicPr>
            <a:picLocks noChangeAspect="1"/>
          </p:cNvPicPr>
          <p:nvPr/>
        </p:nvPicPr>
        <p:blipFill>
          <a:blip r:embed="rId4"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2109853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3200" y="1346200"/>
            <a:ext cx="8991600" cy="1625600"/>
          </a:xfrm>
        </p:spPr>
        <p:txBody>
          <a:bodyPr>
            <a:normAutofit/>
          </a:bodyPr>
          <a:lstStyle/>
          <a:p>
            <a:pPr algn="l"/>
            <a:r>
              <a:rPr lang="en-GB" sz="2200" b="1" dirty="0"/>
              <a:t>	</a:t>
            </a:r>
            <a:r>
              <a:rPr lang="en-GB" sz="2200" b="1" dirty="0" smtClean="0"/>
              <a:t>		</a:t>
            </a:r>
            <a:r>
              <a:rPr lang="en-GB" sz="2400" b="1" u="sng" dirty="0" smtClean="0">
                <a:latin typeface="Microsoft Sans Serif" panose="020B0604020202020204" pitchFamily="34" charset="0"/>
                <a:cs typeface="Microsoft Sans Serif" panose="020B0604020202020204" pitchFamily="34" charset="0"/>
              </a:rPr>
              <a:t>New School</a:t>
            </a:r>
            <a:br>
              <a:rPr lang="en-GB" sz="2400" b="1" u="sng" dirty="0" smtClean="0">
                <a:latin typeface="Microsoft Sans Serif" panose="020B0604020202020204" pitchFamily="34" charset="0"/>
                <a:cs typeface="Microsoft Sans Serif" panose="020B0604020202020204" pitchFamily="34" charset="0"/>
              </a:rPr>
            </a:br>
            <a:r>
              <a:rPr lang="en-GB" sz="2400" b="1" u="sng" dirty="0" smtClean="0">
                <a:latin typeface="Microsoft Sans Serif" panose="020B0604020202020204" pitchFamily="34" charset="0"/>
                <a:cs typeface="Microsoft Sans Serif" panose="020B0604020202020204" pitchFamily="34" charset="0"/>
              </a:rPr>
              <a:t/>
            </a:r>
            <a:br>
              <a:rPr lang="en-GB" sz="2400" b="1" u="sng" dirty="0" smtClean="0">
                <a:latin typeface="Microsoft Sans Serif" panose="020B0604020202020204" pitchFamily="34" charset="0"/>
                <a:cs typeface="Microsoft Sans Serif" panose="020B0604020202020204" pitchFamily="34" charset="0"/>
              </a:rPr>
            </a:br>
            <a:r>
              <a:rPr lang="en-GB" sz="2400" b="1" u="sng" dirty="0" smtClean="0">
                <a:latin typeface="Microsoft Sans Serif" panose="020B0604020202020204" pitchFamily="34" charset="0"/>
                <a:cs typeface="Microsoft Sans Serif" panose="020B0604020202020204" pitchFamily="34" charset="0"/>
              </a:rPr>
              <a:t>(</a:t>
            </a:r>
            <a:r>
              <a:rPr lang="en-GB" sz="2400" b="1" u="sng" dirty="0" err="1" smtClean="0">
                <a:latin typeface="Microsoft Sans Serif" panose="020B0604020202020204" pitchFamily="34" charset="0"/>
                <a:cs typeface="Microsoft Sans Serif" panose="020B0604020202020204" pitchFamily="34" charset="0"/>
              </a:rPr>
              <a:t>Ysgol</a:t>
            </a:r>
            <a:r>
              <a:rPr lang="en-GB" sz="2400" b="1" u="sng" dirty="0" smtClean="0">
                <a:latin typeface="Microsoft Sans Serif" panose="020B0604020202020204" pitchFamily="34" charset="0"/>
                <a:cs typeface="Microsoft Sans Serif" panose="020B0604020202020204" pitchFamily="34" charset="0"/>
              </a:rPr>
              <a:t> </a:t>
            </a:r>
            <a:r>
              <a:rPr lang="en-GB" sz="2400" b="1" u="sng" dirty="0" err="1" smtClean="0">
                <a:latin typeface="Microsoft Sans Serif" panose="020B0604020202020204" pitchFamily="34" charset="0"/>
                <a:cs typeface="Microsoft Sans Serif" panose="020B0604020202020204" pitchFamily="34" charset="0"/>
              </a:rPr>
              <a:t>Harri</a:t>
            </a:r>
            <a:r>
              <a:rPr lang="en-GB" sz="2400" b="1" u="sng" dirty="0" smtClean="0">
                <a:latin typeface="Microsoft Sans Serif" panose="020B0604020202020204" pitchFamily="34" charset="0"/>
                <a:cs typeface="Microsoft Sans Serif" panose="020B0604020202020204" pitchFamily="34" charset="0"/>
              </a:rPr>
              <a:t> </a:t>
            </a:r>
            <a:r>
              <a:rPr lang="en-GB" sz="2400" b="1" u="sng" dirty="0" err="1" smtClean="0">
                <a:latin typeface="Microsoft Sans Serif" panose="020B0604020202020204" pitchFamily="34" charset="0"/>
                <a:cs typeface="Microsoft Sans Serif" panose="020B0604020202020204" pitchFamily="34" charset="0"/>
              </a:rPr>
              <a:t>Tudur</a:t>
            </a:r>
            <a:r>
              <a:rPr lang="en-GB" sz="2400" b="1" u="sng" dirty="0" smtClean="0">
                <a:latin typeface="Microsoft Sans Serif" panose="020B0604020202020204" pitchFamily="34" charset="0"/>
                <a:cs typeface="Microsoft Sans Serif" panose="020B0604020202020204" pitchFamily="34" charset="0"/>
              </a:rPr>
              <a:t>/Henry Tudor School)</a:t>
            </a:r>
            <a:endParaRPr lang="en-GB" sz="3600" dirty="0">
              <a:latin typeface="Microsoft Sans Serif" panose="020B0604020202020204" pitchFamily="34" charset="0"/>
              <a:cs typeface="Microsoft Sans Serif" panose="020B0604020202020204" pitchFamily="34" charset="0"/>
            </a:endParaRPr>
          </a:p>
        </p:txBody>
      </p:sp>
      <p:pic>
        <p:nvPicPr>
          <p:cNvPr id="4" name="Picture 3"/>
          <p:cNvPicPr>
            <a:picLocks noChangeAspect="1"/>
          </p:cNvPicPr>
          <p:nvPr/>
        </p:nvPicPr>
        <p:blipFill>
          <a:blip r:embed="rId3" cstate="print"/>
          <a:stretch>
            <a:fillRect/>
          </a:stretch>
        </p:blipFill>
        <p:spPr>
          <a:xfrm>
            <a:off x="175034" y="292100"/>
            <a:ext cx="5212532" cy="762066"/>
          </a:xfrm>
          <a:prstGeom prst="rect">
            <a:avLst/>
          </a:prstGeom>
        </p:spPr>
      </p:pic>
      <p:sp>
        <p:nvSpPr>
          <p:cNvPr id="3" name="TextBox 2"/>
          <p:cNvSpPr txBox="1"/>
          <p:nvPr/>
        </p:nvSpPr>
        <p:spPr>
          <a:xfrm>
            <a:off x="3124200" y="3530600"/>
            <a:ext cx="7518400" cy="2308324"/>
          </a:xfrm>
          <a:prstGeom prst="rect">
            <a:avLst/>
          </a:prstGeom>
          <a:noFill/>
        </p:spPr>
        <p:txBody>
          <a:bodyPr wrap="square" rtlCol="0">
            <a:spAutoFit/>
          </a:bodyPr>
          <a:lstStyle/>
          <a:p>
            <a:r>
              <a:rPr lang="en-GB" sz="2400" dirty="0" smtClean="0">
                <a:latin typeface="Microsoft Sans Serif" panose="020B0604020202020204" pitchFamily="34" charset="0"/>
                <a:cs typeface="Microsoft Sans Serif" panose="020B0604020202020204" pitchFamily="34" charset="0"/>
              </a:rPr>
              <a:t>Enclosed </a:t>
            </a:r>
            <a:r>
              <a:rPr lang="en-GB" sz="2400" dirty="0">
                <a:latin typeface="Microsoft Sans Serif" panose="020B0604020202020204" pitchFamily="34" charset="0"/>
                <a:cs typeface="Microsoft Sans Serif" panose="020B0604020202020204" pitchFamily="34" charset="0"/>
              </a:rPr>
              <a:t>site</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Change in Ethos</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Restricted entrance and exit points</a:t>
            </a:r>
            <a:br>
              <a:rPr lang="en-GB" sz="2400" dirty="0">
                <a:latin typeface="Microsoft Sans Serif" panose="020B0604020202020204" pitchFamily="34" charset="0"/>
                <a:cs typeface="Microsoft Sans Serif" panose="020B0604020202020204" pitchFamily="34" charset="0"/>
              </a:rPr>
            </a:br>
            <a:endParaRPr lang="en-GB" sz="2400" dirty="0"/>
          </a:p>
        </p:txBody>
      </p:sp>
      <p:pic>
        <p:nvPicPr>
          <p:cNvPr id="6" name="Picture 5"/>
          <p:cNvPicPr>
            <a:picLocks noChangeAspect="1"/>
          </p:cNvPicPr>
          <p:nvPr/>
        </p:nvPicPr>
        <p:blipFill>
          <a:blip r:embed="rId4" cstate="print"/>
          <a:stretch>
            <a:fillRect/>
          </a:stretch>
        </p:blipFill>
        <p:spPr>
          <a:xfrm>
            <a:off x="415452" y="3534484"/>
            <a:ext cx="2115495" cy="2042337"/>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03666" y="3543300"/>
            <a:ext cx="3617585" cy="2033521"/>
          </a:xfrm>
          <a:prstGeom prst="rect">
            <a:avLst/>
          </a:prstGeom>
        </p:spPr>
      </p:pic>
      <p:pic>
        <p:nvPicPr>
          <p:cNvPr id="8" name="Picture 7"/>
          <p:cNvPicPr>
            <a:picLocks noChangeAspect="1"/>
          </p:cNvPicPr>
          <p:nvPr/>
        </p:nvPicPr>
        <p:blipFill>
          <a:blip r:embed="rId6"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2325447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143250" y="1333500"/>
            <a:ext cx="5854700" cy="1117600"/>
          </a:xfrm>
        </p:spPr>
        <p:txBody>
          <a:bodyPr>
            <a:normAutofit/>
          </a:bodyPr>
          <a:lstStyle/>
          <a:p>
            <a:pPr algn="l"/>
            <a:r>
              <a:rPr lang="en-GB" sz="2400" b="1" u="sng" dirty="0" smtClean="0">
                <a:latin typeface="Microsoft Sans Serif" panose="020B0604020202020204" pitchFamily="34" charset="0"/>
                <a:cs typeface="Microsoft Sans Serif" panose="020B0604020202020204" pitchFamily="34" charset="0"/>
              </a:rPr>
              <a:t>Change in Culture (Staff</a:t>
            </a:r>
            <a:r>
              <a:rPr lang="en-GB" sz="2400" b="1" u="sng" dirty="0">
                <a:latin typeface="Microsoft Sans Serif" panose="020B0604020202020204" pitchFamily="34" charset="0"/>
                <a:cs typeface="Microsoft Sans Serif" panose="020B0604020202020204" pitchFamily="34" charset="0"/>
              </a:rPr>
              <a:t>)</a:t>
            </a:r>
            <a:endParaRPr lang="en-GB" sz="1800" u="sng" dirty="0">
              <a:latin typeface="Microsoft Sans Serif" panose="020B0604020202020204" pitchFamily="34" charset="0"/>
              <a:cs typeface="Microsoft Sans Serif" panose="020B0604020202020204" pitchFamily="34" charset="0"/>
            </a:endParaRPr>
          </a:p>
        </p:txBody>
      </p:sp>
      <p:sp>
        <p:nvSpPr>
          <p:cNvPr id="3" name="Subtitle 2"/>
          <p:cNvSpPr>
            <a:spLocks noGrp="1"/>
          </p:cNvSpPr>
          <p:nvPr>
            <p:ph type="subTitle" idx="1"/>
          </p:nvPr>
        </p:nvSpPr>
        <p:spPr>
          <a:xfrm>
            <a:off x="1854200" y="2730434"/>
            <a:ext cx="8432800" cy="3975100"/>
          </a:xfrm>
        </p:spPr>
        <p:txBody>
          <a:bodyPr>
            <a:noAutofit/>
          </a:bodyPr>
          <a:lstStyle/>
          <a:p>
            <a:pPr algn="l"/>
            <a:r>
              <a:rPr lang="en-GB" sz="2400" u="sng" dirty="0">
                <a:latin typeface="Microsoft Sans Serif" panose="020B0604020202020204" pitchFamily="34" charset="0"/>
                <a:cs typeface="Microsoft Sans Serif" panose="020B0604020202020204" pitchFamily="34" charset="0"/>
              </a:rPr>
              <a:t>Training</a:t>
            </a:r>
            <a:br>
              <a:rPr lang="en-GB" sz="2400" u="sng"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ACE’s </a:t>
            </a:r>
            <a:r>
              <a:rPr lang="en-GB" sz="2400" dirty="0" smtClean="0">
                <a:latin typeface="Microsoft Sans Serif" panose="020B0604020202020204" pitchFamily="34" charset="0"/>
                <a:cs typeface="Microsoft Sans Serif" panose="020B0604020202020204" pitchFamily="34" charset="0"/>
              </a:rPr>
              <a:t>Awareness</a:t>
            </a: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smtClean="0">
                <a:latin typeface="Microsoft Sans Serif" panose="020B0604020202020204" pitchFamily="34" charset="0"/>
                <a:cs typeface="Microsoft Sans Serif" panose="020B0604020202020204" pitchFamily="34" charset="0"/>
              </a:rPr>
              <a:t>Attachment Awareness</a:t>
            </a: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smtClean="0">
                <a:latin typeface="Microsoft Sans Serif" panose="020B0604020202020204" pitchFamily="34" charset="0"/>
                <a:cs typeface="Microsoft Sans Serif" panose="020B0604020202020204" pitchFamily="34" charset="0"/>
              </a:rPr>
              <a:t>Pupil Passport </a:t>
            </a: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Pivotal </a:t>
            </a:r>
            <a:r>
              <a:rPr lang="en-GB" sz="2400" dirty="0" smtClean="0">
                <a:latin typeface="Microsoft Sans Serif" panose="020B0604020202020204" pitchFamily="34" charset="0"/>
                <a:cs typeface="Microsoft Sans Serif" panose="020B0604020202020204" pitchFamily="34" charset="0"/>
              </a:rPr>
              <a:t>Training </a:t>
            </a: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t>
            </a:r>
            <a:br>
              <a:rPr lang="en-GB" sz="2400" dirty="0">
                <a:latin typeface="Microsoft Sans Serif" panose="020B0604020202020204" pitchFamily="34" charset="0"/>
                <a:cs typeface="Microsoft Sans Serif" panose="020B0604020202020204" pitchFamily="34" charset="0"/>
              </a:rPr>
            </a:br>
            <a:r>
              <a:rPr lang="en-GB" sz="2400" u="sng" dirty="0">
                <a:latin typeface="Microsoft Sans Serif" panose="020B0604020202020204" pitchFamily="34" charset="0"/>
                <a:cs typeface="Microsoft Sans Serif" panose="020B0604020202020204" pitchFamily="34" charset="0"/>
              </a:rPr>
              <a:t>Next </a:t>
            </a:r>
            <a:r>
              <a:rPr lang="en-GB" sz="2400" u="sng" dirty="0" smtClean="0">
                <a:latin typeface="Microsoft Sans Serif" panose="020B0604020202020204" pitchFamily="34" charset="0"/>
                <a:cs typeface="Microsoft Sans Serif" panose="020B0604020202020204" pitchFamily="34" charset="0"/>
              </a:rPr>
              <a:t>step</a:t>
            </a:r>
            <a:r>
              <a:rPr lang="en-GB" sz="2400" u="sng" dirty="0">
                <a:latin typeface="Microsoft Sans Serif" panose="020B0604020202020204" pitchFamily="34" charset="0"/>
                <a:cs typeface="Microsoft Sans Serif" panose="020B0604020202020204" pitchFamily="34" charset="0"/>
              </a:rPr>
              <a:t/>
            </a:r>
            <a:br>
              <a:rPr lang="en-GB" sz="2400" u="sng"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Vertical mentoring </a:t>
            </a:r>
          </a:p>
          <a:p>
            <a:pPr algn="l"/>
            <a:r>
              <a:rPr lang="en-GB" sz="2400" dirty="0" smtClean="0">
                <a:latin typeface="Microsoft Sans Serif" panose="020B0604020202020204" pitchFamily="34" charset="0"/>
                <a:cs typeface="Microsoft Sans Serif" panose="020B0604020202020204" pitchFamily="34" charset="0"/>
              </a:rPr>
              <a:t>House </a:t>
            </a:r>
            <a:r>
              <a:rPr lang="en-GB" sz="2400" dirty="0">
                <a:latin typeface="Microsoft Sans Serif" panose="020B0604020202020204" pitchFamily="34" charset="0"/>
                <a:cs typeface="Microsoft Sans Serif" panose="020B0604020202020204" pitchFamily="34" charset="0"/>
              </a:rPr>
              <a:t>system</a:t>
            </a:r>
            <a:endParaRPr lang="en-GB" sz="2400" dirty="0"/>
          </a:p>
        </p:txBody>
      </p:sp>
      <p:pic>
        <p:nvPicPr>
          <p:cNvPr id="7" name="Picture 6"/>
          <p:cNvPicPr>
            <a:picLocks noChangeAspect="1"/>
          </p:cNvPicPr>
          <p:nvPr/>
        </p:nvPicPr>
        <p:blipFill>
          <a:blip r:embed="rId3" cstate="print"/>
          <a:stretch>
            <a:fillRect/>
          </a:stretch>
        </p:blipFill>
        <p:spPr>
          <a:xfrm>
            <a:off x="175034" y="292100"/>
            <a:ext cx="5212532" cy="762066"/>
          </a:xfrm>
          <a:prstGeom prst="rect">
            <a:avLst/>
          </a:prstGeom>
        </p:spPr>
      </p:pic>
      <p:pic>
        <p:nvPicPr>
          <p:cNvPr id="8" name="Picture 7"/>
          <p:cNvPicPr>
            <a:picLocks noChangeAspect="1"/>
          </p:cNvPicPr>
          <p:nvPr/>
        </p:nvPicPr>
        <p:blipFill>
          <a:blip r:embed="rId4"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793659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0593" y="1362008"/>
            <a:ext cx="5018938" cy="784292"/>
          </a:xfrm>
        </p:spPr>
        <p:txBody>
          <a:bodyPr>
            <a:normAutofit/>
          </a:bodyPr>
          <a:lstStyle/>
          <a:p>
            <a:r>
              <a:rPr lang="en-GB" sz="2800" dirty="0" smtClean="0"/>
              <a:t>Report findings</a:t>
            </a:r>
            <a:endParaRPr lang="en-GB" sz="2800" dirty="0"/>
          </a:p>
        </p:txBody>
      </p:sp>
      <p:pic>
        <p:nvPicPr>
          <p:cNvPr id="7" name="Picture 6"/>
          <p:cNvPicPr/>
          <p:nvPr/>
        </p:nvPicPr>
        <p:blipFill rotWithShape="1">
          <a:blip r:embed="rId3" cstate="print"/>
          <a:srcRect t="8780" b="3153"/>
          <a:stretch/>
        </p:blipFill>
        <p:spPr bwMode="auto">
          <a:xfrm>
            <a:off x="2476443" y="2339875"/>
            <a:ext cx="7081838" cy="4238725"/>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a:blip r:embed="rId4" cstate="print"/>
          <a:stretch>
            <a:fillRect/>
          </a:stretch>
        </p:blipFill>
        <p:spPr>
          <a:xfrm>
            <a:off x="175034" y="292100"/>
            <a:ext cx="5212532" cy="762066"/>
          </a:xfrm>
          <a:prstGeom prst="rect">
            <a:avLst/>
          </a:prstGeom>
        </p:spPr>
      </p:pic>
      <p:pic>
        <p:nvPicPr>
          <p:cNvPr id="10" name="Picture 9"/>
          <p:cNvPicPr>
            <a:picLocks noChangeAspect="1"/>
          </p:cNvPicPr>
          <p:nvPr/>
        </p:nvPicPr>
        <p:blipFill>
          <a:blip r:embed="rId5"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3123779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7700" y="1397000"/>
            <a:ext cx="5372100" cy="1016000"/>
          </a:xfrm>
        </p:spPr>
        <p:txBody>
          <a:bodyPr>
            <a:noAutofit/>
          </a:bodyPr>
          <a:lstStyle/>
          <a:p>
            <a:r>
              <a:rPr lang="en-GB" sz="2800" b="1" dirty="0" smtClean="0">
                <a:latin typeface="Microsoft Sans Serif" panose="020B0604020202020204" pitchFamily="34" charset="0"/>
                <a:cs typeface="Microsoft Sans Serif" panose="020B0604020202020204" pitchFamily="34" charset="0"/>
              </a:rPr>
              <a:t/>
            </a:r>
            <a:br>
              <a:rPr lang="en-GB" sz="2800" b="1" dirty="0" smtClean="0">
                <a:latin typeface="Microsoft Sans Serif" panose="020B0604020202020204" pitchFamily="34" charset="0"/>
                <a:cs typeface="Microsoft Sans Serif" panose="020B0604020202020204" pitchFamily="34" charset="0"/>
              </a:rPr>
            </a:br>
            <a:r>
              <a:rPr lang="en-GB" sz="2800" b="1" dirty="0">
                <a:latin typeface="Microsoft Sans Serif" panose="020B0604020202020204" pitchFamily="34" charset="0"/>
                <a:cs typeface="Microsoft Sans Serif" panose="020B0604020202020204" pitchFamily="34" charset="0"/>
              </a:rPr>
              <a:t/>
            </a:r>
            <a:br>
              <a:rPr lang="en-GB" sz="2800" b="1" dirty="0">
                <a:latin typeface="Microsoft Sans Serif" panose="020B0604020202020204" pitchFamily="34" charset="0"/>
                <a:cs typeface="Microsoft Sans Serif" panose="020B0604020202020204" pitchFamily="34" charset="0"/>
              </a:rPr>
            </a:br>
            <a:r>
              <a:rPr lang="en-GB" sz="2800" b="1" dirty="0" smtClean="0">
                <a:latin typeface="Microsoft Sans Serif" panose="020B0604020202020204" pitchFamily="34" charset="0"/>
                <a:cs typeface="Microsoft Sans Serif" panose="020B0604020202020204" pitchFamily="34" charset="0"/>
              </a:rPr>
              <a:t>INTERVENTION PLAN</a:t>
            </a:r>
            <a:br>
              <a:rPr lang="en-GB" sz="2800" b="1" dirty="0" smtClean="0">
                <a:latin typeface="Microsoft Sans Serif" panose="020B0604020202020204" pitchFamily="34" charset="0"/>
                <a:cs typeface="Microsoft Sans Serif" panose="020B0604020202020204" pitchFamily="34" charset="0"/>
              </a:rPr>
            </a:br>
            <a:r>
              <a:rPr lang="en-GB" sz="2800" b="1" dirty="0">
                <a:latin typeface="Microsoft Sans Serif" panose="020B0604020202020204" pitchFamily="34" charset="0"/>
                <a:cs typeface="Microsoft Sans Serif" panose="020B0604020202020204" pitchFamily="34" charset="0"/>
              </a:rPr>
              <a:t/>
            </a:r>
            <a:br>
              <a:rPr lang="en-GB" sz="2800" b="1" dirty="0">
                <a:latin typeface="Microsoft Sans Serif" panose="020B0604020202020204" pitchFamily="34" charset="0"/>
                <a:cs typeface="Microsoft Sans Serif" panose="020B0604020202020204" pitchFamily="34" charset="0"/>
              </a:rPr>
            </a:br>
            <a:r>
              <a:rPr lang="en-GB" sz="1600" dirty="0" smtClean="0">
                <a:latin typeface="Microsoft Sans Serif" panose="020B0604020202020204" pitchFamily="34" charset="0"/>
                <a:cs typeface="Microsoft Sans Serif" panose="020B0604020202020204" pitchFamily="34" charset="0"/>
              </a:rPr>
              <a:t/>
            </a:r>
            <a:br>
              <a:rPr lang="en-GB" sz="1600" dirty="0" smtClean="0">
                <a:latin typeface="Microsoft Sans Serif" panose="020B0604020202020204" pitchFamily="34" charset="0"/>
                <a:cs typeface="Microsoft Sans Serif" panose="020B0604020202020204" pitchFamily="34" charset="0"/>
              </a:rPr>
            </a:br>
            <a:endParaRPr lang="en-GB" sz="1600" dirty="0"/>
          </a:p>
        </p:txBody>
      </p:sp>
      <p:sp>
        <p:nvSpPr>
          <p:cNvPr id="3" name="TextBox 2"/>
          <p:cNvSpPr txBox="1"/>
          <p:nvPr/>
        </p:nvSpPr>
        <p:spPr>
          <a:xfrm>
            <a:off x="1187450" y="3193366"/>
            <a:ext cx="9372600" cy="2697390"/>
          </a:xfrm>
          <a:prstGeom prst="rect">
            <a:avLst/>
          </a:prstGeom>
          <a:noFill/>
        </p:spPr>
        <p:txBody>
          <a:bodyPr wrap="square" rtlCol="0">
            <a:spAutoFit/>
          </a:bodyPr>
          <a:lstStyle/>
          <a:p>
            <a:r>
              <a:rPr lang="en-GB" sz="2400" dirty="0" smtClean="0">
                <a:latin typeface="Microsoft Sans Serif" panose="020B0604020202020204" pitchFamily="34" charset="0"/>
                <a:cs typeface="Microsoft Sans Serif" panose="020B0604020202020204" pitchFamily="34" charset="0"/>
              </a:rPr>
              <a:t>Support </a:t>
            </a:r>
            <a:r>
              <a:rPr lang="en-GB" sz="2400" dirty="0">
                <a:latin typeface="Microsoft Sans Serif" panose="020B0604020202020204" pitchFamily="34" charset="0"/>
                <a:cs typeface="Microsoft Sans Serif" panose="020B0604020202020204" pitchFamily="34" charset="0"/>
              </a:rPr>
              <a:t>session offered for targeted group of year 10 pupils in </a:t>
            </a:r>
            <a:r>
              <a:rPr lang="en-GB" sz="2400" dirty="0" smtClean="0">
                <a:latin typeface="Microsoft Sans Serif" panose="020B0604020202020204" pitchFamily="34" charset="0"/>
                <a:cs typeface="Microsoft Sans Serif" panose="020B0604020202020204" pitchFamily="34" charset="0"/>
              </a:rPr>
              <a:t>July with follow up in September  </a:t>
            </a: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Support session offered for whole school population in </a:t>
            </a:r>
            <a:r>
              <a:rPr lang="en-GB" sz="2400" dirty="0" smtClean="0">
                <a:latin typeface="Microsoft Sans Serif" panose="020B0604020202020204" pitchFamily="34" charset="0"/>
                <a:cs typeface="Microsoft Sans Serif" panose="020B0604020202020204" pitchFamily="34" charset="0"/>
              </a:rPr>
              <a:t>July  with follow up in September </a:t>
            </a: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
            </a:r>
            <a:br>
              <a:rPr lang="en-GB" sz="2400" dirty="0">
                <a:latin typeface="Microsoft Sans Serif" panose="020B0604020202020204" pitchFamily="34" charset="0"/>
                <a:cs typeface="Microsoft Sans Serif" panose="020B0604020202020204" pitchFamily="34" charset="0"/>
              </a:rPr>
            </a:br>
            <a:r>
              <a:rPr lang="en-GB" sz="2400" dirty="0">
                <a:latin typeface="Microsoft Sans Serif" panose="020B0604020202020204" pitchFamily="34" charset="0"/>
                <a:cs typeface="Microsoft Sans Serif" panose="020B0604020202020204" pitchFamily="34" charset="0"/>
              </a:rPr>
              <a:t>Parent/carer </a:t>
            </a:r>
            <a:r>
              <a:rPr lang="en-GB" sz="2400" dirty="0" smtClean="0">
                <a:latin typeface="Microsoft Sans Serif" panose="020B0604020202020204" pitchFamily="34" charset="0"/>
                <a:cs typeface="Microsoft Sans Serif" panose="020B0604020202020204" pitchFamily="34" charset="0"/>
              </a:rPr>
              <a:t>workshops </a:t>
            </a:r>
            <a:r>
              <a:rPr lang="en-GB" sz="2400" dirty="0">
                <a:latin typeface="Microsoft Sans Serif" panose="020B0604020202020204" pitchFamily="34" charset="0"/>
                <a:cs typeface="Microsoft Sans Serif" panose="020B0604020202020204" pitchFamily="34" charset="0"/>
              </a:rPr>
              <a:t>will be made available in the n</a:t>
            </a:r>
            <a:r>
              <a:rPr lang="en-GB" sz="2400" dirty="0" smtClean="0">
                <a:latin typeface="Microsoft Sans Serif" panose="020B0604020202020204" pitchFamily="34" charset="0"/>
                <a:cs typeface="Microsoft Sans Serif" panose="020B0604020202020204" pitchFamily="34" charset="0"/>
              </a:rPr>
              <a:t>ew year</a:t>
            </a:r>
            <a:r>
              <a:rPr lang="en-GB" dirty="0" smtClean="0">
                <a:latin typeface="Microsoft Sans Serif" panose="020B0604020202020204" pitchFamily="34" charset="0"/>
                <a:cs typeface="Microsoft Sans Serif" panose="020B0604020202020204" pitchFamily="34" charset="0"/>
              </a:rPr>
              <a:t> </a:t>
            </a:r>
            <a:endParaRPr lang="en-GB" dirty="0"/>
          </a:p>
        </p:txBody>
      </p:sp>
      <p:pic>
        <p:nvPicPr>
          <p:cNvPr id="6" name="Picture 5"/>
          <p:cNvPicPr>
            <a:picLocks noChangeAspect="1"/>
          </p:cNvPicPr>
          <p:nvPr/>
        </p:nvPicPr>
        <p:blipFill>
          <a:blip r:embed="rId2" cstate="print"/>
          <a:stretch>
            <a:fillRect/>
          </a:stretch>
        </p:blipFill>
        <p:spPr>
          <a:xfrm>
            <a:off x="175034" y="292100"/>
            <a:ext cx="5212532" cy="762066"/>
          </a:xfrm>
          <a:prstGeom prst="rect">
            <a:avLst/>
          </a:prstGeom>
        </p:spPr>
      </p:pic>
      <p:pic>
        <p:nvPicPr>
          <p:cNvPr id="8" name="Picture 7"/>
          <p:cNvPicPr>
            <a:picLocks noChangeAspect="1"/>
          </p:cNvPicPr>
          <p:nvPr/>
        </p:nvPicPr>
        <p:blipFill>
          <a:blip r:embed="rId3" cstate="print"/>
          <a:stretch>
            <a:fillRect/>
          </a:stretch>
        </p:blipFill>
        <p:spPr>
          <a:xfrm>
            <a:off x="9494591" y="292100"/>
            <a:ext cx="2326660" cy="762066"/>
          </a:xfrm>
          <a:prstGeom prst="rect">
            <a:avLst/>
          </a:prstGeom>
        </p:spPr>
      </p:pic>
    </p:spTree>
    <p:extLst>
      <p:ext uri="{BB962C8B-B14F-4D97-AF65-F5344CB8AC3E}">
        <p14:creationId xmlns:p14="http://schemas.microsoft.com/office/powerpoint/2010/main" val="3139291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0400" y="1628173"/>
            <a:ext cx="8074579" cy="949927"/>
          </a:xfrm>
        </p:spPr>
        <p:txBody>
          <a:bodyPr/>
          <a:lstStyle/>
          <a:p>
            <a:r>
              <a:rPr lang="en-GB" dirty="0" smtClean="0"/>
              <a:t>Other considerations</a:t>
            </a:r>
            <a:endParaRPr lang="en-GB" dirty="0"/>
          </a:p>
        </p:txBody>
      </p:sp>
      <p:sp>
        <p:nvSpPr>
          <p:cNvPr id="3" name="Content Placeholder 2"/>
          <p:cNvSpPr>
            <a:spLocks noGrp="1"/>
          </p:cNvSpPr>
          <p:nvPr>
            <p:ph type="subTitle" idx="1"/>
          </p:nvPr>
        </p:nvSpPr>
        <p:spPr>
          <a:xfrm>
            <a:off x="1930400" y="3086100"/>
            <a:ext cx="8087106" cy="3949700"/>
          </a:xfrm>
        </p:spPr>
        <p:txBody>
          <a:bodyPr>
            <a:normAutofit/>
          </a:bodyPr>
          <a:lstStyle/>
          <a:p>
            <a:r>
              <a:rPr lang="en-GB" sz="3200" dirty="0" smtClean="0"/>
              <a:t>Adverse Childhood Experiences Study, Public Health Wales, 2015</a:t>
            </a:r>
          </a:p>
          <a:p>
            <a:r>
              <a:rPr lang="en-GB" sz="3200" dirty="0" smtClean="0"/>
              <a:t>‘School connectedness’ </a:t>
            </a:r>
          </a:p>
          <a:p>
            <a:r>
              <a:rPr lang="en-GB" sz="3200" dirty="0" smtClean="0"/>
              <a:t>Reframe the issue/behaviour and address root cause </a:t>
            </a:r>
          </a:p>
        </p:txBody>
      </p:sp>
      <p:pic>
        <p:nvPicPr>
          <p:cNvPr id="4" name="Picture 3"/>
          <p:cNvPicPr>
            <a:picLocks noChangeAspect="1"/>
          </p:cNvPicPr>
          <p:nvPr/>
        </p:nvPicPr>
        <p:blipFill>
          <a:blip r:embed="rId2" cstate="print"/>
          <a:stretch>
            <a:fillRect/>
          </a:stretch>
        </p:blipFill>
        <p:spPr>
          <a:xfrm>
            <a:off x="175034" y="292100"/>
            <a:ext cx="5212532" cy="762066"/>
          </a:xfrm>
          <a:prstGeom prst="rect">
            <a:avLst/>
          </a:prstGeom>
        </p:spPr>
      </p:pic>
      <p:pic>
        <p:nvPicPr>
          <p:cNvPr id="5" name="Picture 4"/>
          <p:cNvPicPr>
            <a:picLocks noChangeAspect="1"/>
          </p:cNvPicPr>
          <p:nvPr/>
        </p:nvPicPr>
        <p:blipFill>
          <a:blip r:embed="rId3" cstate="print"/>
          <a:stretch>
            <a:fillRect/>
          </a:stretch>
        </p:blipFill>
        <p:spPr>
          <a:xfrm>
            <a:off x="9494591" y="292100"/>
            <a:ext cx="2326660" cy="76206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465897926"/>
              </p:ext>
            </p:extLst>
          </p:nvPr>
        </p:nvGraphicFramePr>
        <p:xfrm>
          <a:off x="1127851" y="2438400"/>
          <a:ext cx="10693400" cy="4007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ctrTitle"/>
          </p:nvPr>
        </p:nvSpPr>
        <p:spPr>
          <a:xfrm>
            <a:off x="2928691" y="1289050"/>
            <a:ext cx="6565900" cy="1054166"/>
          </a:xfrm>
        </p:spPr>
        <p:txBody>
          <a:bodyPr>
            <a:normAutofit fontScale="90000"/>
          </a:bodyPr>
          <a:lstStyle/>
          <a:p>
            <a:r>
              <a:rPr lang="en-GB" b="1" dirty="0" smtClean="0"/>
              <a:t>The building blocks of resilience</a:t>
            </a:r>
            <a:endParaRPr lang="en-GB" b="1" dirty="0"/>
          </a:p>
        </p:txBody>
      </p:sp>
      <p:pic>
        <p:nvPicPr>
          <p:cNvPr id="5" name="Picture 4"/>
          <p:cNvPicPr>
            <a:picLocks noChangeAspect="1"/>
          </p:cNvPicPr>
          <p:nvPr/>
        </p:nvPicPr>
        <p:blipFill>
          <a:blip r:embed="rId8" cstate="print"/>
          <a:stretch>
            <a:fillRect/>
          </a:stretch>
        </p:blipFill>
        <p:spPr>
          <a:xfrm>
            <a:off x="9494591" y="292100"/>
            <a:ext cx="2326660" cy="762066"/>
          </a:xfrm>
          <a:prstGeom prst="rect">
            <a:avLst/>
          </a:prstGeom>
        </p:spPr>
      </p:pic>
      <p:pic>
        <p:nvPicPr>
          <p:cNvPr id="6" name="Picture 5"/>
          <p:cNvPicPr>
            <a:picLocks noChangeAspect="1"/>
          </p:cNvPicPr>
          <p:nvPr/>
        </p:nvPicPr>
        <p:blipFill>
          <a:blip r:embed="rId9" cstate="print"/>
          <a:stretch>
            <a:fillRect/>
          </a:stretch>
        </p:blipFill>
        <p:spPr>
          <a:xfrm>
            <a:off x="175034" y="292100"/>
            <a:ext cx="5212532" cy="76206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310</TotalTime>
  <Words>332</Words>
  <Application>Microsoft Office PowerPoint</Application>
  <PresentationFormat>Widescreen</PresentationFormat>
  <Paragraphs>67</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Microsoft Sans Serif</vt:lpstr>
      <vt:lpstr>Times</vt:lpstr>
      <vt:lpstr>Parcel</vt:lpstr>
      <vt:lpstr>Background</vt:lpstr>
      <vt:lpstr>                     Survey Process  </vt:lpstr>
      <vt:lpstr>Current school  (Pembroke School)</vt:lpstr>
      <vt:lpstr>   New School  (Ysgol Harri Tudur/Henry Tudor School)</vt:lpstr>
      <vt:lpstr>Change in Culture (Staff)</vt:lpstr>
      <vt:lpstr>Report findings</vt:lpstr>
      <vt:lpstr>  INTERVENTION PLAN   </vt:lpstr>
      <vt:lpstr>Other considerations</vt:lpstr>
      <vt:lpstr>The building blocks of resilience</vt:lpstr>
      <vt:lpstr>FEEDER PRIMARY School</vt:lpstr>
      <vt:lpstr>Who’s been involved?</vt:lpstr>
      <vt:lpstr>THANK YOU FOR LISTENING.  ANY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Number of pupils on Roll Number of FSM pupils Number of ALN Pupils Number of pupils living in an area of deprivation  The school site is open and large in size. School site open to general public. Public road through site – Leisure centre, garden centre and Care home.  The school has 38 entrance/exits</dc:title>
  <dc:creator>Rachel Edwards</dc:creator>
  <cp:lastModifiedBy>insrv</cp:lastModifiedBy>
  <cp:revision>52</cp:revision>
  <dcterms:created xsi:type="dcterms:W3CDTF">2018-05-23T09:40:56Z</dcterms:created>
  <dcterms:modified xsi:type="dcterms:W3CDTF">2018-06-13T09:40:25Z</dcterms:modified>
</cp:coreProperties>
</file>