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87" r:id="rId3"/>
    <p:sldId id="275" r:id="rId4"/>
    <p:sldId id="278" r:id="rId5"/>
    <p:sldId id="280" r:id="rId6"/>
    <p:sldId id="281" r:id="rId7"/>
    <p:sldId id="288" r:id="rId8"/>
    <p:sldId id="274" r:id="rId9"/>
    <p:sldId id="258" r:id="rId10"/>
    <p:sldId id="261" r:id="rId11"/>
    <p:sldId id="289" r:id="rId12"/>
    <p:sldId id="290" r:id="rId13"/>
    <p:sldId id="269" r:id="rId14"/>
    <p:sldId id="29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FA5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169" autoAdjust="0"/>
  </p:normalViewPr>
  <p:slideViewPr>
    <p:cSldViewPr snapToGrid="0">
      <p:cViewPr varScale="1">
        <p:scale>
          <a:sx n="64" d="100"/>
          <a:sy n="64" d="100"/>
        </p:scale>
        <p:origin x="21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3F1F5-F94A-4142-8AB4-D200A1A61BBB}" type="doc">
      <dgm:prSet loTypeId="urn:microsoft.com/office/officeart/2005/8/layout/radial1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07C88922-D330-4C71-BD6E-804F27CA0D20}">
      <dgm:prSet phldrT="[Text]" custT="1"/>
      <dgm:spPr>
        <a:solidFill>
          <a:schemeClr val="accent4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GB" sz="1800" b="1" dirty="0" smtClean="0"/>
            <a:t>Pupil Survey </a:t>
          </a:r>
        </a:p>
        <a:p>
          <a:pPr>
            <a:lnSpc>
              <a:spcPct val="90000"/>
            </a:lnSpc>
          </a:pPr>
          <a:r>
            <a:rPr lang="en-GB" sz="1800" b="1" dirty="0" smtClean="0"/>
            <a:t>School  Survey</a:t>
          </a:r>
          <a:endParaRPr lang="en-GB" sz="1800" b="1" dirty="0"/>
        </a:p>
      </dgm:t>
    </dgm:pt>
    <dgm:pt modelId="{CF5C40E5-56DF-4309-B271-7A20056A201F}" type="parTrans" cxnId="{D7FB1FF3-6C6F-4A53-8CAE-A1514E250D5A}">
      <dgm:prSet/>
      <dgm:spPr/>
      <dgm:t>
        <a:bodyPr/>
        <a:lstStyle/>
        <a:p>
          <a:endParaRPr lang="en-GB"/>
        </a:p>
      </dgm:t>
    </dgm:pt>
    <dgm:pt modelId="{C3E0252A-F9BC-48EC-980D-396FB837E9E4}" type="sibTrans" cxnId="{D7FB1FF3-6C6F-4A53-8CAE-A1514E250D5A}">
      <dgm:prSet/>
      <dgm:spPr/>
      <dgm:t>
        <a:bodyPr/>
        <a:lstStyle/>
        <a:p>
          <a:endParaRPr lang="en-GB"/>
        </a:p>
      </dgm:t>
    </dgm:pt>
    <dgm:pt modelId="{3D01ABFC-6D3B-436F-AD5A-26D1E1F3BD15}">
      <dgm:prSet phldrT="[Text]" custT="1"/>
      <dgm:spPr/>
      <dgm:t>
        <a:bodyPr/>
        <a:lstStyle/>
        <a:p>
          <a:r>
            <a:rPr lang="en-GB" sz="1400" b="1" dirty="0" smtClean="0"/>
            <a:t>School and Regional level  data to inform local action /evaluation and generate research ideas</a:t>
          </a:r>
          <a:endParaRPr lang="en-GB" sz="1400" b="1" dirty="0"/>
        </a:p>
      </dgm:t>
    </dgm:pt>
    <dgm:pt modelId="{026B9E44-9B59-4B41-A1F0-1C8FCE7915B4}" type="parTrans" cxnId="{13EC6805-BDB3-4652-85B9-17B255A73B24}">
      <dgm:prSet/>
      <dgm:spPr/>
      <dgm:t>
        <a:bodyPr/>
        <a:lstStyle/>
        <a:p>
          <a:endParaRPr lang="en-GB" dirty="0"/>
        </a:p>
      </dgm:t>
    </dgm:pt>
    <dgm:pt modelId="{91A5F08F-688A-44D0-ACA1-93CB2A9111A9}" type="sibTrans" cxnId="{13EC6805-BDB3-4652-85B9-17B255A73B24}">
      <dgm:prSet/>
      <dgm:spPr/>
      <dgm:t>
        <a:bodyPr/>
        <a:lstStyle/>
        <a:p>
          <a:endParaRPr lang="en-GB"/>
        </a:p>
      </dgm:t>
    </dgm:pt>
    <dgm:pt modelId="{7858CD4D-6DAE-4E37-AC5F-31604865F994}">
      <dgm:prSet phldrT="[Text]" custT="1"/>
      <dgm:spPr/>
      <dgm:t>
        <a:bodyPr/>
        <a:lstStyle/>
        <a:p>
          <a:r>
            <a:rPr lang="en-GB" sz="1400" b="1" dirty="0" smtClean="0"/>
            <a:t>Population level data on trends, health need planning and international comparison</a:t>
          </a:r>
          <a:endParaRPr lang="en-GB" sz="1400" b="1" dirty="0"/>
        </a:p>
      </dgm:t>
    </dgm:pt>
    <dgm:pt modelId="{16FCC0A3-CC46-41B7-B7D7-9F0E0ABD94A2}" type="parTrans" cxnId="{4426F705-CA08-408A-9D59-D881B5AEFDE6}">
      <dgm:prSet/>
      <dgm:spPr/>
      <dgm:t>
        <a:bodyPr/>
        <a:lstStyle/>
        <a:p>
          <a:endParaRPr lang="en-GB" dirty="0"/>
        </a:p>
      </dgm:t>
    </dgm:pt>
    <dgm:pt modelId="{EF632F29-E967-4685-B9F4-BA1507A19763}" type="sibTrans" cxnId="{4426F705-CA08-408A-9D59-D881B5AEFDE6}">
      <dgm:prSet/>
      <dgm:spPr/>
      <dgm:t>
        <a:bodyPr/>
        <a:lstStyle/>
        <a:p>
          <a:endParaRPr lang="en-GB"/>
        </a:p>
      </dgm:t>
    </dgm:pt>
    <dgm:pt modelId="{18F24814-8B21-494C-A18A-0BF1748A5020}">
      <dgm:prSet phldrT="[Text]" custT="1"/>
      <dgm:spPr/>
      <dgm:t>
        <a:bodyPr/>
        <a:lstStyle/>
        <a:p>
          <a:r>
            <a:rPr lang="en-GB" sz="1600" b="1" dirty="0" smtClean="0"/>
            <a:t>Practice level data  to support WNHSS</a:t>
          </a:r>
          <a:endParaRPr lang="en-GB" sz="1600" b="1" dirty="0"/>
        </a:p>
      </dgm:t>
    </dgm:pt>
    <dgm:pt modelId="{F560E429-B471-4268-B50A-B41180A59EB0}" type="parTrans" cxnId="{C2E73974-9B1B-4940-8842-AB0A7CB7D8D3}">
      <dgm:prSet/>
      <dgm:spPr/>
      <dgm:t>
        <a:bodyPr/>
        <a:lstStyle/>
        <a:p>
          <a:endParaRPr lang="en-GB" dirty="0"/>
        </a:p>
      </dgm:t>
    </dgm:pt>
    <dgm:pt modelId="{E86B96D8-1988-468C-9AE2-FAA3B2B68D0F}" type="sibTrans" cxnId="{C2E73974-9B1B-4940-8842-AB0A7CB7D8D3}">
      <dgm:prSet/>
      <dgm:spPr/>
      <dgm:t>
        <a:bodyPr/>
        <a:lstStyle/>
        <a:p>
          <a:endParaRPr lang="en-GB"/>
        </a:p>
      </dgm:t>
    </dgm:pt>
    <dgm:pt modelId="{00CB2931-D88D-4D15-863C-C5843007B2D4}">
      <dgm:prSet phldrT="[Text]" custT="1"/>
      <dgm:spPr/>
      <dgm:t>
        <a:bodyPr/>
        <a:lstStyle/>
        <a:p>
          <a:endParaRPr lang="en-GB" sz="1200" b="1" dirty="0" smtClean="0"/>
        </a:p>
        <a:p>
          <a:r>
            <a:rPr lang="en-GB" sz="1200" b="1" dirty="0" smtClean="0"/>
            <a:t>Infrastructure to support new studies ( recruitment,</a:t>
          </a:r>
        </a:p>
        <a:p>
          <a:r>
            <a:rPr lang="en-GB" sz="1200" b="1" dirty="0" smtClean="0"/>
            <a:t>sampling, baseline/context data)</a:t>
          </a:r>
        </a:p>
        <a:p>
          <a:endParaRPr lang="en-GB" sz="1200" b="1" dirty="0"/>
        </a:p>
      </dgm:t>
    </dgm:pt>
    <dgm:pt modelId="{0F9CA6E7-E400-42AA-BC10-638498E74029}" type="parTrans" cxnId="{B23AF4AB-B830-47FA-99B2-96B5B59D8A68}">
      <dgm:prSet/>
      <dgm:spPr/>
      <dgm:t>
        <a:bodyPr/>
        <a:lstStyle/>
        <a:p>
          <a:endParaRPr lang="en-GB" dirty="0"/>
        </a:p>
      </dgm:t>
    </dgm:pt>
    <dgm:pt modelId="{66693791-2092-40F8-B8BD-FD9F4CF73FA0}" type="sibTrans" cxnId="{B23AF4AB-B830-47FA-99B2-96B5B59D8A68}">
      <dgm:prSet/>
      <dgm:spPr/>
      <dgm:t>
        <a:bodyPr/>
        <a:lstStyle/>
        <a:p>
          <a:endParaRPr lang="en-GB"/>
        </a:p>
      </dgm:t>
    </dgm:pt>
    <dgm:pt modelId="{25AB3D5C-74F2-45B1-A7AA-CBB0BD1E5919}">
      <dgm:prSet custT="1"/>
      <dgm:spPr/>
      <dgm:t>
        <a:bodyPr/>
        <a:lstStyle/>
        <a:p>
          <a:r>
            <a:rPr lang="en-GB" sz="1200" b="1" dirty="0" smtClean="0"/>
            <a:t>Infrastructure to support natural experiments (Future Generations, Violence and Women, Curriculum Review) </a:t>
          </a:r>
          <a:endParaRPr lang="en-GB" sz="1200" b="1" dirty="0"/>
        </a:p>
      </dgm:t>
    </dgm:pt>
    <dgm:pt modelId="{75F36F25-F640-4BD2-94E5-AE26F4FB6410}" type="parTrans" cxnId="{7376907D-5CA4-4C1A-8D8E-86FACC419EDB}">
      <dgm:prSet/>
      <dgm:spPr/>
      <dgm:t>
        <a:bodyPr/>
        <a:lstStyle/>
        <a:p>
          <a:endParaRPr lang="en-GB" dirty="0"/>
        </a:p>
      </dgm:t>
    </dgm:pt>
    <dgm:pt modelId="{A7C567AF-620B-4839-847F-DB8F66DDFF09}" type="sibTrans" cxnId="{7376907D-5CA4-4C1A-8D8E-86FACC419EDB}">
      <dgm:prSet/>
      <dgm:spPr/>
      <dgm:t>
        <a:bodyPr/>
        <a:lstStyle/>
        <a:p>
          <a:endParaRPr lang="en-GB"/>
        </a:p>
      </dgm:t>
    </dgm:pt>
    <dgm:pt modelId="{216135EE-8860-4458-890F-63F4E9C362B8}" type="pres">
      <dgm:prSet presAssocID="{C953F1F5-F94A-4142-8AB4-D200A1A61B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6869E2-76AB-4DDD-AE73-D94CDA8CF784}" type="pres">
      <dgm:prSet presAssocID="{07C88922-D330-4C71-BD6E-804F27CA0D20}" presName="centerShape" presStyleLbl="node0" presStyleIdx="0" presStyleCnt="1" custLinFactNeighborX="-565" custLinFactNeighborY="-813"/>
      <dgm:spPr/>
      <dgm:t>
        <a:bodyPr/>
        <a:lstStyle/>
        <a:p>
          <a:endParaRPr lang="en-GB"/>
        </a:p>
      </dgm:t>
    </dgm:pt>
    <dgm:pt modelId="{959AA79B-F598-4108-B953-1A6DD463D7B3}" type="pres">
      <dgm:prSet presAssocID="{026B9E44-9B59-4B41-A1F0-1C8FCE7915B4}" presName="Name9" presStyleLbl="parChTrans1D2" presStyleIdx="0" presStyleCnt="5"/>
      <dgm:spPr/>
      <dgm:t>
        <a:bodyPr/>
        <a:lstStyle/>
        <a:p>
          <a:endParaRPr lang="en-US"/>
        </a:p>
      </dgm:t>
    </dgm:pt>
    <dgm:pt modelId="{4B56F94D-1EAE-4F3B-BFF3-F8B5C21CBB38}" type="pres">
      <dgm:prSet presAssocID="{026B9E44-9B59-4B41-A1F0-1C8FCE7915B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E73C69C-31FA-425D-9280-15C9BD684431}" type="pres">
      <dgm:prSet presAssocID="{3D01ABFC-6D3B-436F-AD5A-26D1E1F3BD15}" presName="node" presStyleLbl="node1" presStyleIdx="0" presStyleCnt="5" custScaleX="118638" custScaleY="118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BDBA1-74AA-4E16-B9CC-B96D5FCA95F8}" type="pres">
      <dgm:prSet presAssocID="{16FCC0A3-CC46-41B7-B7D7-9F0E0ABD94A2}" presName="Name9" presStyleLbl="parChTrans1D2" presStyleIdx="1" presStyleCnt="5"/>
      <dgm:spPr/>
      <dgm:t>
        <a:bodyPr/>
        <a:lstStyle/>
        <a:p>
          <a:endParaRPr lang="en-US"/>
        </a:p>
      </dgm:t>
    </dgm:pt>
    <dgm:pt modelId="{C128620A-B0F4-4C44-8F26-F0FE13F3AFAD}" type="pres">
      <dgm:prSet presAssocID="{16FCC0A3-CC46-41B7-B7D7-9F0E0ABD94A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93AB882D-F682-4E8F-86B7-F3000D619245}" type="pres">
      <dgm:prSet presAssocID="{7858CD4D-6DAE-4E37-AC5F-31604865F994}" presName="node" presStyleLbl="node1" presStyleIdx="1" presStyleCnt="5" custScaleX="119548" custScaleY="118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0B977-CD9D-497B-B09E-6D28FB92BD19}" type="pres">
      <dgm:prSet presAssocID="{F560E429-B471-4268-B50A-B41180A59EB0}" presName="Name9" presStyleLbl="parChTrans1D2" presStyleIdx="2" presStyleCnt="5"/>
      <dgm:spPr/>
      <dgm:t>
        <a:bodyPr/>
        <a:lstStyle/>
        <a:p>
          <a:endParaRPr lang="en-US"/>
        </a:p>
      </dgm:t>
    </dgm:pt>
    <dgm:pt modelId="{3D672FE1-F554-4AD5-82DA-5758E63CC431}" type="pres">
      <dgm:prSet presAssocID="{F560E429-B471-4268-B50A-B41180A59EB0}" presName="connTx" presStyleLbl="parChTrans1D2" presStyleIdx="2" presStyleCnt="5"/>
      <dgm:spPr/>
      <dgm:t>
        <a:bodyPr/>
        <a:lstStyle/>
        <a:p>
          <a:endParaRPr lang="en-US"/>
        </a:p>
      </dgm:t>
    </dgm:pt>
    <dgm:pt modelId="{EB0ECF77-912A-4ED2-9B5E-7BBCC75A5371}" type="pres">
      <dgm:prSet presAssocID="{18F24814-8B21-494C-A18A-0BF1748A5020}" presName="node" presStyleLbl="node1" presStyleIdx="2" presStyleCnt="5" custScaleX="129287" custScaleY="122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78D1F-04DD-4A48-860F-8087DAF10FDA}" type="pres">
      <dgm:prSet presAssocID="{0F9CA6E7-E400-42AA-BC10-638498E74029}" presName="Name9" presStyleLbl="parChTrans1D2" presStyleIdx="3" presStyleCnt="5"/>
      <dgm:spPr/>
      <dgm:t>
        <a:bodyPr/>
        <a:lstStyle/>
        <a:p>
          <a:endParaRPr lang="en-US"/>
        </a:p>
      </dgm:t>
    </dgm:pt>
    <dgm:pt modelId="{BEAB1253-0CD2-4514-8268-A29DE7A0491B}" type="pres">
      <dgm:prSet presAssocID="{0F9CA6E7-E400-42AA-BC10-638498E74029}" presName="connTx" presStyleLbl="parChTrans1D2" presStyleIdx="3" presStyleCnt="5"/>
      <dgm:spPr/>
      <dgm:t>
        <a:bodyPr/>
        <a:lstStyle/>
        <a:p>
          <a:endParaRPr lang="en-US"/>
        </a:p>
      </dgm:t>
    </dgm:pt>
    <dgm:pt modelId="{7C0A93C3-13F7-4D9E-9889-7090C902CB73}" type="pres">
      <dgm:prSet presAssocID="{00CB2931-D88D-4D15-863C-C5843007B2D4}" presName="node" presStyleLbl="node1" presStyleIdx="3" presStyleCnt="5" custScaleX="124622" custScaleY="119546" custRadScaleRad="107364" custRadScaleInc="56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EFB507-B36B-48A9-BAD4-0A62C0F25D4C}" type="pres">
      <dgm:prSet presAssocID="{75F36F25-F640-4BD2-94E5-AE26F4FB6410}" presName="Name9" presStyleLbl="parChTrans1D2" presStyleIdx="4" presStyleCnt="5"/>
      <dgm:spPr/>
      <dgm:t>
        <a:bodyPr/>
        <a:lstStyle/>
        <a:p>
          <a:endParaRPr lang="en-US"/>
        </a:p>
      </dgm:t>
    </dgm:pt>
    <dgm:pt modelId="{1A92E1AE-574C-4424-AC0F-58DEFC9A9D28}" type="pres">
      <dgm:prSet presAssocID="{75F36F25-F640-4BD2-94E5-AE26F4FB6410}" presName="connTx" presStyleLbl="parChTrans1D2" presStyleIdx="4" presStyleCnt="5"/>
      <dgm:spPr/>
      <dgm:t>
        <a:bodyPr/>
        <a:lstStyle/>
        <a:p>
          <a:endParaRPr lang="en-US"/>
        </a:p>
      </dgm:t>
    </dgm:pt>
    <dgm:pt modelId="{8690B028-82AB-4F2B-8EBF-ABC4CE2D565F}" type="pres">
      <dgm:prSet presAssocID="{25AB3D5C-74F2-45B1-A7AA-CBB0BD1E5919}" presName="node" presStyleLbl="node1" presStyleIdx="4" presStyleCnt="5" custScaleX="129501" custScaleY="1284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42817C-DAA6-4531-903F-D975F1D3DFCB}" type="presOf" srcId="{07C88922-D330-4C71-BD6E-804F27CA0D20}" destId="{236869E2-76AB-4DDD-AE73-D94CDA8CF784}" srcOrd="0" destOrd="0" presId="urn:microsoft.com/office/officeart/2005/8/layout/radial1"/>
    <dgm:cxn modelId="{979F93B6-1F28-484B-8F77-5202978A2573}" type="presOf" srcId="{16FCC0A3-CC46-41B7-B7D7-9F0E0ABD94A2}" destId="{C128620A-B0F4-4C44-8F26-F0FE13F3AFAD}" srcOrd="1" destOrd="0" presId="urn:microsoft.com/office/officeart/2005/8/layout/radial1"/>
    <dgm:cxn modelId="{AED2CFC7-0327-4070-BADF-9525D3B3CCC2}" type="presOf" srcId="{F560E429-B471-4268-B50A-B41180A59EB0}" destId="{A0F0B977-CD9D-497B-B09E-6D28FB92BD19}" srcOrd="0" destOrd="0" presId="urn:microsoft.com/office/officeart/2005/8/layout/radial1"/>
    <dgm:cxn modelId="{31151084-2DC0-4FBE-A621-96689630EB7E}" type="presOf" srcId="{0F9CA6E7-E400-42AA-BC10-638498E74029}" destId="{DC778D1F-04DD-4A48-860F-8087DAF10FDA}" srcOrd="0" destOrd="0" presId="urn:microsoft.com/office/officeart/2005/8/layout/radial1"/>
    <dgm:cxn modelId="{E6C66F75-1FC8-4353-B372-745EDD07261B}" type="presOf" srcId="{026B9E44-9B59-4B41-A1F0-1C8FCE7915B4}" destId="{4B56F94D-1EAE-4F3B-BFF3-F8B5C21CBB38}" srcOrd="1" destOrd="0" presId="urn:microsoft.com/office/officeart/2005/8/layout/radial1"/>
    <dgm:cxn modelId="{658857EC-0651-4FEA-BD50-58D662167F4F}" type="presOf" srcId="{F560E429-B471-4268-B50A-B41180A59EB0}" destId="{3D672FE1-F554-4AD5-82DA-5758E63CC431}" srcOrd="1" destOrd="0" presId="urn:microsoft.com/office/officeart/2005/8/layout/radial1"/>
    <dgm:cxn modelId="{99566E7D-D545-495D-8544-A253C9652398}" type="presOf" srcId="{18F24814-8B21-494C-A18A-0BF1748A5020}" destId="{EB0ECF77-912A-4ED2-9B5E-7BBCC75A5371}" srcOrd="0" destOrd="0" presId="urn:microsoft.com/office/officeart/2005/8/layout/radial1"/>
    <dgm:cxn modelId="{55C9290F-9EEE-4820-9457-62EF2B3C0436}" type="presOf" srcId="{C953F1F5-F94A-4142-8AB4-D200A1A61BBB}" destId="{216135EE-8860-4458-890F-63F4E9C362B8}" srcOrd="0" destOrd="0" presId="urn:microsoft.com/office/officeart/2005/8/layout/radial1"/>
    <dgm:cxn modelId="{6AC59F31-2146-4088-97C7-F775DA62A56E}" type="presOf" srcId="{25AB3D5C-74F2-45B1-A7AA-CBB0BD1E5919}" destId="{8690B028-82AB-4F2B-8EBF-ABC4CE2D565F}" srcOrd="0" destOrd="0" presId="urn:microsoft.com/office/officeart/2005/8/layout/radial1"/>
    <dgm:cxn modelId="{8C179D43-24A4-4418-8D86-C7927A985324}" type="presOf" srcId="{7858CD4D-6DAE-4E37-AC5F-31604865F994}" destId="{93AB882D-F682-4E8F-86B7-F3000D619245}" srcOrd="0" destOrd="0" presId="urn:microsoft.com/office/officeart/2005/8/layout/radial1"/>
    <dgm:cxn modelId="{C2E73974-9B1B-4940-8842-AB0A7CB7D8D3}" srcId="{07C88922-D330-4C71-BD6E-804F27CA0D20}" destId="{18F24814-8B21-494C-A18A-0BF1748A5020}" srcOrd="2" destOrd="0" parTransId="{F560E429-B471-4268-B50A-B41180A59EB0}" sibTransId="{E86B96D8-1988-468C-9AE2-FAA3B2B68D0F}"/>
    <dgm:cxn modelId="{37A635F7-52CA-4C7F-9310-C967501C974C}" type="presOf" srcId="{75F36F25-F640-4BD2-94E5-AE26F4FB6410}" destId="{91EFB507-B36B-48A9-BAD4-0A62C0F25D4C}" srcOrd="0" destOrd="0" presId="urn:microsoft.com/office/officeart/2005/8/layout/radial1"/>
    <dgm:cxn modelId="{4426F705-CA08-408A-9D59-D881B5AEFDE6}" srcId="{07C88922-D330-4C71-BD6E-804F27CA0D20}" destId="{7858CD4D-6DAE-4E37-AC5F-31604865F994}" srcOrd="1" destOrd="0" parTransId="{16FCC0A3-CC46-41B7-B7D7-9F0E0ABD94A2}" sibTransId="{EF632F29-E967-4685-B9F4-BA1507A19763}"/>
    <dgm:cxn modelId="{89988AE3-F0E6-4EBC-88A8-1E057A4106EF}" type="presOf" srcId="{3D01ABFC-6D3B-436F-AD5A-26D1E1F3BD15}" destId="{AE73C69C-31FA-425D-9280-15C9BD684431}" srcOrd="0" destOrd="0" presId="urn:microsoft.com/office/officeart/2005/8/layout/radial1"/>
    <dgm:cxn modelId="{F2AA8075-BA21-4B24-8139-C0EF459EFF28}" type="presOf" srcId="{16FCC0A3-CC46-41B7-B7D7-9F0E0ABD94A2}" destId="{0C1BDBA1-74AA-4E16-B9CC-B96D5FCA95F8}" srcOrd="0" destOrd="0" presId="urn:microsoft.com/office/officeart/2005/8/layout/radial1"/>
    <dgm:cxn modelId="{D7FB1FF3-6C6F-4A53-8CAE-A1514E250D5A}" srcId="{C953F1F5-F94A-4142-8AB4-D200A1A61BBB}" destId="{07C88922-D330-4C71-BD6E-804F27CA0D20}" srcOrd="0" destOrd="0" parTransId="{CF5C40E5-56DF-4309-B271-7A20056A201F}" sibTransId="{C3E0252A-F9BC-48EC-980D-396FB837E9E4}"/>
    <dgm:cxn modelId="{D3601803-866A-4254-8CE1-901A0119EC04}" type="presOf" srcId="{00CB2931-D88D-4D15-863C-C5843007B2D4}" destId="{7C0A93C3-13F7-4D9E-9889-7090C902CB73}" srcOrd="0" destOrd="0" presId="urn:microsoft.com/office/officeart/2005/8/layout/radial1"/>
    <dgm:cxn modelId="{38451877-6B33-417B-94B3-6D183C7E051C}" type="presOf" srcId="{75F36F25-F640-4BD2-94E5-AE26F4FB6410}" destId="{1A92E1AE-574C-4424-AC0F-58DEFC9A9D28}" srcOrd="1" destOrd="0" presId="urn:microsoft.com/office/officeart/2005/8/layout/radial1"/>
    <dgm:cxn modelId="{13EC6805-BDB3-4652-85B9-17B255A73B24}" srcId="{07C88922-D330-4C71-BD6E-804F27CA0D20}" destId="{3D01ABFC-6D3B-436F-AD5A-26D1E1F3BD15}" srcOrd="0" destOrd="0" parTransId="{026B9E44-9B59-4B41-A1F0-1C8FCE7915B4}" sibTransId="{91A5F08F-688A-44D0-ACA1-93CB2A9111A9}"/>
    <dgm:cxn modelId="{0A78670B-F266-40DA-904B-5D83C544C033}" type="presOf" srcId="{026B9E44-9B59-4B41-A1F0-1C8FCE7915B4}" destId="{959AA79B-F598-4108-B953-1A6DD463D7B3}" srcOrd="0" destOrd="0" presId="urn:microsoft.com/office/officeart/2005/8/layout/radial1"/>
    <dgm:cxn modelId="{7376907D-5CA4-4C1A-8D8E-86FACC419EDB}" srcId="{07C88922-D330-4C71-BD6E-804F27CA0D20}" destId="{25AB3D5C-74F2-45B1-A7AA-CBB0BD1E5919}" srcOrd="4" destOrd="0" parTransId="{75F36F25-F640-4BD2-94E5-AE26F4FB6410}" sibTransId="{A7C567AF-620B-4839-847F-DB8F66DDFF09}"/>
    <dgm:cxn modelId="{A8C0316E-EC2F-4F9F-BD60-7A1A78822AA0}" type="presOf" srcId="{0F9CA6E7-E400-42AA-BC10-638498E74029}" destId="{BEAB1253-0CD2-4514-8268-A29DE7A0491B}" srcOrd="1" destOrd="0" presId="urn:microsoft.com/office/officeart/2005/8/layout/radial1"/>
    <dgm:cxn modelId="{B23AF4AB-B830-47FA-99B2-96B5B59D8A68}" srcId="{07C88922-D330-4C71-BD6E-804F27CA0D20}" destId="{00CB2931-D88D-4D15-863C-C5843007B2D4}" srcOrd="3" destOrd="0" parTransId="{0F9CA6E7-E400-42AA-BC10-638498E74029}" sibTransId="{66693791-2092-40F8-B8BD-FD9F4CF73FA0}"/>
    <dgm:cxn modelId="{154DE8A4-7AAB-451F-9667-22CCB9FF19F7}" type="presParOf" srcId="{216135EE-8860-4458-890F-63F4E9C362B8}" destId="{236869E2-76AB-4DDD-AE73-D94CDA8CF784}" srcOrd="0" destOrd="0" presId="urn:microsoft.com/office/officeart/2005/8/layout/radial1"/>
    <dgm:cxn modelId="{344D1FD6-2A3F-4A74-B982-171D2866344E}" type="presParOf" srcId="{216135EE-8860-4458-890F-63F4E9C362B8}" destId="{959AA79B-F598-4108-B953-1A6DD463D7B3}" srcOrd="1" destOrd="0" presId="urn:microsoft.com/office/officeart/2005/8/layout/radial1"/>
    <dgm:cxn modelId="{ABEEDBAB-7539-4CF0-B5B0-557C7EDE2DCF}" type="presParOf" srcId="{959AA79B-F598-4108-B953-1A6DD463D7B3}" destId="{4B56F94D-1EAE-4F3B-BFF3-F8B5C21CBB38}" srcOrd="0" destOrd="0" presId="urn:microsoft.com/office/officeart/2005/8/layout/radial1"/>
    <dgm:cxn modelId="{CD586DF8-C096-4B67-A3E4-36E52C41381F}" type="presParOf" srcId="{216135EE-8860-4458-890F-63F4E9C362B8}" destId="{AE73C69C-31FA-425D-9280-15C9BD684431}" srcOrd="2" destOrd="0" presId="urn:microsoft.com/office/officeart/2005/8/layout/radial1"/>
    <dgm:cxn modelId="{D80F1CE5-A148-4874-96E7-DB47BF98BE38}" type="presParOf" srcId="{216135EE-8860-4458-890F-63F4E9C362B8}" destId="{0C1BDBA1-74AA-4E16-B9CC-B96D5FCA95F8}" srcOrd="3" destOrd="0" presId="urn:microsoft.com/office/officeart/2005/8/layout/radial1"/>
    <dgm:cxn modelId="{A993FD88-E786-4E61-82DC-DE62CC4CB63B}" type="presParOf" srcId="{0C1BDBA1-74AA-4E16-B9CC-B96D5FCA95F8}" destId="{C128620A-B0F4-4C44-8F26-F0FE13F3AFAD}" srcOrd="0" destOrd="0" presId="urn:microsoft.com/office/officeart/2005/8/layout/radial1"/>
    <dgm:cxn modelId="{7264D9FF-2EE7-4D0B-87CB-A75C63C518E4}" type="presParOf" srcId="{216135EE-8860-4458-890F-63F4E9C362B8}" destId="{93AB882D-F682-4E8F-86B7-F3000D619245}" srcOrd="4" destOrd="0" presId="urn:microsoft.com/office/officeart/2005/8/layout/radial1"/>
    <dgm:cxn modelId="{22303664-78C0-4D45-AE55-1A95ED8C5E8D}" type="presParOf" srcId="{216135EE-8860-4458-890F-63F4E9C362B8}" destId="{A0F0B977-CD9D-497B-B09E-6D28FB92BD19}" srcOrd="5" destOrd="0" presId="urn:microsoft.com/office/officeart/2005/8/layout/radial1"/>
    <dgm:cxn modelId="{6A2A95B5-464B-4560-AEC2-3B26358A6E9E}" type="presParOf" srcId="{A0F0B977-CD9D-497B-B09E-6D28FB92BD19}" destId="{3D672FE1-F554-4AD5-82DA-5758E63CC431}" srcOrd="0" destOrd="0" presId="urn:microsoft.com/office/officeart/2005/8/layout/radial1"/>
    <dgm:cxn modelId="{DEF208BC-3B9E-4E16-9398-95E311F968A4}" type="presParOf" srcId="{216135EE-8860-4458-890F-63F4E9C362B8}" destId="{EB0ECF77-912A-4ED2-9B5E-7BBCC75A5371}" srcOrd="6" destOrd="0" presId="urn:microsoft.com/office/officeart/2005/8/layout/radial1"/>
    <dgm:cxn modelId="{5DDD7DBE-8DF5-498C-B758-0CBB0FC375D6}" type="presParOf" srcId="{216135EE-8860-4458-890F-63F4E9C362B8}" destId="{DC778D1F-04DD-4A48-860F-8087DAF10FDA}" srcOrd="7" destOrd="0" presId="urn:microsoft.com/office/officeart/2005/8/layout/radial1"/>
    <dgm:cxn modelId="{78F0032D-298B-425E-928B-61B4017D5122}" type="presParOf" srcId="{DC778D1F-04DD-4A48-860F-8087DAF10FDA}" destId="{BEAB1253-0CD2-4514-8268-A29DE7A0491B}" srcOrd="0" destOrd="0" presId="urn:microsoft.com/office/officeart/2005/8/layout/radial1"/>
    <dgm:cxn modelId="{F0847300-1BF1-4651-A3AC-C67CEBFAC6E6}" type="presParOf" srcId="{216135EE-8860-4458-890F-63F4E9C362B8}" destId="{7C0A93C3-13F7-4D9E-9889-7090C902CB73}" srcOrd="8" destOrd="0" presId="urn:microsoft.com/office/officeart/2005/8/layout/radial1"/>
    <dgm:cxn modelId="{604B68D5-7B03-4693-B6B9-A71E47F3445C}" type="presParOf" srcId="{216135EE-8860-4458-890F-63F4E9C362B8}" destId="{91EFB507-B36B-48A9-BAD4-0A62C0F25D4C}" srcOrd="9" destOrd="0" presId="urn:microsoft.com/office/officeart/2005/8/layout/radial1"/>
    <dgm:cxn modelId="{FBE181AC-4E46-4FF5-AE4F-E5B2B625FAA7}" type="presParOf" srcId="{91EFB507-B36B-48A9-BAD4-0A62C0F25D4C}" destId="{1A92E1AE-574C-4424-AC0F-58DEFC9A9D28}" srcOrd="0" destOrd="0" presId="urn:microsoft.com/office/officeart/2005/8/layout/radial1"/>
    <dgm:cxn modelId="{10ADDB34-33A1-4F23-98B2-AB17B29E8635}" type="presParOf" srcId="{216135EE-8860-4458-890F-63F4E9C362B8}" destId="{8690B028-82AB-4F2B-8EBF-ABC4CE2D565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FB812-FB4F-412E-9B11-41A140199719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F47FA-F11A-4B36-B000-2B6F2379C5A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68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F7F8AFC-E8CF-8045-969D-84A7D7DE1BA2}" type="slidenum">
              <a:rPr lang="en-GB" sz="1200" baseline="0"/>
              <a:pPr/>
              <a:t>1</a:t>
            </a:fld>
            <a:endParaRPr lang="en-GB" sz="1200" baseline="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752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Teachers’ concerns at 2015 summer events – qs on sexting and nps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PHW</a:t>
            </a:r>
            <a:r>
              <a:rPr lang="en-US" altLang="en-US" baseline="0" dirty="0" smtClean="0"/>
              <a:t> interested in the current status of school nursing provision – SEQ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VAW bill passed in April 2015 – student and SEQ questions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Policy relevant and research interests - ecigs</a:t>
            </a:r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5C7A6-EBB9-4C95-A89B-F4AD4B79AD8A}" type="slidenum">
              <a:rPr lang="en-GB" altLang="en-US" sz="1200" baseline="0"/>
              <a:pPr/>
              <a:t>10</a:t>
            </a:fld>
            <a:endParaRPr lang="en-GB" alt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746825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Teachers’ concerns at 2015 summer events – qs on sexting and nps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PHW</a:t>
            </a:r>
            <a:r>
              <a:rPr lang="en-US" altLang="en-US" baseline="0" dirty="0" smtClean="0"/>
              <a:t> interested in the current status of school nursing provision – SEQ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VAW bill passed in April 2015 – student and SEQ questions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Policy relevant and research interests - ecigs</a:t>
            </a:r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5C7A6-EBB9-4C95-A89B-F4AD4B79AD8A}" type="slidenum">
              <a:rPr lang="en-GB" altLang="en-US" sz="1200" baseline="0">
                <a:solidFill>
                  <a:prstClr val="black"/>
                </a:solidFill>
              </a:rPr>
              <a:pPr/>
              <a:t>11</a:t>
            </a:fld>
            <a:endParaRPr lang="en-GB" altLang="en-US" sz="1200" baseline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2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Teachers’ concerns at 2015 summer events – qs on sexting and nps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PHW</a:t>
            </a:r>
            <a:r>
              <a:rPr lang="en-US" altLang="en-US" baseline="0" dirty="0" smtClean="0"/>
              <a:t> interested in the current status of school nursing provision – SEQ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VAW bill passed in April 2015 – student and SEQ questions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Policy relevant and research interests - ecigs</a:t>
            </a:r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5C7A6-EBB9-4C95-A89B-F4AD4B79AD8A}" type="slidenum">
              <a:rPr lang="en-GB" altLang="en-US" sz="1200" baseline="0">
                <a:solidFill>
                  <a:prstClr val="black"/>
                </a:solidFill>
              </a:rPr>
              <a:pPr/>
              <a:t>13</a:t>
            </a:fld>
            <a:endParaRPr lang="en-GB" altLang="en-US" sz="1200" baseline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2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Recap quickly on the Network’s aims.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Focus on #1 and then Graham on #2 later.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#3</a:t>
            </a:r>
            <a:r>
              <a:rPr lang="en-US" altLang="en-US" baseline="0" dirty="0" smtClean="0"/>
              <a:t> will come through in Joan and Julie’s items.</a:t>
            </a:r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5C7A6-EBB9-4C95-A89B-F4AD4B79AD8A}" type="slidenum">
              <a:rPr lang="en-GB" altLang="en-US" sz="1200" baseline="0"/>
              <a:pPr/>
              <a:t>2</a:t>
            </a:fld>
            <a:endParaRPr lang="en-GB" alt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87026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8AC8B44-B6ED-4F18-828A-105FB09AFEF8}" type="slidenum">
              <a:rPr lang="en-GB" altLang="en-US" sz="1200" baseline="0"/>
              <a:pPr/>
              <a:t>3</a:t>
            </a:fld>
            <a:endParaRPr lang="en-GB" altLang="en-US" sz="1200" baseline="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Four policy and practice partners along with an academic team with experience from Canada and Australia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Thanks to the support of the MRC and these partners…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KEY LESSON 1 – partnership to set up to build reciprocal benefits</a:t>
            </a:r>
          </a:p>
        </p:txBody>
      </p:sp>
    </p:spTree>
    <p:extLst>
      <p:ext uri="{BB962C8B-B14F-4D97-AF65-F5344CB8AC3E}">
        <p14:creationId xmlns:p14="http://schemas.microsoft.com/office/powerpoint/2010/main" val="112863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614F758-2F7A-48A5-AADC-D8A3E65F98AD}" type="slidenum">
              <a:rPr lang="en-GB" altLang="en-US" sz="1200" baseline="0"/>
              <a:pPr/>
              <a:t>4</a:t>
            </a:fld>
            <a:endParaRPr lang="en-GB" altLang="en-US" sz="1200" baseline="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Got it, not all of it, but first 18 months, 400k – response was very positive and enphaised theinnovation, go have a go in Wales, we didn’t longer term funding to work with partners. Right decision. Innovation. Rapidly finding out what works, what doesn’t, etc.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dirty="0" smtClean="0"/>
              <a:t>18 months funding for a scoping and feasibility study.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9138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2F66D57-6DDB-4203-BDE2-9BE225242D22}" type="slidenum">
              <a:rPr lang="en-GB" altLang="en-US" sz="1200" baseline="0"/>
              <a:pPr/>
              <a:t>5</a:t>
            </a:fld>
            <a:endParaRPr lang="en-GB" altLang="en-US" sz="1200" baseline="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Recruitment undertaken by MORI. No queries came through to us. Most schools not approached.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Recruitment wave 1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KEY MESSAGE 2: HBSC – resources</a:t>
            </a:r>
          </a:p>
        </p:txBody>
      </p:sp>
    </p:spTree>
    <p:extLst>
      <p:ext uri="{BB962C8B-B14F-4D97-AF65-F5344CB8AC3E}">
        <p14:creationId xmlns:p14="http://schemas.microsoft.com/office/powerpoint/2010/main" val="1663101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Core processes is the surveys used to generate data for aim #1.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E-survey for students in autumn 2015 and SEQ covering health policies and</a:t>
            </a:r>
            <a:r>
              <a:rPr lang="en-US" altLang="en-US" baseline="0" dirty="0" smtClean="0"/>
              <a:t> practices for staff in spring term.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Schools managed the student survey themselves. One managed to get over 1200 students through.</a:t>
            </a:r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5C7A6-EBB9-4C95-A89B-F4AD4B79AD8A}" type="slidenum">
              <a:rPr lang="en-GB" altLang="en-US" sz="1200" baseline="0"/>
              <a:pPr/>
              <a:t>6</a:t>
            </a:fld>
            <a:endParaRPr lang="en-GB" alt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149402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Recap quickly on the Network’s aims.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Focus on #1 and then Graham on #2 later.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#3</a:t>
            </a:r>
            <a:r>
              <a:rPr lang="en-US" altLang="en-US" baseline="0" dirty="0" smtClean="0"/>
              <a:t> will come through in Joan and Julie’s items.</a:t>
            </a:r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5C7A6-EBB9-4C95-A89B-F4AD4B79AD8A}" type="slidenum">
              <a:rPr lang="en-GB" altLang="en-US" sz="1200" baseline="0"/>
              <a:pPr/>
              <a:t>7</a:t>
            </a:fld>
            <a:endParaRPr lang="en-GB" alt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870266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5C7A6-EBB9-4C95-A89B-F4AD4B79AD8A}" type="slidenum">
              <a:rPr lang="en-GB" altLang="en-US" sz="1200" baseline="0"/>
              <a:pPr/>
              <a:t>8</a:t>
            </a:fld>
            <a:endParaRPr lang="en-GB" alt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16555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V.Similar on gender, age and family affluence.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Ethnic minorities over-represented:</a:t>
            </a:r>
            <a:r>
              <a:rPr lang="en-US" altLang="en-US" baseline="0" dirty="0" smtClean="0"/>
              <a:t> sample is 88% white compared to 96% in Wales overall. This is due in part to inclusion of a few schools in Cardiff with v.high ethnic minority populations.</a:t>
            </a:r>
          </a:p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5C7A6-EBB9-4C95-A89B-F4AD4B79AD8A}" type="slidenum">
              <a:rPr lang="en-GB" altLang="en-US" sz="1200" baseline="0"/>
              <a:pPr/>
              <a:t>9</a:t>
            </a:fld>
            <a:endParaRPr lang="en-GB" alt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099305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98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51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76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7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71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8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4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4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59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81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82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921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2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8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78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8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890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24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61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68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10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2ED8B-6E53-4DF9-9DC4-A45184755C04}" type="datetimeFigureOut">
              <a:rPr lang="en-GB" smtClean="0"/>
              <a:t>21/03/2017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2B55-181F-4AB2-8DFD-990BE761702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95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2ED8B-6E53-4DF9-9DC4-A45184755C0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21/03/2017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2B55-181F-4AB2-8DFD-990BE761702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hyperlink" Target="http://www.cancerresearchuk.org/home/" TargetMode="External"/><Relationship Id="rId12" Type="http://schemas.openxmlformats.org/officeDocument/2006/relationships/hyperlink" Target="http://www.ioe.ac.uk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google.co.uk/url?sa=i&amp;rct=j&amp;q=&amp;esrc=s&amp;source=images&amp;cd=&amp;cad=rja&amp;uact=8&amp;ved=0CAcQjRxqFQoTCOX1ndCcnMkCFdKGGgodjqYMIw&amp;url=https://assemblyinbrief.wordpress.com/tag/violence-against-women/&amp;psig=AFQjCNEEe0MtysnhjbJUD4ell-_XWXWkuQ&amp;ust=144801345015839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://www.uwaterloo.ca/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hyperlink" Target="http://www.swansea.ac.uk/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image" Target="../media/image8.png"/><Relationship Id="rId10" Type="http://schemas.openxmlformats.org/officeDocument/2006/relationships/hyperlink" Target="http://www.ioe.ac.uk/index.html" TargetMode="External"/><Relationship Id="rId4" Type="http://schemas.openxmlformats.org/officeDocument/2006/relationships/hyperlink" Target="http://www.cancerresearchuk.org/home/" TargetMode="External"/><Relationship Id="rId9" Type="http://schemas.openxmlformats.org/officeDocument/2006/relationships/image" Target="../media/image13.pn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ChangeArrowheads="1"/>
          </p:cNvSpPr>
          <p:nvPr/>
        </p:nvSpPr>
        <p:spPr bwMode="auto">
          <a:xfrm>
            <a:off x="184638" y="1844676"/>
            <a:ext cx="5716466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/>
          <a:p>
            <a:pPr defTabSz="1001713" eaLnBrk="1" hangingPunct="1"/>
            <a:endParaRPr lang="en-US" sz="3200" baseline="0" dirty="0">
              <a:solidFill>
                <a:srgbClr val="006F9B"/>
              </a:solidFill>
            </a:endParaRPr>
          </a:p>
        </p:txBody>
      </p:sp>
      <p:pic>
        <p:nvPicPr>
          <p:cNvPr id="30722" name="Picture 4" descr="foo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27" y="5761038"/>
            <a:ext cx="915132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/>
          <p:cNvSpPr>
            <a:spLocks noGrp="1" noChangeArrowheads="1"/>
          </p:cNvSpPr>
          <p:nvPr>
            <p:ph type="title"/>
          </p:nvPr>
        </p:nvSpPr>
        <p:spPr>
          <a:xfrm>
            <a:off x="383931" y="549276"/>
            <a:ext cx="8442081" cy="631825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1F4E79"/>
                </a:solidFill>
                <a:latin typeface="+mn-lt"/>
              </a:rPr>
              <a:t/>
            </a:r>
            <a:br>
              <a:rPr lang="en-GB" sz="2800" b="1" dirty="0">
                <a:solidFill>
                  <a:srgbClr val="1F4E79"/>
                </a:solidFill>
                <a:latin typeface="+mn-lt"/>
              </a:rPr>
            </a:br>
            <a:r>
              <a:rPr lang="en-GB" sz="2800" b="1" dirty="0">
                <a:solidFill>
                  <a:srgbClr val="1F4E79"/>
                </a:solidFill>
                <a:latin typeface="+mn-lt"/>
              </a:rPr>
              <a:t>The School Health Research Network: embedding a data and partnership infrastructure for health improvement planning and evaluation at multiple system levels</a:t>
            </a:r>
            <a:endParaRPr lang="en-GB" sz="2800" b="1" dirty="0">
              <a:solidFill>
                <a:srgbClr val="1F4E79"/>
              </a:solidFill>
              <a:latin typeface="+mn-lt"/>
              <a:ea typeface="MS PGothic" charset="0"/>
            </a:endParaRPr>
          </a:p>
        </p:txBody>
      </p:sp>
      <p:pic>
        <p:nvPicPr>
          <p:cNvPr id="30724" name="Picture 2" descr="S:\DECIPHer\School Health Research Network\Cheryl\Logos\SHRN-Main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68" y="1847312"/>
            <a:ext cx="2649759" cy="333698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0" y="2818947"/>
            <a:ext cx="2453558" cy="130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elsh Govern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5" y="1971561"/>
            <a:ext cx="353304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RUK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54" y="4459821"/>
            <a:ext cx="2076702" cy="87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S:\DECIPHer\School Health Research Network\Logos\Public Health Wale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77" y="1970611"/>
            <a:ext cx="2609110" cy="7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75" y="4155884"/>
            <a:ext cx="12631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58" y="3119256"/>
            <a:ext cx="189620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IOE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623" y="4465723"/>
            <a:ext cx="1679571" cy="69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6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252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332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 survey content</a:t>
            </a:r>
            <a:endParaRPr lang="en-GB" altLang="en-US" sz="332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41960" y="1295400"/>
            <a:ext cx="8073390" cy="4881563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Based on the HBSC Wales survey with additional questions to reflect school, practitioner and policy-maker priorities, policy changes and emerging health behaviours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Demographics 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Nutrition and PA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Smoking, alcohol and substance use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environment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Sexual activity and health (older YGs only)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Dating and relationship violence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Sexting, new psychoactive substances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62" baseline="0" dirty="0">
              <a:solidFill>
                <a:prstClr val="white"/>
              </a:solidFill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332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survey content</a:t>
            </a:r>
            <a:endParaRPr lang="en-GB" altLang="en-US" sz="332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0" indent="-358775" defTabSz="9572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b="1" dirty="0">
                <a:latin typeface="Arial"/>
                <a:ea typeface="ＭＳ Ｐゴシック"/>
              </a:rPr>
              <a:t>Physical and mental health in school curriculum</a:t>
            </a:r>
          </a:p>
          <a:p>
            <a:pPr marL="358775" lvl="0" indent="-358775" defTabSz="9572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b="1" dirty="0">
                <a:latin typeface="Arial"/>
                <a:ea typeface="ＭＳ Ｐゴシック"/>
              </a:rPr>
              <a:t>School health policies</a:t>
            </a:r>
          </a:p>
          <a:p>
            <a:pPr marL="358775" lvl="0" indent="-358775" defTabSz="9572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b="1" dirty="0">
                <a:latin typeface="Arial"/>
                <a:ea typeface="ＭＳ Ｐゴシック"/>
              </a:rPr>
              <a:t>Involvement of students in developing health improvement policies</a:t>
            </a:r>
          </a:p>
          <a:p>
            <a:pPr marL="358775" lvl="0" indent="-358775" defTabSz="9572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b="1" dirty="0">
                <a:latin typeface="Arial"/>
                <a:ea typeface="ＭＳ Ｐゴシック"/>
              </a:rPr>
              <a:t>Involvement of parents in health improvement</a:t>
            </a:r>
          </a:p>
          <a:p>
            <a:pPr marL="358775" lvl="0" indent="-358775" defTabSz="9572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b="1" dirty="0">
                <a:latin typeface="Arial"/>
                <a:ea typeface="ＭＳ Ｐゴシック"/>
              </a:rPr>
              <a:t>Partnerships</a:t>
            </a:r>
          </a:p>
          <a:p>
            <a:pPr marL="358775" lvl="0" indent="-358775" defTabSz="9572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b="1" dirty="0">
                <a:latin typeface="Arial"/>
                <a:ea typeface="ＭＳ Ｐゴシック"/>
              </a:rPr>
              <a:t>Organisational commitment to health</a:t>
            </a:r>
          </a:p>
          <a:p>
            <a:pPr marL="358775" lvl="0" indent="-358775" defTabSz="95726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GB" altLang="en-US" sz="2400" b="1" dirty="0">
                <a:latin typeface="Arial"/>
                <a:ea typeface="ＭＳ Ｐゴシック"/>
              </a:rPr>
              <a:t>Overall embeddedness of health in the school health curriculum</a:t>
            </a:r>
            <a:endParaRPr lang="en-GB" altLang="en-US" sz="1200" b="1" dirty="0">
              <a:latin typeface="Arial"/>
              <a:ea typeface="ＭＳ Ｐゴシック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 dirty="0">
              <a:solidFill>
                <a:prstClr val="white"/>
              </a:solidFill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0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8402021"/>
              </p:ext>
            </p:extLst>
          </p:nvPr>
        </p:nvGraphicFramePr>
        <p:xfrm>
          <a:off x="450927" y="404664"/>
          <a:ext cx="790980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615" y="333376"/>
            <a:ext cx="1395046" cy="2081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5436577" y="908050"/>
            <a:ext cx="1528397" cy="217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323" y="2781301"/>
            <a:ext cx="1729154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6433039" y="3429000"/>
            <a:ext cx="465992" cy="576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3012" name="Picture 4" descr="https://assemblyinbrief.files.wordpress.com/2015/02/blog-en.png?w=300&amp;h=426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6" y="260350"/>
            <a:ext cx="1326174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H="1" flipV="1">
            <a:off x="1647093" y="1052513"/>
            <a:ext cx="465992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5" name="Picture 3" descr="C:\Users\OPerra\Desktop\Graph2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9" y="3500439"/>
            <a:ext cx="1976804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 flipV="1">
            <a:off x="1381859" y="4652963"/>
            <a:ext cx="863111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3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6219092"/>
            <a:ext cx="760718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altLang="en-US" sz="332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– Full Diffusion </a:t>
            </a:r>
            <a:endParaRPr lang="en-GB" altLang="en-US" sz="332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 of 100% diffusion in secondary schools 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HBSC embedded - reduced costs and value added capacity development (other surveys?)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measures for policy and practice – subjective well being, curriculum review etc.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 study unique identifiers for cohort and linkage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events to develop SHRN to meet partners needs</a:t>
            </a:r>
          </a:p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sustainability?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62" dirty="0">
              <a:solidFill>
                <a:prstClr val="white"/>
              </a:solidFill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4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18080" y="717972"/>
            <a:ext cx="8516057" cy="4913501"/>
          </a:xfrm>
        </p:spPr>
        <p:txBody>
          <a:bodyPr>
            <a:normAutofit fontScale="92500"/>
          </a:bodyPr>
          <a:lstStyle/>
          <a:p>
            <a:pPr marL="0" lvl="0" indent="0" defTabSz="100171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GB" sz="3900" b="1" dirty="0" smtClean="0">
                <a:solidFill>
                  <a:srgbClr val="006F9B"/>
                </a:solidFill>
                <a:latin typeface="Arial" charset="0"/>
                <a:ea typeface="ＭＳ Ｐゴシック" pitchFamily="34" charset="-128"/>
              </a:rPr>
              <a:t>Why did we want to set up a network?</a:t>
            </a:r>
          </a:p>
          <a:p>
            <a:pPr marL="0" lvl="0" indent="0" defTabSz="100171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en-GB" sz="2400" b="1" dirty="0">
              <a:solidFill>
                <a:srgbClr val="006F9B"/>
              </a:solidFill>
              <a:latin typeface="Arial" charset="0"/>
              <a:ea typeface="ＭＳ Ｐゴシック" pitchFamily="34" charset="-128"/>
            </a:endParaRPr>
          </a:p>
          <a:p>
            <a:pPr marL="0" lvl="0" indent="0" defTabSz="100171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GB" sz="2200" b="1" dirty="0" smtClean="0">
                <a:latin typeface="Arial" charset="0"/>
                <a:ea typeface="ＭＳ Ｐゴシック" pitchFamily="34" charset="-128"/>
              </a:rPr>
              <a:t>Schools </a:t>
            </a:r>
            <a:r>
              <a:rPr lang="en-GB" sz="2200" b="1" dirty="0">
                <a:latin typeface="Arial" charset="0"/>
                <a:ea typeface="ＭＳ Ｐゴシック" pitchFamily="34" charset="-128"/>
              </a:rPr>
              <a:t>are key settings for health improvement but the evidence base remains weak – and where there is evidence it’s often not </a:t>
            </a:r>
            <a:r>
              <a:rPr lang="en-GB" sz="2200" b="1" dirty="0" smtClean="0">
                <a:latin typeface="Arial" charset="0"/>
                <a:ea typeface="ＭＳ Ｐゴシック" pitchFamily="34" charset="-128"/>
              </a:rPr>
              <a:t>fully known </a:t>
            </a:r>
            <a:r>
              <a:rPr lang="en-GB" sz="2200" b="1" dirty="0">
                <a:latin typeface="Arial" charset="0"/>
                <a:ea typeface="ＭＳ Ｐゴシック" pitchFamily="34" charset="-128"/>
              </a:rPr>
              <a:t>about </a:t>
            </a:r>
            <a:r>
              <a:rPr lang="en-GB" sz="2200" b="1" dirty="0" smtClean="0">
                <a:latin typeface="Arial" charset="0"/>
                <a:ea typeface="ＭＳ Ｐゴシック" pitchFamily="34" charset="-128"/>
              </a:rPr>
              <a:t>or </a:t>
            </a:r>
            <a:r>
              <a:rPr lang="en-GB" sz="2200" b="1" dirty="0">
                <a:latin typeface="Arial" charset="0"/>
                <a:ea typeface="ＭＳ Ｐゴシック" pitchFamily="34" charset="-128"/>
              </a:rPr>
              <a:t>used by schools</a:t>
            </a:r>
          </a:p>
          <a:p>
            <a:pPr marL="0" lvl="0" indent="0" defTabSz="100171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en-GB" sz="2200" b="1" dirty="0">
              <a:latin typeface="Arial" charset="0"/>
              <a:ea typeface="ＭＳ Ｐゴシック" pitchFamily="34" charset="-128"/>
            </a:endParaRPr>
          </a:p>
          <a:p>
            <a:pPr marL="0" lvl="0" indent="0" defTabSz="100171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GB" sz="2200" b="1" dirty="0">
                <a:latin typeface="Arial" charset="0"/>
                <a:ea typeface="ＭＳ Ｐゴシック" pitchFamily="34" charset="-128"/>
              </a:rPr>
              <a:t>Doing new health improvement research is challenging in UK secondary schools – </a:t>
            </a:r>
            <a:r>
              <a:rPr lang="en-GB" sz="2200" b="1" dirty="0" smtClean="0">
                <a:latin typeface="Arial" charset="0"/>
                <a:ea typeface="ＭＳ Ｐゴシック" pitchFamily="34" charset="-128"/>
              </a:rPr>
              <a:t>time, competing demands</a:t>
            </a:r>
          </a:p>
          <a:p>
            <a:pPr marL="0" lvl="0" indent="0" defTabSz="100171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endParaRPr lang="en-GB" sz="2200" b="1" dirty="0">
              <a:latin typeface="Arial" charset="0"/>
              <a:ea typeface="ＭＳ Ｐゴシック" pitchFamily="34" charset="-128"/>
            </a:endParaRPr>
          </a:p>
          <a:p>
            <a:pPr marL="0" lvl="1" indent="-360000" defTabSz="100171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GB" sz="2200" b="1" dirty="0">
                <a:latin typeface="Arial" charset="0"/>
                <a:ea typeface="ＭＳ Ｐゴシック" pitchFamily="34" charset="-128"/>
              </a:rPr>
              <a:t>Lack of routinely-collected, high-quality data for health improvement planning at various levels (school, LA, national) </a:t>
            </a:r>
          </a:p>
          <a:p>
            <a:pPr marL="0" lvl="1" indent="-360000" defTabSz="100171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GB" sz="2200" b="1" dirty="0">
              <a:latin typeface="Arial" charset="0"/>
              <a:ea typeface="ＭＳ Ｐゴシック" pitchFamily="34" charset="-128"/>
            </a:endParaRPr>
          </a:p>
          <a:p>
            <a:pPr marL="0" lvl="0" indent="0" defTabSz="1001713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GB" sz="2200" b="1" dirty="0">
                <a:latin typeface="Arial" charset="0"/>
                <a:ea typeface="ＭＳ Ｐゴシック" pitchFamily="34" charset="-128"/>
              </a:rPr>
              <a:t>Examples of school networks in other countries </a:t>
            </a:r>
            <a:r>
              <a:rPr lang="en-GB" sz="2200" b="1" dirty="0">
                <a:latin typeface="Arial"/>
                <a:ea typeface="ＭＳ Ｐゴシック" pitchFamily="34" charset="-128"/>
              </a:rPr>
              <a:t>(e.g. SHAPES, Canada)  &amp; other successful health science networks (e.g. CRN</a:t>
            </a:r>
            <a:endParaRPr lang="en-GB" sz="2200" b="1" dirty="0"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62" baseline="0" dirty="0">
              <a:solidFill>
                <a:prstClr val="white"/>
              </a:solidFill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4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1"/>
          <p:cNvSpPr>
            <a:spLocks noGrp="1" noChangeArrowheads="1"/>
          </p:cNvSpPr>
          <p:nvPr>
            <p:ph type="title"/>
          </p:nvPr>
        </p:nvSpPr>
        <p:spPr>
          <a:xfrm>
            <a:off x="2445728" y="188913"/>
            <a:ext cx="643303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MRC Partnership Grant: School Health Research Network Scoping &amp; Feasibility Study </a:t>
            </a:r>
            <a:r>
              <a:rPr lang="en-GB" alt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pic>
        <p:nvPicPr>
          <p:cNvPr id="36868" name="Picture 2" descr="Welsh Govern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9" y="2565400"/>
            <a:ext cx="405472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 descr="CRUK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1" y="4652963"/>
            <a:ext cx="32575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Cardiff 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849564"/>
            <a:ext cx="1063869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4" descr="Swansea University Logo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12" y="2852739"/>
            <a:ext cx="1081454" cy="955675"/>
          </a:xfrm>
          <a:prstGeom prst="rect">
            <a:avLst/>
          </a:prstGeom>
          <a:solidFill>
            <a:srgbClr val="006F9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31" y="2924175"/>
            <a:ext cx="199292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9" descr="IOE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05264"/>
            <a:ext cx="225962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21" descr="The University of Melbourne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31" y="4868863"/>
            <a:ext cx="1994389" cy="6477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31" descr="University of Waterloo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8864"/>
            <a:ext cx="20442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31" y="4005264"/>
            <a:ext cx="199292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" descr="S:\DECIPHer\School Health Research Network\Logos\MRC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7" y="260350"/>
            <a:ext cx="2060331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3" descr="S:\DECIPHer\School Health Research Network\Logos\Public Health Wales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31" y="3573463"/>
            <a:ext cx="365613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Rectangle 3"/>
          <p:cNvSpPr>
            <a:spLocks noChangeArrowheads="1"/>
          </p:cNvSpPr>
          <p:nvPr/>
        </p:nvSpPr>
        <p:spPr bwMode="auto">
          <a:xfrm>
            <a:off x="0" y="1557338"/>
            <a:ext cx="418660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 b="1" baseline="0" dirty="0"/>
              <a:t>Policy &amp; practice partners</a:t>
            </a:r>
            <a:endParaRPr lang="en-GB" altLang="en-US" sz="2800" baseline="0" dirty="0"/>
          </a:p>
        </p:txBody>
      </p:sp>
      <p:sp>
        <p:nvSpPr>
          <p:cNvPr id="36880" name="Rectangle 3"/>
          <p:cNvSpPr>
            <a:spLocks noChangeArrowheads="1"/>
          </p:cNvSpPr>
          <p:nvPr/>
        </p:nvSpPr>
        <p:spPr bwMode="auto">
          <a:xfrm>
            <a:off x="4705351" y="1557338"/>
            <a:ext cx="4188069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sz="2800" b="1" baseline="0" dirty="0"/>
              <a:t>UK &amp; international academic partners</a:t>
            </a:r>
            <a:endParaRPr lang="en-GB" altLang="en-US" sz="2800" baseline="0" dirty="0"/>
          </a:p>
        </p:txBody>
      </p:sp>
      <p:sp>
        <p:nvSpPr>
          <p:cNvPr id="17" name="Rectangle 16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62" baseline="0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285017" y="1430496"/>
            <a:ext cx="8639908" cy="412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/>
          <a:lstStyle>
            <a:lvl1pPr marL="342900" indent="-3429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indent="-4572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001713"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01713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GB" altLang="en-US" sz="2000" b="1" baseline="0" dirty="0" smtClean="0"/>
              <a:t>Develop an infrastructure to provide </a:t>
            </a:r>
            <a:r>
              <a:rPr lang="en-GB" altLang="en-US" sz="2000" b="1" baseline="0" dirty="0"/>
              <a:t>timely and robust health and wellbeing data for national, regional and local stakeholders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GB" altLang="en-US" sz="2000" b="1" baseline="0" dirty="0"/>
              <a:t>Co-produce high quality school-based health improvement research for Wales and beyond</a:t>
            </a:r>
          </a:p>
          <a:p>
            <a:pPr lvl="1">
              <a:spcBef>
                <a:spcPts val="1200"/>
              </a:spcBef>
              <a:buFont typeface="Wingdings" pitchFamily="2" charset="2"/>
              <a:buChar char="§"/>
            </a:pPr>
            <a:r>
              <a:rPr lang="en-GB" altLang="en-US" sz="2000" b="1" baseline="0" dirty="0"/>
              <a:t>Build capacity for evidence-informed practice in the school health community and facilitate the translation of research evidence into practice</a:t>
            </a:r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r>
              <a:rPr lang="en-GB" altLang="en-US" sz="2000" b="1" baseline="0" dirty="0" smtClean="0"/>
              <a:t>Increase </a:t>
            </a:r>
            <a:r>
              <a:rPr lang="en-GB" altLang="en-US" sz="2000" b="1" baseline="0" dirty="0"/>
              <a:t>the quality, quantity and relevance of school-based health improvement </a:t>
            </a:r>
            <a:r>
              <a:rPr lang="en-GB" altLang="en-US" sz="2000" b="1" baseline="0" dirty="0" smtClean="0"/>
              <a:t>research and reduce research burden on schools</a:t>
            </a:r>
            <a:endParaRPr lang="en-GB" altLang="en-US" sz="2000" b="1" baseline="0" dirty="0"/>
          </a:p>
          <a:p>
            <a:pPr lvl="1" eaLnBrk="1" hangingPunct="1">
              <a:spcBef>
                <a:spcPts val="1200"/>
              </a:spcBef>
              <a:buFont typeface="Wingdings" pitchFamily="2" charset="2"/>
              <a:buChar char="§"/>
            </a:pPr>
            <a:endParaRPr lang="en-GB" altLang="en-US" b="1" baseline="0" dirty="0">
              <a:solidFill>
                <a:srgbClr val="006F9B"/>
              </a:solidFill>
            </a:endParaRP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title"/>
          </p:nvPr>
        </p:nvSpPr>
        <p:spPr>
          <a:xfrm>
            <a:off x="583223" y="260351"/>
            <a:ext cx="8043497" cy="963613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School Health Research Network (SHRN) was launched in Wales in </a:t>
            </a:r>
            <a:r>
              <a:rPr lang="en-GB" altLang="en-US" sz="28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GB" alt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GB" alt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62" baseline="0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5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52046" y="1268414"/>
            <a:ext cx="6115050" cy="3959225"/>
          </a:xfrm>
          <a:prstGeom prst="rect">
            <a:avLst/>
          </a:prstGeom>
          <a:noFill/>
          <a:ln>
            <a:noFill/>
          </a:ln>
          <a:extLst/>
        </p:spPr>
        <p:txBody>
          <a:bodyPr lIns="95782" tIns="47891" rIns="95782" bIns="47891"/>
          <a:lstStyle/>
          <a:p>
            <a:pPr marL="285750" indent="-285750" defTabSz="1001713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000" b="1" baseline="0" dirty="0">
                <a:latin typeface="Arial" charset="0"/>
              </a:rPr>
              <a:t>Recruitment of 61 (of 82) HBSC schools</a:t>
            </a:r>
          </a:p>
          <a:p>
            <a:pPr marL="285750" indent="-285750" defTabSz="1001713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000" b="1" baseline="0" dirty="0">
                <a:latin typeface="Arial" charset="0"/>
              </a:rPr>
              <a:t>20/22 local authorities represented</a:t>
            </a:r>
            <a:r>
              <a:rPr lang="en-GB" sz="2000" baseline="0" dirty="0">
                <a:latin typeface="Arial" charset="0"/>
              </a:rPr>
              <a:t>, FSM 3-45%, 12 Welsh medium</a:t>
            </a:r>
          </a:p>
          <a:p>
            <a:pPr marL="285750" indent="-285750" defTabSz="1001713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000" b="1" baseline="0" dirty="0">
                <a:latin typeface="Arial" charset="0"/>
              </a:rPr>
              <a:t>Individualised health report for all schools</a:t>
            </a:r>
          </a:p>
          <a:p>
            <a:pPr marL="285750" indent="-285750" defTabSz="1001713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000" b="1" baseline="0" dirty="0">
                <a:latin typeface="Arial" charset="0"/>
              </a:rPr>
              <a:t>Launch event (29 schools)</a:t>
            </a:r>
          </a:p>
          <a:p>
            <a:pPr marL="285750" indent="-285750" defTabSz="1001713" eaLnBrk="1" hangingPunct="1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en-GB" sz="2000" b="1" baseline="0" dirty="0">
                <a:latin typeface="Arial" charset="0"/>
              </a:rPr>
              <a:t>Piloted e-survey &amp; data linkage methods prior to scale up </a:t>
            </a:r>
            <a:r>
              <a:rPr lang="en-GB" sz="2000" baseline="0" dirty="0">
                <a:latin typeface="Arial" charset="0"/>
              </a:rPr>
              <a:t>(n=8)</a:t>
            </a:r>
          </a:p>
          <a:p>
            <a:pPr marL="285750" indent="-285750" defTabSz="1001713"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baseline="0" dirty="0">
              <a:solidFill>
                <a:srgbClr val="006F9B"/>
              </a:solidFill>
              <a:latin typeface="+mj-lt"/>
            </a:endParaRPr>
          </a:p>
          <a:p>
            <a:pPr defTabSz="1001713" eaLnBrk="1" hangingPunct="1">
              <a:spcBef>
                <a:spcPct val="20000"/>
              </a:spcBef>
              <a:defRPr/>
            </a:pPr>
            <a:endParaRPr lang="en-GB" baseline="0" dirty="0">
              <a:solidFill>
                <a:srgbClr val="006F9B"/>
              </a:solidFill>
              <a:latin typeface="+mn-lt"/>
            </a:endParaRPr>
          </a:p>
        </p:txBody>
      </p:sp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451339" y="260351"/>
            <a:ext cx="8308731" cy="7032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32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MRC scoping and feasibility study</a:t>
            </a:r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73" y="995315"/>
            <a:ext cx="2613286" cy="3441750"/>
          </a:xfrm>
          <a:prstGeom prst="rect">
            <a:avLst/>
          </a:prstGeom>
          <a:noFill/>
          <a:ln w="9525">
            <a:solidFill>
              <a:srgbClr val="006E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704" y="3851096"/>
            <a:ext cx="1330569" cy="1757362"/>
          </a:xfrm>
          <a:prstGeom prst="rect">
            <a:avLst/>
          </a:prstGeom>
          <a:noFill/>
          <a:ln w="12700">
            <a:solidFill>
              <a:srgbClr val="006E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62" baseline="0" dirty="0">
              <a:solidFill>
                <a:prstClr val="white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6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307" y="116969"/>
            <a:ext cx="7561385" cy="119721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3323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annual School Health Research Network Surveys</a:t>
            </a:r>
            <a:endParaRPr lang="en-GB" altLang="en-US" sz="3323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62" baseline="0" dirty="0">
              <a:solidFill>
                <a:prstClr val="white"/>
              </a:solidFill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6" y="1869169"/>
            <a:ext cx="4731752" cy="3032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334" y="1314188"/>
            <a:ext cx="2903025" cy="42230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5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770119"/>
            <a:ext cx="7816501" cy="4768427"/>
          </a:xfrm>
        </p:spPr>
        <p:txBody>
          <a:bodyPr>
            <a:normAutofit fontScale="92500" lnSpcReduction="20000"/>
          </a:bodyPr>
          <a:lstStyle/>
          <a:p>
            <a:pPr marL="0" lvl="0" indent="0" algn="ctr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3600" b="1" dirty="0" smtClean="0">
                <a:solidFill>
                  <a:srgbClr val="006E93"/>
                </a:solidFill>
                <a:latin typeface="Arial"/>
                <a:ea typeface="ＭＳ Ｐゴシック" pitchFamily="34" charset="-128"/>
              </a:rPr>
              <a:t>Resources funded 2014 to 2017</a:t>
            </a:r>
          </a:p>
          <a:p>
            <a:pPr marL="457200" lvl="0" indent="-457200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GB" altLang="en-US" sz="2400" b="1" dirty="0">
              <a:solidFill>
                <a:srgbClr val="006E93"/>
              </a:solidFill>
              <a:latin typeface="Arial"/>
              <a:ea typeface="ＭＳ Ｐゴシック" pitchFamily="34" charset="-128"/>
            </a:endParaRPr>
          </a:p>
          <a:p>
            <a:pPr marL="457200" lvl="0" indent="-457200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b="1" dirty="0" smtClean="0">
                <a:latin typeface="Arial"/>
                <a:ea typeface="ＭＳ Ｐゴシック" pitchFamily="34" charset="-128"/>
              </a:rPr>
              <a:t>Strategic Advisory Board – includes WG Education and Health, PHW, Estyn, CRUK, DECIPHer, WISERD, </a:t>
            </a:r>
          </a:p>
          <a:p>
            <a:pPr marL="457200" lvl="0" indent="-457200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b="1" dirty="0" smtClean="0">
                <a:latin typeface="Arial"/>
                <a:ea typeface="ＭＳ Ｐゴシック" pitchFamily="34" charset="-128"/>
              </a:rPr>
              <a:t>Network </a:t>
            </a:r>
            <a:r>
              <a:rPr lang="en-GB" altLang="en-US" sz="2400" b="1" dirty="0">
                <a:latin typeface="Arial"/>
                <a:ea typeface="ＭＳ Ｐゴシック" pitchFamily="34" charset="-128"/>
              </a:rPr>
              <a:t>manager (Joan Roberts) – support recruitment and engagement with schools</a:t>
            </a:r>
          </a:p>
          <a:p>
            <a:pPr marL="457200" lvl="0" indent="-457200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b="1" dirty="0">
                <a:latin typeface="Arial"/>
                <a:ea typeface="ＭＳ Ｐゴシック" pitchFamily="34" charset="-128"/>
              </a:rPr>
              <a:t>Network researcher (Gillian Hewitt) – manage student and school surveys and new Research Development Groups (RDGs)</a:t>
            </a:r>
          </a:p>
          <a:p>
            <a:pPr marL="457200" lvl="0" indent="-457200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b="1" dirty="0" smtClean="0">
                <a:latin typeface="Arial"/>
                <a:ea typeface="ＭＳ Ｐゴシック" pitchFamily="34" charset="-128"/>
              </a:rPr>
              <a:t>Network </a:t>
            </a:r>
            <a:r>
              <a:rPr lang="en-GB" altLang="en-US" sz="2400" b="1" dirty="0">
                <a:latin typeface="Arial"/>
                <a:ea typeface="ＭＳ Ｐゴシック" pitchFamily="34" charset="-128"/>
              </a:rPr>
              <a:t>co-ordinator (Cheryl Briscombe) – manage adoption process, network events (Webinars, newsletter)</a:t>
            </a:r>
          </a:p>
          <a:p>
            <a:pPr marL="457200" lvl="0" indent="-457200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b="1" dirty="0" smtClean="0">
                <a:latin typeface="Arial"/>
                <a:ea typeface="ＭＳ Ｐゴシック" pitchFamily="34" charset="-128"/>
              </a:rPr>
              <a:t>WG and PHW investment in data infrastructure</a:t>
            </a:r>
          </a:p>
          <a:p>
            <a:pPr marL="457200" lvl="0" indent="-457200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GB" altLang="en-US" sz="2400" b="1" dirty="0" smtClean="0">
                <a:latin typeface="Arial"/>
                <a:ea typeface="ＭＳ Ｐゴシック" pitchFamily="34" charset="-128"/>
              </a:rPr>
              <a:t>Integration </a:t>
            </a:r>
            <a:r>
              <a:rPr lang="en-GB" altLang="en-US" sz="2400" b="1" dirty="0">
                <a:latin typeface="Arial"/>
                <a:ea typeface="ＭＳ Ｐゴシック" pitchFamily="34" charset="-128"/>
              </a:rPr>
              <a:t>with Welsh Network of Healthy School </a:t>
            </a:r>
            <a:r>
              <a:rPr lang="en-GB" altLang="en-US" sz="2400" b="1" dirty="0" smtClean="0">
                <a:latin typeface="Arial"/>
                <a:ea typeface="ＭＳ Ｐゴシック" pitchFamily="34" charset="-128"/>
              </a:rPr>
              <a:t>Schemes</a:t>
            </a:r>
            <a:endParaRPr lang="en-GB" altLang="en-US" sz="2400" b="1" dirty="0">
              <a:latin typeface="Arial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62" baseline="0" dirty="0">
              <a:solidFill>
                <a:prstClr val="white"/>
              </a:solidFill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" y="142297"/>
            <a:ext cx="3342807" cy="14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5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307" y="165194"/>
            <a:ext cx="7561385" cy="81459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3323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Scalability in 2015/16</a:t>
            </a:r>
            <a:endParaRPr lang="en-GB" altLang="en-US" sz="3323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91066" y="1030849"/>
            <a:ext cx="4080933" cy="46006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115 (53%) Member Schools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46 new members in 2015/16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22 local authorities; 5 with full membership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275 – 1999 students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4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 – 48% FSM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sz="24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GB" b="1" dirty="0">
              <a:solidFill>
                <a:srgbClr val="1F4E79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62" baseline="0" dirty="0">
              <a:solidFill>
                <a:prstClr val="white"/>
              </a:solidFill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186" y="1394044"/>
            <a:ext cx="3540331" cy="382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1307" y="370744"/>
            <a:ext cx="7561385" cy="9035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GB" altLang="en-US" sz="3323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data set 2105/6</a:t>
            </a:r>
            <a:endParaRPr lang="en-GB" altLang="en-US" sz="3323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91307" y="1292301"/>
            <a:ext cx="7390954" cy="45637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662"/>
              </a:spcAft>
              <a:defRPr/>
            </a:pPr>
            <a:r>
              <a:rPr lang="en-GB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32,000 11-16 year olds</a:t>
            </a:r>
            <a:endParaRPr lang="en-GB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662"/>
              </a:spcAft>
              <a:defRPr/>
            </a:pPr>
            <a:r>
              <a:rPr lang="en-GB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Large enough for analyses of minority groups and rare behaviours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en-GB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Compares well to nationally representative 2013/14 HBSC data set</a:t>
            </a:r>
          </a:p>
          <a:p>
            <a:pPr marL="719138" indent="-446088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GB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Gender, age and family affluence</a:t>
            </a:r>
          </a:p>
          <a:p>
            <a:pPr marL="719138" indent="-446088">
              <a:lnSpc>
                <a:spcPct val="100000"/>
              </a:lnSpc>
              <a:spcBef>
                <a:spcPts val="600"/>
              </a:spcBef>
              <a:spcAft>
                <a:spcPts val="1662"/>
              </a:spcAft>
              <a:buFont typeface="Wingdings" panose="05000000000000000000" pitchFamily="2" charset="2"/>
              <a:buChar char="Ø"/>
              <a:defRPr/>
            </a:pPr>
            <a:r>
              <a:rPr lang="en-GB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Ethnicity</a:t>
            </a:r>
            <a:endParaRPr lang="en-GB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1662"/>
              </a:spcAft>
              <a:buNone/>
              <a:defRPr/>
            </a:pPr>
            <a:endParaRPr lang="en-GB" b="1" dirty="0">
              <a:solidFill>
                <a:srgbClr val="1F4E79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9092"/>
            <a:ext cx="9144000" cy="638908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62" baseline="0" dirty="0">
              <a:solidFill>
                <a:prstClr val="white"/>
              </a:solidFill>
            </a:endParaRPr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035" y="5631474"/>
            <a:ext cx="1334965" cy="122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1072</Words>
  <Application>Microsoft Office PowerPoint</Application>
  <PresentationFormat>On-screen Show (4:3)</PresentationFormat>
  <Paragraphs>143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 The School Health Research Network: embedding a data and partnership infrastructure for health improvement planning and evaluation at multiple system levels</vt:lpstr>
      <vt:lpstr>PowerPoint Presentation</vt:lpstr>
      <vt:lpstr>MRC Partnership Grant: School Health Research Network Scoping &amp; Feasibility Study 2012</vt:lpstr>
      <vt:lpstr>The School Health Research Network (SHRN) was launched in Wales in 2013 to:</vt:lpstr>
      <vt:lpstr>MRC scoping and feasibility study</vt:lpstr>
      <vt:lpstr>Bi annual School Health Research Network Surveys</vt:lpstr>
      <vt:lpstr>PowerPoint Presentation</vt:lpstr>
      <vt:lpstr>Network Scalability in 2015/16</vt:lpstr>
      <vt:lpstr>Student data set 2105/6</vt:lpstr>
      <vt:lpstr>Pupil survey content</vt:lpstr>
      <vt:lpstr>School survey content</vt:lpstr>
      <vt:lpstr>PowerPoint Presentation</vt:lpstr>
      <vt:lpstr>2017 – Full Diffusion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Programme</dc:title>
  <dc:creator>Gillian Hewitt</dc:creator>
  <cp:lastModifiedBy>Cheryl Briscombe</cp:lastModifiedBy>
  <cp:revision>32</cp:revision>
  <dcterms:created xsi:type="dcterms:W3CDTF">2016-09-14T13:25:18Z</dcterms:created>
  <dcterms:modified xsi:type="dcterms:W3CDTF">2017-03-21T15:28:15Z</dcterms:modified>
</cp:coreProperties>
</file>