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5" r:id="rId10"/>
    <p:sldId id="266" r:id="rId11"/>
    <p:sldId id="264" r:id="rId12"/>
    <p:sldId id="268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13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9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25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2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93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F44AA8D-494F-44FC-9F07-9BAE34BF67B6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Ixej6krjUAhXBlxoKHaOdBIAQjRwIBw&amp;url=http://vle.wolvcoll.ac.uk/&amp;psig=AFQjCNFSyVQccmBxsz8Dr0Js3GSd1VHWhA&amp;ust=14973514287877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ove.com/uk/dove-self-esteem-project/school-workshops-on-body-image-confident-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76" y="315058"/>
            <a:ext cx="1738984" cy="1927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797972"/>
            <a:ext cx="9966960" cy="2926080"/>
          </a:xfrm>
        </p:spPr>
        <p:txBody>
          <a:bodyPr/>
          <a:lstStyle/>
          <a:p>
            <a:r>
              <a:rPr lang="en-GB" dirty="0" err="1" smtClean="0"/>
              <a:t>Brynteg</a:t>
            </a:r>
            <a:r>
              <a:rPr lang="en-GB" dirty="0" smtClean="0"/>
              <a:t> School </a:t>
            </a:r>
            <a:br>
              <a:rPr lang="en-GB" dirty="0" smtClean="0"/>
            </a:br>
            <a:r>
              <a:rPr lang="en-GB" dirty="0" smtClean="0"/>
              <a:t>Bridgend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55566"/>
            <a:ext cx="8767860" cy="1388165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Kate Perna </a:t>
            </a:r>
          </a:p>
          <a:p>
            <a:r>
              <a:rPr lang="en-GB" sz="3600" dirty="0" smtClean="0"/>
              <a:t>Learning Director for Pupil Participation</a:t>
            </a:r>
            <a:br>
              <a:rPr lang="en-GB" sz="3600" dirty="0" smtClean="0"/>
            </a:br>
            <a:r>
              <a:rPr lang="en-GB" sz="3600" dirty="0" smtClean="0"/>
              <a:t>Head of Geography</a:t>
            </a:r>
          </a:p>
          <a:p>
            <a:r>
              <a:rPr lang="en-GB" sz="3600" dirty="0" smtClean="0"/>
              <a:t>ka.perna@bryntegcs.bridgend.sch.uk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10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30" y="510412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19" y="1842871"/>
            <a:ext cx="9872871" cy="462827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3200" b="1" dirty="0" smtClean="0"/>
              <a:t>One off workshops</a:t>
            </a:r>
          </a:p>
          <a:p>
            <a:r>
              <a:rPr lang="en-GB" sz="3200" dirty="0" smtClean="0"/>
              <a:t>Results showed that healthy eating and lack of engagement in physical activity was a concern for some in Year 9. </a:t>
            </a:r>
          </a:p>
          <a:p>
            <a:r>
              <a:rPr lang="en-GB" sz="3200" dirty="0" smtClean="0"/>
              <a:t>Devised a more focused questionnaire based upon these topics to identify specific patterns within the year group. </a:t>
            </a:r>
          </a:p>
          <a:p>
            <a:r>
              <a:rPr lang="en-GB" sz="3200" dirty="0" smtClean="0"/>
              <a:t>30 students were selected that scored lowest in their engagement in physical activity and attitudes to Healthy Eating and they were invited to attend a one off fun and engaging workshop run in school time by Forces Fitness.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155" t="24820" r="7577" b="9539"/>
          <a:stretch/>
        </p:blipFill>
        <p:spPr>
          <a:xfrm>
            <a:off x="706930" y="739368"/>
            <a:ext cx="7491475" cy="3362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25949"/>
          <a:stretch/>
        </p:blipFill>
        <p:spPr>
          <a:xfrm>
            <a:off x="1355337" y="3545057"/>
            <a:ext cx="6410178" cy="2692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4923" r="7897" b="38051"/>
          <a:stretch/>
        </p:blipFill>
        <p:spPr>
          <a:xfrm>
            <a:off x="6228850" y="2593397"/>
            <a:ext cx="5433027" cy="2751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23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30" y="510412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13" y="2057401"/>
            <a:ext cx="809390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000" b="1" dirty="0" smtClean="0"/>
              <a:t>Mail shots to parents </a:t>
            </a:r>
          </a:p>
          <a:p>
            <a:r>
              <a:rPr lang="en-GB" sz="3000" dirty="0" smtClean="0"/>
              <a:t>Used some of the results from the questionnaire and created information sheets included in the ‘</a:t>
            </a:r>
            <a:r>
              <a:rPr lang="en-GB" sz="3000" dirty="0" err="1" smtClean="0"/>
              <a:t>Brynteg</a:t>
            </a:r>
            <a:r>
              <a:rPr lang="en-GB" sz="3000" dirty="0" smtClean="0"/>
              <a:t> News’ (online school bulletin) </a:t>
            </a:r>
          </a:p>
          <a:p>
            <a:r>
              <a:rPr lang="en-GB" sz="3000" dirty="0" smtClean="0"/>
              <a:t>Included information from government guidelines and had support from Healthy Schools Practitioner to provide accurate information to parents.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063" t="5415" r="30625" b="2500"/>
          <a:stretch/>
        </p:blipFill>
        <p:spPr>
          <a:xfrm>
            <a:off x="8473766" y="2247571"/>
            <a:ext cx="2428875" cy="3120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476" t="6458" r="30273" b="1042"/>
          <a:stretch/>
        </p:blipFill>
        <p:spPr>
          <a:xfrm>
            <a:off x="9360868" y="3443286"/>
            <a:ext cx="2443163" cy="30817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6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30" y="510412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1" y="1866772"/>
            <a:ext cx="8093903" cy="43576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3000" b="1" dirty="0" smtClean="0"/>
              <a:t>In conjunction with School Council work</a:t>
            </a:r>
          </a:p>
          <a:p>
            <a:pPr marL="342900" indent="-342900"/>
            <a:r>
              <a:rPr lang="en-GB" sz="3000" dirty="0" smtClean="0"/>
              <a:t>Through pupil voice, it was identified that students wanted to review the canteen provision, especially the variety of healthy foods available. </a:t>
            </a:r>
          </a:p>
          <a:p>
            <a:pPr marL="342900" indent="-342900"/>
            <a:r>
              <a:rPr lang="en-GB" sz="3000" dirty="0" smtClean="0"/>
              <a:t>The school council met to discuss how to tackle this and making use of the well being data in relation to this topic a highly successful review and revamp was carried out of the foods available.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17585" r="21010" b="14629"/>
          <a:stretch/>
        </p:blipFill>
        <p:spPr>
          <a:xfrm>
            <a:off x="7029780" y="1468113"/>
            <a:ext cx="1527930" cy="97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649" t="41901" r="31914" b="19790"/>
          <a:stretch/>
        </p:blipFill>
        <p:spPr>
          <a:xfrm>
            <a:off x="8560462" y="4789714"/>
            <a:ext cx="2943225" cy="1649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4834" r="11930" b="13989"/>
          <a:stretch/>
        </p:blipFill>
        <p:spPr>
          <a:xfrm>
            <a:off x="8553613" y="2540732"/>
            <a:ext cx="2950073" cy="21617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97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2" y="266693"/>
            <a:ext cx="9875520" cy="1356360"/>
          </a:xfrm>
        </p:spPr>
        <p:txBody>
          <a:bodyPr/>
          <a:lstStyle/>
          <a:p>
            <a:r>
              <a:rPr lang="en-GB" b="1" dirty="0" smtClean="0"/>
              <a:t>Hopes for 2017/18 survey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1" y="1598982"/>
            <a:ext cx="8957138" cy="458595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Strategic use of the next Health and Well being  report to inform planning for the new ‘Qualified for Life’ curriculum in 2018</a:t>
            </a:r>
            <a:r>
              <a:rPr lang="en-GB" sz="3200" i="1" dirty="0" smtClean="0"/>
              <a:t>. (</a:t>
            </a:r>
            <a:r>
              <a:rPr lang="en-GB" sz="3200" b="1" i="1" dirty="0" smtClean="0"/>
              <a:t>Purpose 4 </a:t>
            </a:r>
            <a:r>
              <a:rPr lang="en-GB" sz="3200" i="1" dirty="0" smtClean="0"/>
              <a:t>– All our children and young people will be healthy and confident individuals)</a:t>
            </a:r>
          </a:p>
          <a:p>
            <a:r>
              <a:rPr lang="en-GB" sz="3200" dirty="0" smtClean="0"/>
              <a:t>Use the report to measure the impact of actions taken in relation to student well being. </a:t>
            </a:r>
          </a:p>
          <a:p>
            <a:r>
              <a:rPr lang="en-GB" sz="3200" dirty="0" smtClean="0"/>
              <a:t>Greater use of the report by a wider range of staff</a:t>
            </a:r>
          </a:p>
          <a:p>
            <a:r>
              <a:rPr lang="en-GB" sz="3200" dirty="0" smtClean="0"/>
              <a:t>Greater flexibility in manipulation of data for school use </a:t>
            </a:r>
          </a:p>
          <a:p>
            <a:r>
              <a:rPr lang="en-GB" sz="3200" dirty="0" smtClean="0"/>
              <a:t>Development of school-to-school links to share ideas and collaborate on projects. </a:t>
            </a:r>
          </a:p>
          <a:p>
            <a:endParaRPr lang="en-GB" sz="3000" dirty="0" smtClean="0"/>
          </a:p>
          <a:p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2050" name="Picture 2" descr="https://learnictblog.files.wordpress.com/2015/10/a-curriculum-for-wales-cover.jpg?w=213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463211"/>
            <a:ext cx="2286001" cy="32197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885833"/>
            <a:ext cx="9875520" cy="6657975"/>
          </a:xfrm>
        </p:spPr>
        <p:txBody>
          <a:bodyPr>
            <a:normAutofit/>
          </a:bodyPr>
          <a:lstStyle/>
          <a:p>
            <a:pPr algn="ctr"/>
            <a:r>
              <a:rPr lang="en-GB" sz="8900" b="1" i="1" dirty="0" err="1" smtClean="0"/>
              <a:t>Diolch</a:t>
            </a:r>
            <a:r>
              <a:rPr lang="en-GB" sz="8900" b="1" i="1" dirty="0" smtClean="0"/>
              <a:t> </a:t>
            </a:r>
            <a:r>
              <a:rPr lang="en-GB" sz="8900" b="1" i="1" dirty="0" err="1" smtClean="0"/>
              <a:t>yn</a:t>
            </a:r>
            <a:r>
              <a:rPr lang="en-GB" sz="8900" b="1" i="1" dirty="0" smtClean="0"/>
              <a:t> </a:t>
            </a:r>
            <a:r>
              <a:rPr lang="en-GB" sz="8900" b="1" i="1" dirty="0" err="1" smtClean="0"/>
              <a:t>fawr</a:t>
            </a:r>
            <a:r>
              <a:rPr lang="en-GB" sz="8900" b="1" i="1" dirty="0" smtClean="0"/>
              <a:t>!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8900" b="1" dirty="0" smtClean="0"/>
              <a:t/>
            </a:r>
            <a:br>
              <a:rPr lang="en-GB" sz="8900" b="1" dirty="0" smtClean="0"/>
            </a:br>
            <a:r>
              <a:rPr lang="en-GB" sz="8900" b="1" dirty="0" smtClean="0"/>
              <a:t>Any questions?</a:t>
            </a: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3200" dirty="0" smtClean="0"/>
              <a:t>ka.perna@bryntegcs.bridgend.sch.uk</a:t>
            </a:r>
            <a:r>
              <a:rPr lang="en-GB" sz="8000" dirty="0"/>
              <a:t/>
            </a:r>
            <a:br>
              <a:rPr lang="en-GB" sz="8000" dirty="0"/>
            </a:br>
            <a:r>
              <a:rPr lang="en-GB" sz="8000" b="1" dirty="0" smtClean="0"/>
              <a:t> 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4376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909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err="1" smtClean="0"/>
              <a:t>Brynteg</a:t>
            </a:r>
            <a:r>
              <a:rPr lang="en-GB" sz="5400" b="1" dirty="0" smtClean="0"/>
              <a:t> School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21" y="1269609"/>
            <a:ext cx="9872871" cy="4038600"/>
          </a:xfrm>
        </p:spPr>
        <p:txBody>
          <a:bodyPr>
            <a:noAutofit/>
          </a:bodyPr>
          <a:lstStyle/>
          <a:p>
            <a:r>
              <a:rPr lang="en-GB" sz="3000" dirty="0" smtClean="0"/>
              <a:t>Mixed 11-18 Comprehensive</a:t>
            </a:r>
          </a:p>
          <a:p>
            <a:r>
              <a:rPr lang="en-GB" sz="3000" dirty="0" err="1" smtClean="0"/>
              <a:t>Approx</a:t>
            </a:r>
            <a:r>
              <a:rPr lang="en-GB" sz="3000" dirty="0"/>
              <a:t> </a:t>
            </a:r>
            <a:r>
              <a:rPr lang="en-GB" sz="3000" dirty="0" smtClean="0"/>
              <a:t>1500 on roll including 400 in 6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Form</a:t>
            </a:r>
          </a:p>
          <a:p>
            <a:r>
              <a:rPr lang="en-GB" sz="3000" dirty="0" smtClean="0"/>
              <a:t>Green 1A School</a:t>
            </a:r>
          </a:p>
          <a:p>
            <a:r>
              <a:rPr lang="en-GB" sz="3000" dirty="0" smtClean="0"/>
              <a:t>68% L2 </a:t>
            </a:r>
            <a:r>
              <a:rPr lang="en-GB" sz="3000" dirty="0" err="1" smtClean="0"/>
              <a:t>inc.</a:t>
            </a:r>
            <a:r>
              <a:rPr lang="en-GB" sz="3000" dirty="0" smtClean="0"/>
              <a:t> (2016)</a:t>
            </a:r>
          </a:p>
          <a:p>
            <a:r>
              <a:rPr lang="en-GB" sz="3000" dirty="0" smtClean="0"/>
              <a:t>Most recent </a:t>
            </a:r>
            <a:r>
              <a:rPr lang="en-GB" sz="3000" dirty="0" err="1" smtClean="0"/>
              <a:t>Estyn</a:t>
            </a:r>
            <a:r>
              <a:rPr lang="en-GB" sz="3000" dirty="0" smtClean="0"/>
              <a:t> inspection</a:t>
            </a:r>
            <a:r>
              <a:rPr lang="en-GB" sz="3000" b="1" dirty="0" smtClean="0"/>
              <a:t> GOOD </a:t>
            </a:r>
            <a:r>
              <a:rPr lang="en-GB" sz="3000" dirty="0" smtClean="0"/>
              <a:t>(December 2016) in all 5 inspection areas under new framework </a:t>
            </a:r>
          </a:p>
          <a:p>
            <a:r>
              <a:rPr lang="en-GB" sz="3000" dirty="0" err="1" smtClean="0"/>
              <a:t>Approx</a:t>
            </a:r>
            <a:r>
              <a:rPr lang="en-GB" sz="3000" dirty="0" smtClean="0"/>
              <a:t> 14% FSM</a:t>
            </a:r>
          </a:p>
          <a:p>
            <a:r>
              <a:rPr lang="en-GB" sz="3000" dirty="0" smtClean="0"/>
              <a:t>Draw pupils from a wide variety of socio-economic backgrounds and ethnically the school is predominantly white, British. 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05715"/>
            <a:ext cx="1738984" cy="1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0" y="380997"/>
            <a:ext cx="9875520" cy="1356360"/>
          </a:xfrm>
        </p:spPr>
        <p:txBody>
          <a:bodyPr/>
          <a:lstStyle/>
          <a:p>
            <a:r>
              <a:rPr lang="en-GB" b="1" dirty="0" smtClean="0"/>
              <a:t>Our journey with SHRN to date…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0" y="1737357"/>
            <a:ext cx="9874195" cy="4297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3000" b="1" dirty="0" smtClean="0"/>
              <a:t>Joined the network in 2013</a:t>
            </a:r>
          </a:p>
          <a:p>
            <a:r>
              <a:rPr lang="en-GB" sz="3000" dirty="0" smtClean="0"/>
              <a:t>2013/14 survey</a:t>
            </a:r>
          </a:p>
          <a:p>
            <a:pPr marL="45720" indent="0">
              <a:buNone/>
            </a:pPr>
            <a:r>
              <a:rPr lang="en-GB" sz="3000" b="1" dirty="0" smtClean="0"/>
              <a:t>126</a:t>
            </a:r>
            <a:r>
              <a:rPr lang="en-GB" sz="3000" dirty="0" smtClean="0"/>
              <a:t> pupils completed survey </a:t>
            </a:r>
            <a:endParaRPr lang="en-GB" sz="3000" dirty="0"/>
          </a:p>
          <a:p>
            <a:pPr marL="45720" indent="0">
              <a:buNone/>
            </a:pPr>
            <a:r>
              <a:rPr lang="en-GB" sz="3000" dirty="0" smtClean="0"/>
              <a:t>(sample of 1 form class from years 7 -1 1) </a:t>
            </a:r>
          </a:p>
          <a:p>
            <a:pPr marL="0" indent="0">
              <a:buNone/>
            </a:pPr>
            <a:endParaRPr lang="en-GB" sz="3000" dirty="0" smtClean="0"/>
          </a:p>
          <a:p>
            <a:r>
              <a:rPr lang="en-GB" sz="3000" dirty="0" smtClean="0"/>
              <a:t>2015/16 survey</a:t>
            </a:r>
          </a:p>
          <a:p>
            <a:pPr marL="45720" indent="0">
              <a:buNone/>
            </a:pPr>
            <a:r>
              <a:rPr lang="en-GB" sz="3000" b="1" dirty="0" smtClean="0"/>
              <a:t>1244</a:t>
            </a:r>
            <a:r>
              <a:rPr lang="en-GB" sz="3000" dirty="0" smtClean="0"/>
              <a:t> pupils completed survey </a:t>
            </a:r>
          </a:p>
          <a:p>
            <a:pPr marL="45720" indent="0">
              <a:buNone/>
            </a:pPr>
            <a:endParaRPr lang="en-GB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71" y="106844"/>
            <a:ext cx="10515600" cy="1325563"/>
          </a:xfrm>
        </p:spPr>
        <p:txBody>
          <a:bodyPr/>
          <a:lstStyle/>
          <a:p>
            <a:r>
              <a:rPr lang="en-GB" b="1" dirty="0" smtClean="0"/>
              <a:t>How did we achieve this?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700088"/>
            <a:ext cx="8115299" cy="5575067"/>
          </a:xfrm>
        </p:spPr>
        <p:txBody>
          <a:bodyPr>
            <a:noAutofit/>
          </a:bodyPr>
          <a:lstStyle/>
          <a:p>
            <a:endParaRPr lang="en-GB" sz="3000" b="1" dirty="0" smtClean="0"/>
          </a:p>
          <a:p>
            <a:pPr marL="45720" indent="0" algn="ctr">
              <a:buNone/>
            </a:pPr>
            <a:r>
              <a:rPr lang="en-GB" sz="3000" b="1" dirty="0" smtClean="0"/>
              <a:t>Aim: All pupils to complete questionnaire over a 2 week period</a:t>
            </a:r>
          </a:p>
          <a:p>
            <a:r>
              <a:rPr lang="en-GB" sz="3000" b="1" dirty="0" smtClean="0"/>
              <a:t>KS3 pupils </a:t>
            </a:r>
            <a:r>
              <a:rPr lang="en-GB" sz="3000" dirty="0" smtClean="0"/>
              <a:t>– all pupils completed the questionnaire during an ICT lesson at the end of the Autumn Term.</a:t>
            </a:r>
          </a:p>
          <a:p>
            <a:r>
              <a:rPr lang="en-GB" sz="3000" b="1" dirty="0" smtClean="0"/>
              <a:t>KS4 pupils </a:t>
            </a:r>
            <a:r>
              <a:rPr lang="en-GB" sz="3000" dirty="0" smtClean="0"/>
              <a:t>– timetable produced for Form Tutors to register in computer rooms throughout a 2 week cycle. Pupils had 20-25 minutes to complete </a:t>
            </a:r>
          </a:p>
          <a:p>
            <a:r>
              <a:rPr lang="en-GB" sz="3000" b="1" dirty="0" smtClean="0"/>
              <a:t>KS5 pupils </a:t>
            </a:r>
            <a:r>
              <a:rPr lang="en-GB" sz="3000" dirty="0" smtClean="0"/>
              <a:t>– 30 minutes of an Enrichment lesson allocated</a:t>
            </a:r>
            <a:r>
              <a:rPr lang="en-GB" sz="3000" dirty="0"/>
              <a:t> </a:t>
            </a:r>
            <a:r>
              <a:rPr lang="en-GB" sz="3000" dirty="0" smtClean="0"/>
              <a:t>over 2 week period. 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20208" b="15000"/>
          <a:stretch/>
        </p:blipFill>
        <p:spPr>
          <a:xfrm>
            <a:off x="8321667" y="2460510"/>
            <a:ext cx="3563696" cy="1885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49" y="4459382"/>
            <a:ext cx="3386138" cy="19058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08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23" y="2247571"/>
            <a:ext cx="9872871" cy="2937583"/>
          </a:xfrm>
        </p:spPr>
        <p:txBody>
          <a:bodyPr>
            <a:normAutofit/>
          </a:bodyPr>
          <a:lstStyle/>
          <a:p>
            <a:r>
              <a:rPr lang="en-GB" sz="3000" dirty="0"/>
              <a:t>Links on </a:t>
            </a:r>
            <a:r>
              <a:rPr lang="en-GB" sz="3000" dirty="0" smtClean="0"/>
              <a:t>the school </a:t>
            </a:r>
            <a:r>
              <a:rPr lang="en-GB" sz="3000" dirty="0"/>
              <a:t>Moodle page </a:t>
            </a:r>
            <a:endParaRPr lang="en-GB" sz="3000" dirty="0" smtClean="0"/>
          </a:p>
          <a:p>
            <a:r>
              <a:rPr lang="en-GB" sz="3000" dirty="0" smtClean="0"/>
              <a:t>FTs/ICT </a:t>
            </a:r>
            <a:r>
              <a:rPr lang="en-GB" sz="3000" dirty="0"/>
              <a:t>teachers given the brief/information to share with pupils </a:t>
            </a:r>
            <a:r>
              <a:rPr lang="en-GB" sz="3000" dirty="0" smtClean="0"/>
              <a:t>beforehand – opt in/opt out</a:t>
            </a:r>
            <a:endParaRPr lang="en-GB" sz="3000" dirty="0"/>
          </a:p>
          <a:p>
            <a:r>
              <a:rPr lang="en-GB" sz="3000" dirty="0"/>
              <a:t>Reminders emailed to staff the day before as a </a:t>
            </a:r>
            <a:r>
              <a:rPr lang="en-GB" sz="3000" dirty="0" smtClean="0"/>
              <a:t>reminder</a:t>
            </a:r>
          </a:p>
          <a:p>
            <a:r>
              <a:rPr lang="en-GB" sz="3000" dirty="0" smtClean="0"/>
              <a:t>Notices </a:t>
            </a:r>
            <a:r>
              <a:rPr lang="en-GB" sz="3000" dirty="0"/>
              <a:t>given in morning briefings.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2823" y="6208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How did we achieve this?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1026" name="Picture 2" descr="Image result for mood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20" y="4727901"/>
            <a:ext cx="1402428" cy="14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4" y="4713217"/>
            <a:ext cx="1638299" cy="1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00" t="27693" r="23385" b="8717"/>
          <a:stretch/>
        </p:blipFill>
        <p:spPr>
          <a:xfrm>
            <a:off x="432151" y="520504"/>
            <a:ext cx="7938580" cy="5247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96" t="37034" r="22923" b="14871"/>
          <a:stretch/>
        </p:blipFill>
        <p:spPr>
          <a:xfrm>
            <a:off x="3868843" y="2428351"/>
            <a:ext cx="8030134" cy="421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6" y="426006"/>
            <a:ext cx="9875520" cy="1356360"/>
          </a:xfrm>
        </p:spPr>
        <p:txBody>
          <a:bodyPr/>
          <a:lstStyle/>
          <a:p>
            <a:r>
              <a:rPr lang="en-GB" b="1" dirty="0" smtClean="0"/>
              <a:t>Who have the results been shared with?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11" y="1866772"/>
            <a:ext cx="9872871" cy="403860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 smtClean="0"/>
              <a:t>ALL STAFF </a:t>
            </a:r>
          </a:p>
          <a:p>
            <a:r>
              <a:rPr lang="en-GB" sz="3200" dirty="0" smtClean="0"/>
              <a:t>Senior Leadership Team</a:t>
            </a:r>
          </a:p>
          <a:p>
            <a:r>
              <a:rPr lang="en-GB" sz="3200" dirty="0" smtClean="0"/>
              <a:t>Progress Leaders &amp; Assistant Progress Leaders </a:t>
            </a:r>
          </a:p>
          <a:p>
            <a:r>
              <a:rPr lang="en-GB" sz="3200" dirty="0" smtClean="0"/>
              <a:t>Subject Leaders – PSE in particular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Parents</a:t>
            </a:r>
          </a:p>
          <a:p>
            <a:r>
              <a:rPr lang="en-GB" sz="3200" dirty="0" smtClean="0"/>
              <a:t>Governors</a:t>
            </a:r>
          </a:p>
          <a:p>
            <a:r>
              <a:rPr lang="en-GB" sz="3200" dirty="0" smtClean="0"/>
              <a:t>Pupils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05" t="25833" r="37070" b="6875"/>
          <a:stretch/>
        </p:blipFill>
        <p:spPr>
          <a:xfrm>
            <a:off x="8751611" y="2458768"/>
            <a:ext cx="2835556" cy="38161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304" t="44167" r="29922" b="22500"/>
          <a:stretch/>
        </p:blipFill>
        <p:spPr>
          <a:xfrm>
            <a:off x="3771902" y="4099220"/>
            <a:ext cx="4541838" cy="19909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81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5" y="441832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57" y="1509806"/>
            <a:ext cx="9872871" cy="48206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500" b="1" dirty="0" smtClean="0"/>
              <a:t>PSE curriculum</a:t>
            </a:r>
          </a:p>
          <a:p>
            <a:r>
              <a:rPr lang="en-GB" sz="3500" dirty="0" smtClean="0"/>
              <a:t>Further interrogation of the data from SHRN in relation to psychoactive substances</a:t>
            </a:r>
          </a:p>
          <a:p>
            <a:r>
              <a:rPr lang="en-GB" sz="3500" dirty="0" smtClean="0"/>
              <a:t>Met with school Police Liaison Officer and PSE Subject Leader</a:t>
            </a:r>
          </a:p>
          <a:p>
            <a:r>
              <a:rPr lang="en-GB" sz="3500" dirty="0" smtClean="0"/>
              <a:t>Discussed issues in relation to this topic around the Bridgend area</a:t>
            </a:r>
          </a:p>
          <a:p>
            <a:r>
              <a:rPr lang="en-GB" sz="3500" dirty="0" smtClean="0"/>
              <a:t>Delivered a talk to the whole of Year 10 on this topic – students off timetable to stress importance of this.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5" name="Picture 4" descr="Legal high talk 2 Nov 20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1435" y="3729652"/>
            <a:ext cx="1999379" cy="1531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2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30" y="386455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82" y="1645920"/>
            <a:ext cx="10232741" cy="4450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b="1" dirty="0" smtClean="0"/>
              <a:t>PSE curriculum</a:t>
            </a:r>
          </a:p>
          <a:p>
            <a:r>
              <a:rPr lang="en-GB" sz="3200" dirty="0" smtClean="0"/>
              <a:t>Dove – Body Image workshops</a:t>
            </a:r>
          </a:p>
          <a:p>
            <a:r>
              <a:rPr lang="en-GB" sz="3200" dirty="0" smtClean="0"/>
              <a:t>Year 9 were identified as having the poorest scores in relation to body image. </a:t>
            </a:r>
          </a:p>
          <a:p>
            <a:r>
              <a:rPr lang="en-GB" sz="3200" dirty="0" smtClean="0"/>
              <a:t>Targeted Year 8 classes to help to address this in future years. </a:t>
            </a:r>
          </a:p>
          <a:p>
            <a:r>
              <a:rPr lang="en-GB" sz="3200" dirty="0" smtClean="0"/>
              <a:t>Staff also received training on delivering future workshops. </a:t>
            </a:r>
          </a:p>
          <a:p>
            <a:pPr marL="0" indent="0">
              <a:buNone/>
            </a:pPr>
            <a:r>
              <a:rPr lang="en-GB" sz="3200" dirty="0" smtClean="0">
                <a:hlinkClick r:id="rId2"/>
              </a:rPr>
              <a:t>https://www.dove.com/uk/dove-self-esteem-project/school-workshops-on-body-image-confident-me.html</a:t>
            </a:r>
            <a:endParaRPr lang="en-GB" sz="32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9" y="319783"/>
            <a:ext cx="1738984" cy="192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39" y="4286250"/>
            <a:ext cx="1533826" cy="2166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93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558</TotalTime>
  <Words>692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Corbel</vt:lpstr>
      <vt:lpstr>Basis</vt:lpstr>
      <vt:lpstr>Brynteg School  Bridgend</vt:lpstr>
      <vt:lpstr>Brynteg School </vt:lpstr>
      <vt:lpstr>Our journey with SHRN to date… </vt:lpstr>
      <vt:lpstr>How did we achieve this? </vt:lpstr>
      <vt:lpstr>PowerPoint Presentation</vt:lpstr>
      <vt:lpstr>PowerPoint Presentation</vt:lpstr>
      <vt:lpstr>Who have the results been shared with? </vt:lpstr>
      <vt:lpstr>How have the results been used? </vt:lpstr>
      <vt:lpstr>How have the results been used? </vt:lpstr>
      <vt:lpstr>How have the results been used? </vt:lpstr>
      <vt:lpstr>How have the results been used? </vt:lpstr>
      <vt:lpstr>How have the results been used? </vt:lpstr>
      <vt:lpstr>Hopes for 2017/18 survey</vt:lpstr>
      <vt:lpstr>Diolch yn fawr!  Any questions?  ka.perna@bryntegcs.bridgend.sch.uk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Brynteg School  Bridgend</dc:title>
  <dc:creator>Kate Perna</dc:creator>
  <cp:lastModifiedBy>insrv</cp:lastModifiedBy>
  <cp:revision>48</cp:revision>
  <dcterms:created xsi:type="dcterms:W3CDTF">2017-06-09T08:20:08Z</dcterms:created>
  <dcterms:modified xsi:type="dcterms:W3CDTF">2017-06-14T07:54:19Z</dcterms:modified>
</cp:coreProperties>
</file>