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0" r:id="rId8"/>
    <p:sldId id="262" r:id="rId9"/>
    <p:sldId id="263" r:id="rId10"/>
    <p:sldId id="264" r:id="rId11"/>
    <p:sldId id="265" r:id="rId12"/>
    <p:sldId id="266" r:id="rId13"/>
    <p:sldId id="267" r:id="rId14"/>
    <p:sldId id="268" r:id="rId15"/>
    <p:sldId id="269"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120" d="100"/>
          <a:sy n="120" d="100"/>
        </p:scale>
        <p:origin x="120"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6/13/2018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6/13/2018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6/13/2018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6/13/2018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6/13/2018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6/13/2018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6/13/2018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Ysgol</a:t>
            </a:r>
            <a:r>
              <a:rPr lang="en-GB" dirty="0"/>
              <a:t> </a:t>
            </a:r>
            <a:r>
              <a:rPr lang="en-GB" dirty="0" err="1"/>
              <a:t>Gyfun</a:t>
            </a:r>
            <a:r>
              <a:rPr lang="en-GB" dirty="0"/>
              <a:t> </a:t>
            </a:r>
            <a:r>
              <a:rPr lang="en-GB" dirty="0" err="1"/>
              <a:t>Gymraeg</a:t>
            </a:r>
            <a:r>
              <a:rPr lang="en-GB" dirty="0"/>
              <a:t> Bro </a:t>
            </a:r>
            <a:r>
              <a:rPr lang="en-GB" dirty="0" err="1"/>
              <a:t>Edern</a:t>
            </a:r>
            <a:endParaRPr lang="en-GB" dirty="0"/>
          </a:p>
        </p:txBody>
      </p:sp>
      <p:sp>
        <p:nvSpPr>
          <p:cNvPr id="3" name="Subtitle 2"/>
          <p:cNvSpPr>
            <a:spLocks noGrp="1"/>
          </p:cNvSpPr>
          <p:nvPr>
            <p:ph type="subTitle" idx="1"/>
          </p:nvPr>
        </p:nvSpPr>
        <p:spPr/>
        <p:txBody>
          <a:bodyPr/>
          <a:lstStyle/>
          <a:p>
            <a:r>
              <a:rPr lang="en-GB" dirty="0" err="1"/>
              <a:t>Iechyd</a:t>
            </a:r>
            <a:r>
              <a:rPr lang="en-GB" dirty="0"/>
              <a:t> a </a:t>
            </a:r>
            <a:r>
              <a:rPr lang="en-GB" dirty="0" err="1"/>
              <a:t>Lles</a:t>
            </a:r>
            <a:r>
              <a:rPr lang="en-GB" dirty="0"/>
              <a:t> </a:t>
            </a:r>
            <a:r>
              <a:rPr lang="en-GB" dirty="0" err="1"/>
              <a:t>Myfyrwyr</a:t>
            </a:r>
            <a:r>
              <a:rPr lang="en-GB" dirty="0"/>
              <a:t> </a:t>
            </a:r>
            <a:r>
              <a:rPr lang="en-GB" dirty="0" err="1"/>
              <a:t>yn</a:t>
            </a:r>
            <a:r>
              <a:rPr lang="en-GB" dirty="0"/>
              <a:t> </a:t>
            </a:r>
            <a:r>
              <a:rPr lang="en-GB" dirty="0" smtClean="0"/>
              <a:t>2017/18</a:t>
            </a:r>
          </a:p>
          <a:p>
            <a:r>
              <a:rPr lang="en-GB" dirty="0" smtClean="0"/>
              <a:t>Students</a:t>
            </a:r>
            <a:r>
              <a:rPr lang="en-GB" dirty="0"/>
              <a:t>’ Health and Wellbeing in </a:t>
            </a:r>
            <a:r>
              <a:rPr lang="en-GB" dirty="0" smtClean="0"/>
              <a:t>2017/18</a:t>
            </a:r>
            <a:endParaRPr lang="en-GB" dirty="0"/>
          </a:p>
        </p:txBody>
      </p:sp>
    </p:spTree>
    <p:extLst>
      <p:ext uri="{BB962C8B-B14F-4D97-AF65-F5344CB8AC3E}">
        <p14:creationId xmlns:p14="http://schemas.microsoft.com/office/powerpoint/2010/main" val="3435787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GB" sz="3200" dirty="0" err="1"/>
              <a:t>Cynyddu</a:t>
            </a:r>
            <a:r>
              <a:rPr lang="en-GB" sz="3200" dirty="0"/>
              <a:t> </a:t>
            </a:r>
            <a:r>
              <a:rPr lang="en-GB" sz="3200" dirty="0" err="1"/>
              <a:t>Gweithgarwch</a:t>
            </a:r>
            <a:r>
              <a:rPr lang="en-GB" sz="3200" dirty="0"/>
              <a:t> </a:t>
            </a:r>
            <a:r>
              <a:rPr lang="en-GB" sz="3200" dirty="0" err="1"/>
              <a:t>corfforol</a:t>
            </a:r>
            <a:r>
              <a:rPr lang="en-GB" sz="3200" dirty="0"/>
              <a:t> y </a:t>
            </a:r>
            <a:r>
              <a:rPr lang="en-GB" sz="3200" dirty="0" err="1"/>
              <a:t>merched</a:t>
            </a:r>
            <a:r>
              <a:rPr lang="en-GB" sz="3200" dirty="0"/>
              <a:t> / </a:t>
            </a:r>
            <a:br>
              <a:rPr lang="en-GB" sz="3200" dirty="0"/>
            </a:br>
            <a:r>
              <a:rPr lang="en-GB" sz="3200" dirty="0" smtClean="0"/>
              <a:t>Increase </a:t>
            </a:r>
            <a:r>
              <a:rPr lang="en-GB" sz="3200" dirty="0"/>
              <a:t>female pupils’ physical activity</a:t>
            </a:r>
            <a:r>
              <a:rPr lang="en-GB" sz="4400" dirty="0"/>
              <a:t/>
            </a:r>
            <a:br>
              <a:rPr lang="en-GB" sz="4400" dirty="0"/>
            </a:br>
            <a:endParaRPr lang="en-GB" dirty="0"/>
          </a:p>
        </p:txBody>
      </p:sp>
      <p:sp>
        <p:nvSpPr>
          <p:cNvPr id="3" name="Content Placeholder 2"/>
          <p:cNvSpPr>
            <a:spLocks noGrp="1"/>
          </p:cNvSpPr>
          <p:nvPr>
            <p:ph idx="1"/>
          </p:nvPr>
        </p:nvSpPr>
        <p:spPr>
          <a:xfrm>
            <a:off x="1104293" y="1601814"/>
            <a:ext cx="8946541" cy="4542954"/>
          </a:xfrm>
        </p:spPr>
        <p:txBody>
          <a:bodyPr>
            <a:noAutofit/>
          </a:bodyPr>
          <a:lstStyle/>
          <a:p>
            <a:r>
              <a:rPr lang="en-GB" dirty="0" err="1" smtClean="0"/>
              <a:t>Llais</a:t>
            </a:r>
            <a:r>
              <a:rPr lang="en-GB" dirty="0" smtClean="0"/>
              <a:t> y </a:t>
            </a:r>
            <a:r>
              <a:rPr lang="en-GB" dirty="0" err="1" smtClean="0"/>
              <a:t>disgybl</a:t>
            </a:r>
            <a:r>
              <a:rPr lang="en-GB" dirty="0" smtClean="0"/>
              <a:t> / Pupil Voice</a:t>
            </a:r>
          </a:p>
          <a:p>
            <a:r>
              <a:rPr lang="en-GB" dirty="0" err="1" smtClean="0"/>
              <a:t>Cynyddu</a:t>
            </a:r>
            <a:r>
              <a:rPr lang="en-GB" dirty="0" smtClean="0"/>
              <a:t> </a:t>
            </a:r>
            <a:r>
              <a:rPr lang="en-GB" dirty="0" err="1" smtClean="0"/>
              <a:t>gweithgareddau</a:t>
            </a:r>
            <a:r>
              <a:rPr lang="en-GB" dirty="0" smtClean="0"/>
              <a:t> </a:t>
            </a:r>
            <a:r>
              <a:rPr lang="en-GB" dirty="0" err="1" smtClean="0"/>
              <a:t>amser</a:t>
            </a:r>
            <a:r>
              <a:rPr lang="en-GB" dirty="0" smtClean="0"/>
              <a:t> </a:t>
            </a:r>
            <a:r>
              <a:rPr lang="en-GB" dirty="0" err="1" smtClean="0"/>
              <a:t>cinio</a:t>
            </a:r>
            <a:r>
              <a:rPr lang="en-GB" dirty="0" smtClean="0"/>
              <a:t> / Increase number of lunch time activities</a:t>
            </a:r>
          </a:p>
          <a:p>
            <a:r>
              <a:rPr lang="en-GB" dirty="0" err="1" smtClean="0"/>
              <a:t>Defnyddio</a:t>
            </a:r>
            <a:r>
              <a:rPr lang="en-GB" dirty="0" smtClean="0"/>
              <a:t> </a:t>
            </a:r>
            <a:r>
              <a:rPr lang="en-GB" dirty="0" err="1" smtClean="0"/>
              <a:t>aelodau’r</a:t>
            </a:r>
            <a:r>
              <a:rPr lang="en-GB" dirty="0" smtClean="0"/>
              <a:t> 6ed / Use 6</a:t>
            </a:r>
            <a:r>
              <a:rPr lang="en-GB" baseline="30000" dirty="0" smtClean="0"/>
              <a:t>th</a:t>
            </a:r>
            <a:r>
              <a:rPr lang="en-GB" dirty="0" smtClean="0"/>
              <a:t> form students</a:t>
            </a:r>
          </a:p>
          <a:p>
            <a:r>
              <a:rPr lang="en-GB" dirty="0" err="1" smtClean="0"/>
              <a:t>Milltir</a:t>
            </a:r>
            <a:r>
              <a:rPr lang="en-GB" dirty="0" smtClean="0"/>
              <a:t> y </a:t>
            </a:r>
            <a:r>
              <a:rPr lang="en-GB" dirty="0" err="1" smtClean="0"/>
              <a:t>dydd</a:t>
            </a:r>
            <a:r>
              <a:rPr lang="en-GB" dirty="0" smtClean="0"/>
              <a:t> / Mile a day</a:t>
            </a:r>
          </a:p>
          <a:p>
            <a:r>
              <a:rPr lang="en-GB" dirty="0" err="1" smtClean="0"/>
              <a:t>Cynyddu</a:t>
            </a:r>
            <a:r>
              <a:rPr lang="en-GB" dirty="0" smtClean="0"/>
              <a:t> </a:t>
            </a:r>
            <a:r>
              <a:rPr lang="en-GB" dirty="0" err="1" smtClean="0"/>
              <a:t>teithio</a:t>
            </a:r>
            <a:r>
              <a:rPr lang="en-GB" dirty="0" smtClean="0"/>
              <a:t> </a:t>
            </a:r>
            <a:r>
              <a:rPr lang="en-GB" dirty="0" err="1" smtClean="0"/>
              <a:t>llesol</a:t>
            </a:r>
            <a:r>
              <a:rPr lang="en-GB" dirty="0" smtClean="0"/>
              <a:t> </a:t>
            </a:r>
            <a:r>
              <a:rPr lang="en-GB" dirty="0" err="1" smtClean="0"/>
              <a:t>i’r</a:t>
            </a:r>
            <a:r>
              <a:rPr lang="en-GB" dirty="0" smtClean="0"/>
              <a:t> </a:t>
            </a:r>
            <a:r>
              <a:rPr lang="en-GB" dirty="0" err="1" smtClean="0"/>
              <a:t>ysgol</a:t>
            </a:r>
            <a:r>
              <a:rPr lang="en-GB" dirty="0" smtClean="0"/>
              <a:t> / Increase Active travel to school </a:t>
            </a:r>
          </a:p>
          <a:p>
            <a:r>
              <a:rPr lang="en-GB" dirty="0" err="1" smtClean="0"/>
              <a:t>Cynyddu</a:t>
            </a:r>
            <a:r>
              <a:rPr lang="en-GB" dirty="0" smtClean="0"/>
              <a:t> </a:t>
            </a:r>
            <a:r>
              <a:rPr lang="en-GB" dirty="0" err="1" smtClean="0"/>
              <a:t>amrywiaeth</a:t>
            </a:r>
            <a:r>
              <a:rPr lang="en-GB" dirty="0" smtClean="0"/>
              <a:t> o </a:t>
            </a:r>
            <a:r>
              <a:rPr lang="en-GB" dirty="0" err="1" smtClean="0"/>
              <a:t>weithgareddau</a:t>
            </a:r>
            <a:r>
              <a:rPr lang="en-GB" dirty="0" smtClean="0"/>
              <a:t> </a:t>
            </a:r>
            <a:r>
              <a:rPr lang="en-GB" dirty="0" err="1" smtClean="0"/>
              <a:t>corfforol</a:t>
            </a:r>
            <a:r>
              <a:rPr lang="en-GB" dirty="0" smtClean="0"/>
              <a:t> </a:t>
            </a:r>
            <a:r>
              <a:rPr lang="en-GB" dirty="0" err="1" smtClean="0"/>
              <a:t>yn</a:t>
            </a:r>
            <a:r>
              <a:rPr lang="en-GB" dirty="0" smtClean="0"/>
              <a:t> y </a:t>
            </a:r>
            <a:r>
              <a:rPr lang="en-GB" dirty="0" err="1" smtClean="0"/>
              <a:t>wers</a:t>
            </a:r>
            <a:r>
              <a:rPr lang="en-GB" dirty="0" smtClean="0"/>
              <a:t> </a:t>
            </a:r>
            <a:r>
              <a:rPr lang="en-GB" dirty="0" err="1" smtClean="0"/>
              <a:t>clwb</a:t>
            </a:r>
            <a:r>
              <a:rPr lang="en-GB" dirty="0" smtClean="0"/>
              <a:t> / Increase variety of physical activities in the club lesson</a:t>
            </a:r>
          </a:p>
          <a:p>
            <a:r>
              <a:rPr lang="en-GB" dirty="0" err="1" smtClean="0"/>
              <a:t>Cylchgrawn</a:t>
            </a:r>
            <a:r>
              <a:rPr lang="en-GB" dirty="0" smtClean="0"/>
              <a:t> </a:t>
            </a:r>
            <a:r>
              <a:rPr lang="en-GB" dirty="0" err="1" smtClean="0"/>
              <a:t>Iechyd</a:t>
            </a:r>
            <a:r>
              <a:rPr lang="en-GB" dirty="0" smtClean="0"/>
              <a:t> a </a:t>
            </a:r>
            <a:r>
              <a:rPr lang="en-GB" dirty="0" err="1" smtClean="0"/>
              <a:t>Lles</a:t>
            </a:r>
            <a:r>
              <a:rPr lang="en-GB" dirty="0" smtClean="0"/>
              <a:t> / Health and Wellbeing magazine</a:t>
            </a:r>
          </a:p>
          <a:p>
            <a:r>
              <a:rPr lang="en-GB" dirty="0" err="1" smtClean="0"/>
              <a:t>Cyfrif</a:t>
            </a:r>
            <a:r>
              <a:rPr lang="en-GB" dirty="0" smtClean="0"/>
              <a:t> </a:t>
            </a:r>
            <a:r>
              <a:rPr lang="en-GB" dirty="0" err="1" smtClean="0"/>
              <a:t>trydar</a:t>
            </a:r>
            <a:r>
              <a:rPr lang="en-GB" dirty="0" smtClean="0"/>
              <a:t> </a:t>
            </a:r>
            <a:r>
              <a:rPr lang="en-GB" dirty="0" err="1" smtClean="0"/>
              <a:t>Iechyd</a:t>
            </a:r>
            <a:r>
              <a:rPr lang="en-GB" dirty="0" smtClean="0"/>
              <a:t> a </a:t>
            </a:r>
            <a:r>
              <a:rPr lang="en-GB" dirty="0" err="1" smtClean="0"/>
              <a:t>Lles</a:t>
            </a:r>
            <a:r>
              <a:rPr lang="en-GB" dirty="0" smtClean="0"/>
              <a:t> / Health and Wellbeing twitter account</a:t>
            </a:r>
          </a:p>
          <a:p>
            <a:endParaRPr lang="en-GB" sz="2400" dirty="0"/>
          </a:p>
        </p:txBody>
      </p:sp>
    </p:spTree>
    <p:extLst>
      <p:ext uri="{BB962C8B-B14F-4D97-AF65-F5344CB8AC3E}">
        <p14:creationId xmlns:p14="http://schemas.microsoft.com/office/powerpoint/2010/main" val="3742568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GB" sz="2400" dirty="0" err="1"/>
              <a:t>Lleihau</a:t>
            </a:r>
            <a:r>
              <a:rPr lang="en-GB" sz="2400" dirty="0"/>
              <a:t> faint o </a:t>
            </a:r>
            <a:r>
              <a:rPr lang="en-GB" sz="2400" dirty="0" err="1"/>
              <a:t>amser</a:t>
            </a:r>
            <a:r>
              <a:rPr lang="en-GB" sz="2400" dirty="0"/>
              <a:t> </a:t>
            </a:r>
            <a:r>
              <a:rPr lang="en-GB" sz="2400" dirty="0" err="1"/>
              <a:t>mae</a:t>
            </a:r>
            <a:r>
              <a:rPr lang="en-GB" sz="2400" dirty="0"/>
              <a:t> </a:t>
            </a:r>
            <a:r>
              <a:rPr lang="en-GB" sz="2400" dirty="0" err="1"/>
              <a:t>bechgyn</a:t>
            </a:r>
            <a:r>
              <a:rPr lang="en-GB" sz="2400" dirty="0"/>
              <a:t> </a:t>
            </a:r>
            <a:r>
              <a:rPr lang="en-GB" sz="2400" dirty="0" err="1"/>
              <a:t>blynyddoedd</a:t>
            </a:r>
            <a:r>
              <a:rPr lang="en-GB" sz="2400" dirty="0"/>
              <a:t> 9, 10,             </a:t>
            </a:r>
            <a:r>
              <a:rPr lang="en-GB" sz="2400" dirty="0" smtClean="0"/>
              <a:t>11 </a:t>
            </a:r>
            <a:r>
              <a:rPr lang="en-GB" sz="2400" dirty="0"/>
              <a:t>a 12 </a:t>
            </a:r>
            <a:r>
              <a:rPr lang="en-GB" sz="2400" dirty="0" err="1"/>
              <a:t>yn</a:t>
            </a:r>
            <a:r>
              <a:rPr lang="en-GB" sz="2400" dirty="0"/>
              <a:t> </a:t>
            </a:r>
            <a:r>
              <a:rPr lang="en-GB" sz="2400" dirty="0" err="1"/>
              <a:t>treulio’n</a:t>
            </a:r>
            <a:r>
              <a:rPr lang="en-GB" sz="2400" dirty="0"/>
              <a:t> </a:t>
            </a:r>
            <a:r>
              <a:rPr lang="en-GB" sz="2400" dirty="0" err="1"/>
              <a:t>eistedd</a:t>
            </a:r>
            <a:r>
              <a:rPr lang="en-GB" sz="2400" dirty="0"/>
              <a:t> </a:t>
            </a:r>
            <a:r>
              <a:rPr lang="en-GB" sz="2400" dirty="0" err="1"/>
              <a:t>yn</a:t>
            </a:r>
            <a:r>
              <a:rPr lang="en-GB" sz="2400" dirty="0"/>
              <a:t> </a:t>
            </a:r>
            <a:r>
              <a:rPr lang="en-GB" sz="2400" dirty="0" err="1"/>
              <a:t>ystod</a:t>
            </a:r>
            <a:r>
              <a:rPr lang="en-GB" sz="2400" dirty="0"/>
              <a:t> </a:t>
            </a:r>
            <a:r>
              <a:rPr lang="en-GB" sz="2400" dirty="0" err="1"/>
              <a:t>diwrnod</a:t>
            </a:r>
            <a:r>
              <a:rPr lang="en-GB" sz="2400" dirty="0"/>
              <a:t> </a:t>
            </a:r>
            <a:br>
              <a:rPr lang="en-GB" sz="2400" dirty="0"/>
            </a:br>
            <a:r>
              <a:rPr lang="en-GB" sz="2400" dirty="0" smtClean="0"/>
              <a:t>Reduce </a:t>
            </a:r>
            <a:r>
              <a:rPr lang="en-GB" sz="2400" dirty="0"/>
              <a:t>amount of time boys spend sitting during </a:t>
            </a:r>
            <a:r>
              <a:rPr lang="en-GB" sz="2400" dirty="0" smtClean="0"/>
              <a:t>the day</a:t>
            </a:r>
            <a:r>
              <a:rPr lang="en-GB" sz="4400" dirty="0"/>
              <a:t/>
            </a:r>
            <a:br>
              <a:rPr lang="en-GB" sz="4400" dirty="0"/>
            </a:br>
            <a:endParaRPr lang="en-GB" dirty="0"/>
          </a:p>
        </p:txBody>
      </p:sp>
      <p:sp>
        <p:nvSpPr>
          <p:cNvPr id="3" name="Content Placeholder 2"/>
          <p:cNvSpPr>
            <a:spLocks noGrp="1"/>
          </p:cNvSpPr>
          <p:nvPr>
            <p:ph idx="1"/>
          </p:nvPr>
        </p:nvSpPr>
        <p:spPr/>
        <p:txBody>
          <a:bodyPr>
            <a:normAutofit lnSpcReduction="10000"/>
          </a:bodyPr>
          <a:lstStyle/>
          <a:p>
            <a:r>
              <a:rPr lang="en-GB" sz="2800" dirty="0" err="1" smtClean="0"/>
              <a:t>Llais</a:t>
            </a:r>
            <a:r>
              <a:rPr lang="en-GB" sz="2800" dirty="0" smtClean="0"/>
              <a:t> y </a:t>
            </a:r>
            <a:r>
              <a:rPr lang="en-GB" sz="2800" dirty="0" err="1" smtClean="0"/>
              <a:t>disgybl</a:t>
            </a:r>
            <a:r>
              <a:rPr lang="en-GB" sz="2800" dirty="0" smtClean="0"/>
              <a:t> / Pupil voice</a:t>
            </a:r>
          </a:p>
          <a:p>
            <a:r>
              <a:rPr lang="en-GB" sz="2800" dirty="0" err="1" smtClean="0"/>
              <a:t>Cynnal</a:t>
            </a:r>
            <a:r>
              <a:rPr lang="en-GB" sz="2800" dirty="0" smtClean="0"/>
              <a:t> </a:t>
            </a:r>
            <a:r>
              <a:rPr lang="en-GB" sz="2800" dirty="0" err="1" smtClean="0"/>
              <a:t>gwaith</a:t>
            </a:r>
            <a:r>
              <a:rPr lang="en-GB" sz="2800" dirty="0" smtClean="0"/>
              <a:t> </a:t>
            </a:r>
            <a:r>
              <a:rPr lang="en-GB" sz="2800" dirty="0" err="1" smtClean="0"/>
              <a:t>ymchwil</a:t>
            </a:r>
            <a:r>
              <a:rPr lang="en-GB" sz="2800" dirty="0" smtClean="0"/>
              <a:t> </a:t>
            </a:r>
            <a:r>
              <a:rPr lang="en-GB" sz="2800" dirty="0" err="1" smtClean="0"/>
              <a:t>pellach</a:t>
            </a:r>
            <a:r>
              <a:rPr lang="en-GB" sz="2800" dirty="0" smtClean="0"/>
              <a:t> / Carry out further research</a:t>
            </a:r>
          </a:p>
          <a:p>
            <a:r>
              <a:rPr lang="en-GB" sz="2800" dirty="0" err="1" smtClean="0"/>
              <a:t>Cynnwys</a:t>
            </a:r>
            <a:r>
              <a:rPr lang="en-GB" sz="2800" dirty="0" smtClean="0"/>
              <a:t> </a:t>
            </a:r>
            <a:r>
              <a:rPr lang="en-GB" sz="2800" dirty="0" err="1" smtClean="0"/>
              <a:t>rhieni</a:t>
            </a:r>
            <a:r>
              <a:rPr lang="en-GB" sz="2800" dirty="0" smtClean="0"/>
              <a:t> a </a:t>
            </a:r>
            <a:r>
              <a:rPr lang="en-GB" sz="2800" dirty="0" err="1" smtClean="0"/>
              <a:t>gwarchodwyr</a:t>
            </a:r>
            <a:r>
              <a:rPr lang="en-GB" sz="2800" dirty="0" smtClean="0"/>
              <a:t> / Involve parents and guardians</a:t>
            </a:r>
          </a:p>
          <a:p>
            <a:r>
              <a:rPr lang="en-GB" sz="2800" dirty="0" err="1"/>
              <a:t>Cylchgrawn</a:t>
            </a:r>
            <a:r>
              <a:rPr lang="en-GB" sz="2800" dirty="0"/>
              <a:t> </a:t>
            </a:r>
            <a:r>
              <a:rPr lang="en-GB" sz="2800" dirty="0" err="1"/>
              <a:t>Iechyd</a:t>
            </a:r>
            <a:r>
              <a:rPr lang="en-GB" sz="2800" dirty="0"/>
              <a:t> a </a:t>
            </a:r>
            <a:r>
              <a:rPr lang="en-GB" sz="2800" dirty="0" err="1"/>
              <a:t>Lles</a:t>
            </a:r>
            <a:r>
              <a:rPr lang="en-GB" sz="2800" dirty="0"/>
              <a:t> / Health and Wellbeing magazine</a:t>
            </a:r>
          </a:p>
          <a:p>
            <a:r>
              <a:rPr lang="en-GB" sz="2800" dirty="0" err="1"/>
              <a:t>Cyfrif</a:t>
            </a:r>
            <a:r>
              <a:rPr lang="en-GB" sz="2800" dirty="0"/>
              <a:t> </a:t>
            </a:r>
            <a:r>
              <a:rPr lang="en-GB" sz="2800" dirty="0" err="1"/>
              <a:t>trydar</a:t>
            </a:r>
            <a:r>
              <a:rPr lang="en-GB" sz="2800" dirty="0"/>
              <a:t> </a:t>
            </a:r>
            <a:r>
              <a:rPr lang="en-GB" sz="2800" dirty="0" err="1"/>
              <a:t>Iechyd</a:t>
            </a:r>
            <a:r>
              <a:rPr lang="en-GB" sz="2800" dirty="0"/>
              <a:t> a </a:t>
            </a:r>
            <a:r>
              <a:rPr lang="en-GB" sz="2800" dirty="0" err="1"/>
              <a:t>Lles</a:t>
            </a:r>
            <a:r>
              <a:rPr lang="en-GB" sz="2800" dirty="0"/>
              <a:t> / Health and Wellbeing twitter account</a:t>
            </a:r>
          </a:p>
          <a:p>
            <a:pPr marL="0" indent="0">
              <a:buNone/>
            </a:pPr>
            <a:endParaRPr lang="en-GB" sz="2800" dirty="0" smtClean="0"/>
          </a:p>
          <a:p>
            <a:endParaRPr lang="en-GB" sz="2800" dirty="0"/>
          </a:p>
        </p:txBody>
      </p:sp>
    </p:spTree>
    <p:extLst>
      <p:ext uri="{BB962C8B-B14F-4D97-AF65-F5344CB8AC3E}">
        <p14:creationId xmlns:p14="http://schemas.microsoft.com/office/powerpoint/2010/main" val="2053657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GB" sz="2800" dirty="0" err="1"/>
              <a:t>Gwella</a:t>
            </a:r>
            <a:r>
              <a:rPr lang="en-GB" sz="2800" dirty="0"/>
              <a:t> </a:t>
            </a:r>
            <a:r>
              <a:rPr lang="en-GB" sz="2800" dirty="0" err="1"/>
              <a:t>pethnasoedd</a:t>
            </a:r>
            <a:r>
              <a:rPr lang="en-GB" sz="2800" dirty="0"/>
              <a:t> </a:t>
            </a:r>
            <a:r>
              <a:rPr lang="en-GB" sz="2800" dirty="0" err="1"/>
              <a:t>disgybl</a:t>
            </a:r>
            <a:r>
              <a:rPr lang="en-GB" sz="2800" dirty="0"/>
              <a:t> – </a:t>
            </a:r>
            <a:r>
              <a:rPr lang="en-GB" sz="2800" dirty="0" err="1"/>
              <a:t>athro</a:t>
            </a:r>
            <a:r>
              <a:rPr lang="en-GB" sz="2800" dirty="0"/>
              <a:t> </a:t>
            </a:r>
            <a:br>
              <a:rPr lang="en-GB" sz="2800" dirty="0"/>
            </a:br>
            <a:r>
              <a:rPr lang="en-GB" sz="2800" dirty="0" smtClean="0"/>
              <a:t>Improve </a:t>
            </a:r>
            <a:r>
              <a:rPr lang="en-GB" sz="2800" dirty="0"/>
              <a:t>pupil – teacher </a:t>
            </a:r>
            <a:r>
              <a:rPr lang="en-GB" sz="2800" dirty="0" smtClean="0"/>
              <a:t>relationships</a:t>
            </a:r>
            <a:r>
              <a:rPr lang="en-GB" sz="2800" dirty="0"/>
              <a:t/>
            </a:r>
            <a:br>
              <a:rPr lang="en-GB" sz="2800" dirty="0"/>
            </a:br>
            <a:endParaRPr lang="en-GB" sz="2800" dirty="0"/>
          </a:p>
        </p:txBody>
      </p:sp>
      <p:sp>
        <p:nvSpPr>
          <p:cNvPr id="3" name="Content Placeholder 2"/>
          <p:cNvSpPr>
            <a:spLocks noGrp="1"/>
          </p:cNvSpPr>
          <p:nvPr>
            <p:ph idx="1"/>
          </p:nvPr>
        </p:nvSpPr>
        <p:spPr/>
        <p:txBody>
          <a:bodyPr>
            <a:normAutofit/>
          </a:bodyPr>
          <a:lstStyle/>
          <a:p>
            <a:r>
              <a:rPr lang="en-GB" sz="2400" dirty="0" err="1" smtClean="0"/>
              <a:t>Llais</a:t>
            </a:r>
            <a:r>
              <a:rPr lang="en-GB" sz="2400" dirty="0" smtClean="0"/>
              <a:t> y </a:t>
            </a:r>
            <a:r>
              <a:rPr lang="en-GB" sz="2400" dirty="0" err="1" smtClean="0"/>
              <a:t>disgybl</a:t>
            </a:r>
            <a:r>
              <a:rPr lang="en-GB" sz="2400" dirty="0" smtClean="0"/>
              <a:t> / Pupil voice</a:t>
            </a:r>
          </a:p>
          <a:p>
            <a:r>
              <a:rPr lang="en-GB" sz="2400" dirty="0" err="1" smtClean="0"/>
              <a:t>Cylchoedd</a:t>
            </a:r>
            <a:r>
              <a:rPr lang="en-GB" sz="2400" dirty="0" smtClean="0"/>
              <a:t>  / Circle time</a:t>
            </a:r>
          </a:p>
          <a:p>
            <a:r>
              <a:rPr lang="en-GB" sz="2400" dirty="0" err="1" smtClean="0"/>
              <a:t>Dulliau</a:t>
            </a:r>
            <a:r>
              <a:rPr lang="en-GB" sz="2400" dirty="0" smtClean="0"/>
              <a:t> </a:t>
            </a:r>
            <a:r>
              <a:rPr lang="en-GB" sz="2400" dirty="0" err="1" smtClean="0"/>
              <a:t>adferol</a:t>
            </a:r>
            <a:r>
              <a:rPr lang="en-GB" sz="2400" dirty="0" smtClean="0"/>
              <a:t> / Restorative practices</a:t>
            </a:r>
          </a:p>
          <a:p>
            <a:r>
              <a:rPr lang="en-GB" sz="2400" dirty="0" err="1" smtClean="0"/>
              <a:t>Modelu</a:t>
            </a:r>
            <a:r>
              <a:rPr lang="en-GB" sz="2400" dirty="0" smtClean="0"/>
              <a:t> </a:t>
            </a:r>
            <a:r>
              <a:rPr lang="en-GB" sz="2400" dirty="0" err="1" smtClean="0"/>
              <a:t>ymddygiad</a:t>
            </a:r>
            <a:r>
              <a:rPr lang="en-GB" sz="2400" dirty="0" smtClean="0"/>
              <a:t> / Modelling behaviour</a:t>
            </a:r>
          </a:p>
          <a:p>
            <a:r>
              <a:rPr lang="en-GB" sz="2400" dirty="0" err="1" smtClean="0"/>
              <a:t>Rhannu</a:t>
            </a:r>
            <a:r>
              <a:rPr lang="en-GB" sz="2400" dirty="0" smtClean="0"/>
              <a:t> </a:t>
            </a:r>
            <a:r>
              <a:rPr lang="en-GB" sz="2400" dirty="0" err="1" smtClean="0"/>
              <a:t>arfer</a:t>
            </a:r>
            <a:r>
              <a:rPr lang="en-GB" sz="2400" dirty="0" smtClean="0"/>
              <a:t> </a:t>
            </a:r>
            <a:r>
              <a:rPr lang="en-GB" sz="2400" dirty="0" err="1" smtClean="0"/>
              <a:t>dda</a:t>
            </a:r>
            <a:r>
              <a:rPr lang="en-GB" sz="2400" dirty="0" smtClean="0"/>
              <a:t> / Sharing of good practice</a:t>
            </a:r>
          </a:p>
          <a:p>
            <a:r>
              <a:rPr lang="en-GB" sz="2400" dirty="0" err="1" smtClean="0"/>
              <a:t>Mentora</a:t>
            </a:r>
            <a:r>
              <a:rPr lang="en-GB" sz="2400" dirty="0" smtClean="0"/>
              <a:t> / Mentoring</a:t>
            </a:r>
          </a:p>
          <a:p>
            <a:r>
              <a:rPr lang="en-GB" sz="2400" dirty="0" err="1" smtClean="0"/>
              <a:t>Canllawiau</a:t>
            </a:r>
            <a:r>
              <a:rPr lang="en-GB" sz="2400" dirty="0" smtClean="0"/>
              <a:t> </a:t>
            </a:r>
            <a:r>
              <a:rPr lang="en-GB" sz="2400" dirty="0" err="1" smtClean="0"/>
              <a:t>cynnal</a:t>
            </a:r>
            <a:r>
              <a:rPr lang="en-GB" sz="2400" dirty="0" smtClean="0"/>
              <a:t> </a:t>
            </a:r>
            <a:r>
              <a:rPr lang="en-GB" sz="2400" dirty="0" err="1" smtClean="0"/>
              <a:t>ymddygiad</a:t>
            </a:r>
            <a:r>
              <a:rPr lang="en-GB" sz="2400" dirty="0" smtClean="0"/>
              <a:t> da / Guidance for maintaining good behaviour</a:t>
            </a:r>
            <a:endParaRPr lang="en-GB" sz="2400" dirty="0"/>
          </a:p>
        </p:txBody>
      </p:sp>
    </p:spTree>
    <p:extLst>
      <p:ext uri="{BB962C8B-B14F-4D97-AF65-F5344CB8AC3E}">
        <p14:creationId xmlns:p14="http://schemas.microsoft.com/office/powerpoint/2010/main" val="2177271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GB" sz="3600" dirty="0" err="1"/>
              <a:t>Cryfhau</a:t>
            </a:r>
            <a:r>
              <a:rPr lang="en-GB" sz="3600" dirty="0"/>
              <a:t> </a:t>
            </a:r>
            <a:r>
              <a:rPr lang="en-GB" sz="3600" dirty="0" err="1"/>
              <a:t>llais</a:t>
            </a:r>
            <a:r>
              <a:rPr lang="en-GB" sz="3600" dirty="0"/>
              <a:t> y </a:t>
            </a:r>
            <a:r>
              <a:rPr lang="en-GB" sz="3600" dirty="0" err="1"/>
              <a:t>merched</a:t>
            </a:r>
            <a:r>
              <a:rPr lang="en-GB" sz="3600" dirty="0"/>
              <a:t> </a:t>
            </a:r>
            <a:br>
              <a:rPr lang="en-GB" sz="3600" dirty="0"/>
            </a:br>
            <a:r>
              <a:rPr lang="en-GB" sz="3600" dirty="0" smtClean="0"/>
              <a:t>Strengthen </a:t>
            </a:r>
            <a:r>
              <a:rPr lang="en-GB" sz="3600" dirty="0"/>
              <a:t>female pupil voice</a:t>
            </a:r>
            <a:r>
              <a:rPr lang="en-GB" sz="4400" dirty="0"/>
              <a:t/>
            </a:r>
            <a:br>
              <a:rPr lang="en-GB" sz="4400" dirty="0"/>
            </a:br>
            <a:endParaRPr lang="en-GB" dirty="0"/>
          </a:p>
        </p:txBody>
      </p:sp>
      <p:sp>
        <p:nvSpPr>
          <p:cNvPr id="3" name="Content Placeholder 2"/>
          <p:cNvSpPr>
            <a:spLocks noGrp="1"/>
          </p:cNvSpPr>
          <p:nvPr>
            <p:ph idx="1"/>
          </p:nvPr>
        </p:nvSpPr>
        <p:spPr/>
        <p:txBody>
          <a:bodyPr/>
          <a:lstStyle/>
          <a:p>
            <a:r>
              <a:rPr lang="en-GB" sz="3200" dirty="0" err="1"/>
              <a:t>Llais</a:t>
            </a:r>
            <a:r>
              <a:rPr lang="en-GB" sz="3200" dirty="0"/>
              <a:t> y </a:t>
            </a:r>
            <a:r>
              <a:rPr lang="en-GB" sz="3200" dirty="0" err="1"/>
              <a:t>disgybl</a:t>
            </a:r>
            <a:r>
              <a:rPr lang="en-GB" sz="3200" dirty="0"/>
              <a:t> / Pupil voice</a:t>
            </a:r>
          </a:p>
          <a:p>
            <a:r>
              <a:rPr lang="en-GB" sz="3200" dirty="0" err="1"/>
              <a:t>Cylchoedd</a:t>
            </a:r>
            <a:r>
              <a:rPr lang="en-GB" sz="3200" dirty="0"/>
              <a:t>  / Circle time</a:t>
            </a:r>
          </a:p>
          <a:p>
            <a:r>
              <a:rPr lang="en-GB" sz="3200" dirty="0" err="1"/>
              <a:t>Dulliau</a:t>
            </a:r>
            <a:r>
              <a:rPr lang="en-GB" sz="3200" dirty="0"/>
              <a:t> </a:t>
            </a:r>
            <a:r>
              <a:rPr lang="en-GB" sz="3200" dirty="0" err="1"/>
              <a:t>adferol</a:t>
            </a:r>
            <a:r>
              <a:rPr lang="en-GB" sz="3200" dirty="0"/>
              <a:t> / Restorative practices</a:t>
            </a:r>
          </a:p>
          <a:p>
            <a:r>
              <a:rPr lang="en-GB" sz="3200" dirty="0" err="1" smtClean="0"/>
              <a:t>Mentora</a:t>
            </a:r>
            <a:r>
              <a:rPr lang="en-GB" sz="3200" dirty="0" smtClean="0"/>
              <a:t> / Mentoring</a:t>
            </a:r>
          </a:p>
          <a:p>
            <a:endParaRPr lang="en-GB" dirty="0"/>
          </a:p>
          <a:p>
            <a:endParaRPr lang="en-GB" dirty="0"/>
          </a:p>
        </p:txBody>
      </p:sp>
    </p:spTree>
    <p:extLst>
      <p:ext uri="{BB962C8B-B14F-4D97-AF65-F5344CB8AC3E}">
        <p14:creationId xmlns:p14="http://schemas.microsoft.com/office/powerpoint/2010/main" val="1101863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err="1"/>
              <a:t>Lleihau</a:t>
            </a:r>
            <a:r>
              <a:rPr lang="en-GB" sz="3200" dirty="0"/>
              <a:t> </a:t>
            </a:r>
            <a:r>
              <a:rPr lang="en-GB" sz="3200" dirty="0" err="1"/>
              <a:t>gwasgedd</a:t>
            </a:r>
            <a:r>
              <a:rPr lang="en-GB" sz="3200" dirty="0"/>
              <a:t> </a:t>
            </a:r>
            <a:r>
              <a:rPr lang="en-GB" sz="3200" dirty="0" err="1"/>
              <a:t>gwaith</a:t>
            </a:r>
            <a:r>
              <a:rPr lang="en-GB" sz="3200" dirty="0"/>
              <a:t> </a:t>
            </a:r>
            <a:r>
              <a:rPr lang="en-GB" sz="3200" dirty="0" err="1"/>
              <a:t>ar</a:t>
            </a:r>
            <a:r>
              <a:rPr lang="en-GB" sz="3200" dirty="0"/>
              <a:t> </a:t>
            </a:r>
            <a:r>
              <a:rPr lang="en-GB" sz="3200" dirty="0" err="1"/>
              <a:t>ferched</a:t>
            </a:r>
            <a:r>
              <a:rPr lang="en-GB" sz="3200" dirty="0"/>
              <a:t> / Reduce work 	pressures for female </a:t>
            </a:r>
            <a:r>
              <a:rPr lang="en-GB" sz="3200" dirty="0" smtClean="0"/>
              <a:t>students</a:t>
            </a:r>
            <a:endParaRPr lang="en-GB" sz="3200" dirty="0"/>
          </a:p>
        </p:txBody>
      </p:sp>
      <p:sp>
        <p:nvSpPr>
          <p:cNvPr id="3" name="Content Placeholder 2"/>
          <p:cNvSpPr>
            <a:spLocks noGrp="1"/>
          </p:cNvSpPr>
          <p:nvPr>
            <p:ph idx="1"/>
          </p:nvPr>
        </p:nvSpPr>
        <p:spPr/>
        <p:txBody>
          <a:bodyPr/>
          <a:lstStyle/>
          <a:p>
            <a:r>
              <a:rPr lang="en-GB" sz="2800" dirty="0" err="1"/>
              <a:t>Llais</a:t>
            </a:r>
            <a:r>
              <a:rPr lang="en-GB" sz="2800" dirty="0"/>
              <a:t> y </a:t>
            </a:r>
            <a:r>
              <a:rPr lang="en-GB" sz="2800" dirty="0" err="1"/>
              <a:t>disgybl</a:t>
            </a:r>
            <a:r>
              <a:rPr lang="en-GB" sz="2800" dirty="0"/>
              <a:t> / Pupil voice</a:t>
            </a:r>
          </a:p>
          <a:p>
            <a:r>
              <a:rPr lang="en-GB" sz="2800" dirty="0" err="1"/>
              <a:t>Cylchoedd</a:t>
            </a:r>
            <a:r>
              <a:rPr lang="en-GB" sz="2800" dirty="0"/>
              <a:t>  / Circle time</a:t>
            </a:r>
          </a:p>
          <a:p>
            <a:r>
              <a:rPr lang="en-GB" sz="2800" dirty="0" err="1"/>
              <a:t>Dulliau</a:t>
            </a:r>
            <a:r>
              <a:rPr lang="en-GB" sz="2800" dirty="0"/>
              <a:t> </a:t>
            </a:r>
            <a:r>
              <a:rPr lang="en-GB" sz="2800" dirty="0" err="1"/>
              <a:t>adferol</a:t>
            </a:r>
            <a:r>
              <a:rPr lang="en-GB" sz="2800" dirty="0"/>
              <a:t> / Restorative practices</a:t>
            </a:r>
          </a:p>
          <a:p>
            <a:r>
              <a:rPr lang="en-GB" sz="2800" dirty="0" err="1"/>
              <a:t>Mentora</a:t>
            </a:r>
            <a:r>
              <a:rPr lang="en-GB" sz="2800" dirty="0"/>
              <a:t> / </a:t>
            </a:r>
            <a:r>
              <a:rPr lang="en-GB" sz="2800" dirty="0" smtClean="0"/>
              <a:t>Mentoring</a:t>
            </a:r>
          </a:p>
          <a:p>
            <a:r>
              <a:rPr lang="en-GB" sz="2800" dirty="0" err="1" smtClean="0"/>
              <a:t>Dadansoddi</a:t>
            </a:r>
            <a:r>
              <a:rPr lang="en-GB" sz="2800" dirty="0" smtClean="0"/>
              <a:t> data / Data analysis</a:t>
            </a:r>
          </a:p>
          <a:p>
            <a:r>
              <a:rPr lang="en-GB" sz="2800" dirty="0" err="1" smtClean="0"/>
              <a:t>Siaradwyr</a:t>
            </a:r>
            <a:r>
              <a:rPr lang="en-GB" sz="2800" dirty="0" smtClean="0"/>
              <a:t> </a:t>
            </a:r>
            <a:r>
              <a:rPr lang="en-GB" sz="2800" dirty="0" err="1" smtClean="0"/>
              <a:t>Gwadd</a:t>
            </a:r>
            <a:r>
              <a:rPr lang="en-GB" sz="2800" dirty="0" smtClean="0"/>
              <a:t> / Guest Speakers</a:t>
            </a:r>
          </a:p>
          <a:p>
            <a:endParaRPr lang="en-GB" dirty="0"/>
          </a:p>
        </p:txBody>
      </p:sp>
    </p:spTree>
    <p:extLst>
      <p:ext uri="{BB962C8B-B14F-4D97-AF65-F5344CB8AC3E}">
        <p14:creationId xmlns:p14="http://schemas.microsoft.com/office/powerpoint/2010/main" val="1398716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err="1"/>
              <a:t>Parhau</a:t>
            </a:r>
            <a:r>
              <a:rPr lang="en-GB" sz="2800" dirty="0"/>
              <a:t> </a:t>
            </a:r>
            <a:r>
              <a:rPr lang="en-GB" sz="2800" dirty="0" err="1"/>
              <a:t>i</a:t>
            </a:r>
            <a:r>
              <a:rPr lang="en-GB" sz="2800" dirty="0"/>
              <a:t> </a:t>
            </a:r>
            <a:r>
              <a:rPr lang="en-GB" sz="2800" dirty="0" err="1"/>
              <a:t>weithio</a:t>
            </a:r>
            <a:r>
              <a:rPr lang="en-GB" sz="2800" dirty="0"/>
              <a:t> </a:t>
            </a:r>
            <a:r>
              <a:rPr lang="en-GB" sz="2800" dirty="0" err="1"/>
              <a:t>i</a:t>
            </a:r>
            <a:r>
              <a:rPr lang="en-GB" sz="2800" dirty="0"/>
              <a:t> </a:t>
            </a:r>
            <a:r>
              <a:rPr lang="en-GB" sz="2800" dirty="0" err="1"/>
              <a:t>leihau</a:t>
            </a:r>
            <a:r>
              <a:rPr lang="en-GB" sz="2800" dirty="0"/>
              <a:t> </a:t>
            </a:r>
            <a:r>
              <a:rPr lang="en-GB" sz="2800" dirty="0" err="1"/>
              <a:t>bwlio</a:t>
            </a:r>
            <a:r>
              <a:rPr lang="en-GB" sz="2800" dirty="0"/>
              <a:t> / </a:t>
            </a:r>
            <a:r>
              <a:rPr lang="en-GB" sz="2800" dirty="0" smtClean="0"/>
              <a:t/>
            </a:r>
            <a:br>
              <a:rPr lang="en-GB" sz="2800" dirty="0" smtClean="0"/>
            </a:br>
            <a:r>
              <a:rPr lang="en-GB" sz="2800" dirty="0" smtClean="0"/>
              <a:t>continue </a:t>
            </a:r>
            <a:r>
              <a:rPr lang="en-GB" sz="2800" dirty="0"/>
              <a:t>to work </a:t>
            </a:r>
            <a:r>
              <a:rPr lang="en-GB" sz="2800" dirty="0" smtClean="0"/>
              <a:t>towards </a:t>
            </a:r>
            <a:r>
              <a:rPr lang="en-GB" sz="2800" dirty="0"/>
              <a:t>reducing bullying</a:t>
            </a:r>
            <a:r>
              <a:rPr lang="en-GB" sz="4400" dirty="0"/>
              <a:t/>
            </a:r>
            <a:br>
              <a:rPr lang="en-GB" sz="4400" dirty="0"/>
            </a:br>
            <a:endParaRPr lang="en-GB" dirty="0"/>
          </a:p>
        </p:txBody>
      </p:sp>
      <p:sp>
        <p:nvSpPr>
          <p:cNvPr id="3" name="Content Placeholder 2"/>
          <p:cNvSpPr>
            <a:spLocks noGrp="1"/>
          </p:cNvSpPr>
          <p:nvPr>
            <p:ph idx="1"/>
          </p:nvPr>
        </p:nvSpPr>
        <p:spPr/>
        <p:txBody>
          <a:bodyPr/>
          <a:lstStyle/>
          <a:p>
            <a:r>
              <a:rPr lang="en-GB" sz="2400" dirty="0" err="1"/>
              <a:t>Llais</a:t>
            </a:r>
            <a:r>
              <a:rPr lang="en-GB" sz="2400" dirty="0"/>
              <a:t> y </a:t>
            </a:r>
            <a:r>
              <a:rPr lang="en-GB" sz="2400" dirty="0" err="1"/>
              <a:t>disgybl</a:t>
            </a:r>
            <a:r>
              <a:rPr lang="en-GB" sz="2400" dirty="0"/>
              <a:t> / Pupil voice</a:t>
            </a:r>
          </a:p>
          <a:p>
            <a:r>
              <a:rPr lang="en-GB" sz="2400" dirty="0" err="1"/>
              <a:t>Cylchoedd</a:t>
            </a:r>
            <a:r>
              <a:rPr lang="en-GB" sz="2400" dirty="0"/>
              <a:t>  / Circle time</a:t>
            </a:r>
          </a:p>
          <a:p>
            <a:r>
              <a:rPr lang="en-GB" sz="2400" dirty="0" err="1"/>
              <a:t>Dulliau</a:t>
            </a:r>
            <a:r>
              <a:rPr lang="en-GB" sz="2400" dirty="0"/>
              <a:t> </a:t>
            </a:r>
            <a:r>
              <a:rPr lang="en-GB" sz="2400" dirty="0" err="1"/>
              <a:t>adferol</a:t>
            </a:r>
            <a:r>
              <a:rPr lang="en-GB" sz="2400" dirty="0"/>
              <a:t> / Restorative practices</a:t>
            </a:r>
          </a:p>
          <a:p>
            <a:r>
              <a:rPr lang="en-GB" sz="2400" dirty="0" err="1"/>
              <a:t>Mentora</a:t>
            </a:r>
            <a:r>
              <a:rPr lang="en-GB" sz="2400" dirty="0"/>
              <a:t> / </a:t>
            </a:r>
            <a:r>
              <a:rPr lang="en-GB" sz="2400" dirty="0" smtClean="0"/>
              <a:t>Mentoring</a:t>
            </a:r>
          </a:p>
          <a:p>
            <a:r>
              <a:rPr lang="en-GB" sz="2400" dirty="0" err="1" smtClean="0"/>
              <a:t>Mentorwyr</a:t>
            </a:r>
            <a:r>
              <a:rPr lang="en-GB" sz="2400" dirty="0" smtClean="0"/>
              <a:t> </a:t>
            </a:r>
            <a:r>
              <a:rPr lang="en-GB" sz="2400" dirty="0" err="1" smtClean="0"/>
              <a:t>ifanc</a:t>
            </a:r>
            <a:r>
              <a:rPr lang="en-GB" sz="2400" dirty="0" smtClean="0"/>
              <a:t> / Young mentors</a:t>
            </a:r>
            <a:endParaRPr lang="en-GB" sz="2400" dirty="0"/>
          </a:p>
          <a:p>
            <a:r>
              <a:rPr lang="en-GB" sz="2400" dirty="0" err="1"/>
              <a:t>Dadansoddi</a:t>
            </a:r>
            <a:r>
              <a:rPr lang="en-GB" sz="2400" dirty="0"/>
              <a:t> data / Data </a:t>
            </a:r>
            <a:r>
              <a:rPr lang="en-GB" sz="2400" dirty="0" smtClean="0"/>
              <a:t>analysis</a:t>
            </a:r>
          </a:p>
          <a:p>
            <a:r>
              <a:rPr lang="en-GB" sz="2400" dirty="0" err="1"/>
              <a:t>Siaradwyr</a:t>
            </a:r>
            <a:r>
              <a:rPr lang="en-GB" sz="2400" dirty="0"/>
              <a:t> </a:t>
            </a:r>
            <a:r>
              <a:rPr lang="en-GB" sz="2400" dirty="0" err="1"/>
              <a:t>Gwadd</a:t>
            </a:r>
            <a:r>
              <a:rPr lang="en-GB" sz="2400" dirty="0"/>
              <a:t> / Guest Speakers</a:t>
            </a:r>
          </a:p>
          <a:p>
            <a:endParaRPr lang="en-GB" dirty="0"/>
          </a:p>
          <a:p>
            <a:endParaRPr lang="en-GB" dirty="0"/>
          </a:p>
        </p:txBody>
      </p:sp>
    </p:spTree>
    <p:extLst>
      <p:ext uri="{BB962C8B-B14F-4D97-AF65-F5344CB8AC3E}">
        <p14:creationId xmlns:p14="http://schemas.microsoft.com/office/powerpoint/2010/main" val="2356596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sz="8000" dirty="0" err="1" smtClean="0"/>
              <a:t>Diolch</a:t>
            </a:r>
            <a:endParaRPr lang="en-GB" sz="8000" dirty="0" smtClean="0"/>
          </a:p>
          <a:p>
            <a:pPr marL="0" indent="0" algn="ctr">
              <a:buNone/>
            </a:pPr>
            <a:r>
              <a:rPr lang="en-GB" sz="8000" dirty="0" smtClean="0"/>
              <a:t>Thank you</a:t>
            </a:r>
            <a:endParaRPr lang="en-GB" sz="8000" dirty="0"/>
          </a:p>
        </p:txBody>
      </p:sp>
    </p:spTree>
    <p:extLst>
      <p:ext uri="{BB962C8B-B14F-4D97-AF65-F5344CB8AC3E}">
        <p14:creationId xmlns:p14="http://schemas.microsoft.com/office/powerpoint/2010/main" val="3337611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Ysgol</a:t>
            </a:r>
            <a:r>
              <a:rPr lang="en-GB" dirty="0"/>
              <a:t> </a:t>
            </a:r>
            <a:r>
              <a:rPr lang="en-GB" dirty="0" err="1"/>
              <a:t>Gyfun</a:t>
            </a:r>
            <a:r>
              <a:rPr lang="en-GB" dirty="0"/>
              <a:t> </a:t>
            </a:r>
            <a:r>
              <a:rPr lang="en-GB" dirty="0" err="1"/>
              <a:t>Gymraeg</a:t>
            </a:r>
            <a:r>
              <a:rPr lang="en-GB" dirty="0"/>
              <a:t> Bro </a:t>
            </a:r>
            <a:r>
              <a:rPr lang="en-GB" dirty="0" err="1"/>
              <a:t>Edern</a:t>
            </a:r>
            <a:endParaRPr lang="en-GB" dirty="0"/>
          </a:p>
        </p:txBody>
      </p:sp>
      <p:sp>
        <p:nvSpPr>
          <p:cNvPr id="3" name="Content Placeholder 2"/>
          <p:cNvSpPr>
            <a:spLocks noGrp="1"/>
          </p:cNvSpPr>
          <p:nvPr>
            <p:ph idx="1"/>
          </p:nvPr>
        </p:nvSpPr>
        <p:spPr/>
        <p:txBody>
          <a:bodyPr>
            <a:noAutofit/>
          </a:bodyPr>
          <a:lstStyle/>
          <a:p>
            <a:r>
              <a:rPr lang="en-GB" sz="8800" dirty="0" err="1" smtClean="0"/>
              <a:t>Llethol</a:t>
            </a:r>
            <a:endParaRPr lang="en-GB" sz="8800" dirty="0" smtClean="0"/>
          </a:p>
          <a:p>
            <a:r>
              <a:rPr lang="en-GB" sz="8800" dirty="0" smtClean="0"/>
              <a:t>Overwhelmed</a:t>
            </a:r>
            <a:endParaRPr lang="en-GB" sz="8800" dirty="0"/>
          </a:p>
        </p:txBody>
      </p:sp>
    </p:spTree>
    <p:extLst>
      <p:ext uri="{BB962C8B-B14F-4D97-AF65-F5344CB8AC3E}">
        <p14:creationId xmlns:p14="http://schemas.microsoft.com/office/powerpoint/2010/main" val="2837918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8082"/>
          </a:xfrm>
        </p:spPr>
        <p:txBody>
          <a:bodyPr/>
          <a:lstStyle/>
          <a:p>
            <a:r>
              <a:rPr lang="en-GB" dirty="0" err="1" smtClean="0"/>
              <a:t>Adroddiad</a:t>
            </a:r>
            <a:r>
              <a:rPr lang="en-GB" dirty="0" smtClean="0"/>
              <a:t> ESTYN / ESTYN Report</a:t>
            </a:r>
            <a:endParaRPr lang="en-GB" dirty="0"/>
          </a:p>
        </p:txBody>
      </p:sp>
      <p:sp>
        <p:nvSpPr>
          <p:cNvPr id="3" name="Content Placeholder 2"/>
          <p:cNvSpPr>
            <a:spLocks noGrp="1"/>
          </p:cNvSpPr>
          <p:nvPr>
            <p:ph idx="1"/>
          </p:nvPr>
        </p:nvSpPr>
        <p:spPr>
          <a:xfrm>
            <a:off x="1103312" y="1320800"/>
            <a:ext cx="8946541" cy="4927599"/>
          </a:xfrm>
        </p:spPr>
        <p:txBody>
          <a:bodyPr>
            <a:normAutofit/>
          </a:bodyPr>
          <a:lstStyle/>
          <a:p>
            <a:r>
              <a:rPr lang="en-GB" sz="2800" dirty="0" err="1" smtClean="0"/>
              <a:t>Lles</a:t>
            </a:r>
            <a:r>
              <a:rPr lang="en-GB" sz="2800" dirty="0" smtClean="0"/>
              <a:t> </a:t>
            </a:r>
            <a:r>
              <a:rPr lang="en-GB" sz="2800" dirty="0"/>
              <a:t>ac </a:t>
            </a:r>
            <a:r>
              <a:rPr lang="en-GB" sz="2800" dirty="0" err="1"/>
              <a:t>agweddau</a:t>
            </a:r>
            <a:r>
              <a:rPr lang="en-GB" sz="2800" dirty="0"/>
              <a:t> at </a:t>
            </a:r>
            <a:r>
              <a:rPr lang="en-GB" sz="2800" dirty="0" err="1"/>
              <a:t>ddysgu</a:t>
            </a:r>
            <a:r>
              <a:rPr lang="en-GB" sz="2800" dirty="0"/>
              <a:t>: </a:t>
            </a:r>
            <a:r>
              <a:rPr lang="en-GB" sz="2800" dirty="0" err="1"/>
              <a:t>Rhagorol</a:t>
            </a:r>
            <a:r>
              <a:rPr lang="en-GB" sz="2800" dirty="0"/>
              <a:t> </a:t>
            </a:r>
            <a:endParaRPr lang="en-GB" sz="2800" dirty="0" smtClean="0"/>
          </a:p>
          <a:p>
            <a:r>
              <a:rPr lang="en-GB" sz="2800" dirty="0"/>
              <a:t>Wellbeing and attitudes to learning: Excellent</a:t>
            </a:r>
          </a:p>
          <a:p>
            <a:r>
              <a:rPr lang="en-GB" sz="2800" dirty="0"/>
              <a:t>Mae </a:t>
            </a:r>
            <a:r>
              <a:rPr lang="en-GB" sz="2800" dirty="0" err="1"/>
              <a:t>gan</a:t>
            </a:r>
            <a:r>
              <a:rPr lang="en-GB" sz="2800" dirty="0"/>
              <a:t> </a:t>
            </a:r>
            <a:r>
              <a:rPr lang="en-GB" sz="2800" dirty="0" err="1"/>
              <a:t>bron</a:t>
            </a:r>
            <a:r>
              <a:rPr lang="en-GB" sz="2800" dirty="0"/>
              <a:t> </a:t>
            </a:r>
            <a:r>
              <a:rPr lang="en-GB" sz="2800" dirty="0" err="1"/>
              <a:t>pob</a:t>
            </a:r>
            <a:r>
              <a:rPr lang="en-GB" sz="2800" dirty="0"/>
              <a:t> un </a:t>
            </a:r>
            <a:r>
              <a:rPr lang="en-GB" sz="2800" dirty="0" err="1"/>
              <a:t>o’r</a:t>
            </a:r>
            <a:r>
              <a:rPr lang="en-GB" sz="2800" dirty="0"/>
              <a:t> </a:t>
            </a:r>
            <a:r>
              <a:rPr lang="en-GB" sz="2800" dirty="0" err="1"/>
              <a:t>disgyblion</a:t>
            </a:r>
            <a:r>
              <a:rPr lang="en-GB" sz="2800" dirty="0"/>
              <a:t> </a:t>
            </a:r>
            <a:r>
              <a:rPr lang="en-GB" sz="2800" dirty="0" err="1"/>
              <a:t>agweddau</a:t>
            </a:r>
            <a:r>
              <a:rPr lang="en-GB" sz="2800" dirty="0"/>
              <a:t> </a:t>
            </a:r>
            <a:r>
              <a:rPr lang="en-GB" sz="2800" dirty="0" err="1"/>
              <a:t>cadarnhaol</a:t>
            </a:r>
            <a:r>
              <a:rPr lang="en-GB" sz="2800" dirty="0"/>
              <a:t> </a:t>
            </a:r>
            <a:r>
              <a:rPr lang="en-GB" sz="2800" dirty="0" err="1"/>
              <a:t>iawn</a:t>
            </a:r>
            <a:r>
              <a:rPr lang="en-GB" sz="2800" dirty="0"/>
              <a:t> </a:t>
            </a:r>
            <a:r>
              <a:rPr lang="en-GB" sz="2800" dirty="0" err="1"/>
              <a:t>tuag</a:t>
            </a:r>
            <a:r>
              <a:rPr lang="en-GB" sz="2800" dirty="0"/>
              <a:t> at </a:t>
            </a:r>
            <a:r>
              <a:rPr lang="en-GB" sz="2800" dirty="0" err="1"/>
              <a:t>fywyd</a:t>
            </a:r>
            <a:r>
              <a:rPr lang="en-GB" sz="2800" dirty="0"/>
              <a:t> </a:t>
            </a:r>
            <a:r>
              <a:rPr lang="en-GB" sz="2800" dirty="0" err="1"/>
              <a:t>ysgol</a:t>
            </a:r>
            <a:r>
              <a:rPr lang="en-GB" sz="2800" dirty="0"/>
              <a:t> ac </a:t>
            </a:r>
            <a:r>
              <a:rPr lang="en-GB" sz="2800" dirty="0" err="1"/>
              <a:t>yn</a:t>
            </a:r>
            <a:r>
              <a:rPr lang="en-GB" sz="2800" dirty="0"/>
              <a:t> </a:t>
            </a:r>
            <a:r>
              <a:rPr lang="en-GB" sz="2800" dirty="0" err="1"/>
              <a:t>gwerthfawrogi’n</a:t>
            </a:r>
            <a:r>
              <a:rPr lang="en-GB" sz="2800" dirty="0"/>
              <a:t> </a:t>
            </a:r>
            <a:r>
              <a:rPr lang="en-GB" sz="2800" dirty="0" err="1"/>
              <a:t>fawr</a:t>
            </a:r>
            <a:r>
              <a:rPr lang="en-GB" sz="2800" dirty="0"/>
              <a:t> bod </a:t>
            </a:r>
            <a:r>
              <a:rPr lang="en-GB" sz="2800" dirty="0" err="1"/>
              <a:t>yn</a:t>
            </a:r>
            <a:r>
              <a:rPr lang="en-GB" sz="2800" dirty="0"/>
              <a:t> </a:t>
            </a:r>
            <a:r>
              <a:rPr lang="en-GB" sz="2800" dirty="0" err="1"/>
              <a:t>rhan</a:t>
            </a:r>
            <a:r>
              <a:rPr lang="en-GB" sz="2800" dirty="0"/>
              <a:t> o </a:t>
            </a:r>
            <a:r>
              <a:rPr lang="en-GB" sz="2800" dirty="0" err="1"/>
              <a:t>gymuned</a:t>
            </a:r>
            <a:r>
              <a:rPr lang="en-GB" sz="2800" dirty="0"/>
              <a:t> </a:t>
            </a:r>
            <a:r>
              <a:rPr lang="en-GB" sz="2800" dirty="0" err="1"/>
              <a:t>Gymraeg</a:t>
            </a:r>
            <a:r>
              <a:rPr lang="en-GB" sz="2800" dirty="0"/>
              <a:t> </a:t>
            </a:r>
            <a:r>
              <a:rPr lang="en-GB" sz="2800" dirty="0" err="1"/>
              <a:t>glòs</a:t>
            </a:r>
            <a:r>
              <a:rPr lang="en-GB" sz="2800" dirty="0"/>
              <a:t> a </a:t>
            </a:r>
            <a:r>
              <a:rPr lang="en-GB" sz="2800" dirty="0" err="1"/>
              <a:t>gofalgar</a:t>
            </a:r>
            <a:r>
              <a:rPr lang="en-GB" sz="2800" dirty="0" smtClean="0"/>
              <a:t>.</a:t>
            </a:r>
          </a:p>
          <a:p>
            <a:r>
              <a:rPr lang="en-GB" sz="2800" dirty="0"/>
              <a:t>Nearly all pupils have very positive attitudes towards school life and greatly appreciate being part of a close-knit and caring Welsh community</a:t>
            </a:r>
            <a:r>
              <a:rPr lang="en-GB" sz="2800" dirty="0" smtClean="0"/>
              <a:t>.</a:t>
            </a:r>
          </a:p>
        </p:txBody>
      </p:sp>
    </p:spTree>
    <p:extLst>
      <p:ext uri="{BB962C8B-B14F-4D97-AF65-F5344CB8AC3E}">
        <p14:creationId xmlns:p14="http://schemas.microsoft.com/office/powerpoint/2010/main" val="2734121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Adroddiad</a:t>
            </a:r>
            <a:r>
              <a:rPr lang="en-GB" dirty="0"/>
              <a:t> ESTYN / ESTYN Report</a:t>
            </a:r>
          </a:p>
        </p:txBody>
      </p:sp>
      <p:sp>
        <p:nvSpPr>
          <p:cNvPr id="3" name="Content Placeholder 2"/>
          <p:cNvSpPr>
            <a:spLocks noGrp="1"/>
          </p:cNvSpPr>
          <p:nvPr>
            <p:ph idx="1"/>
          </p:nvPr>
        </p:nvSpPr>
        <p:spPr>
          <a:xfrm>
            <a:off x="1103312" y="1241778"/>
            <a:ext cx="8946541" cy="5006621"/>
          </a:xfrm>
        </p:spPr>
        <p:txBody>
          <a:bodyPr>
            <a:normAutofit/>
          </a:bodyPr>
          <a:lstStyle/>
          <a:p>
            <a:r>
              <a:rPr lang="en-GB" sz="2800" dirty="0" err="1"/>
              <a:t>Mae’r</a:t>
            </a:r>
            <a:r>
              <a:rPr lang="en-GB" sz="2800" dirty="0"/>
              <a:t> </a:t>
            </a:r>
            <a:r>
              <a:rPr lang="en-GB" sz="2800" dirty="0" err="1"/>
              <a:t>rhan</a:t>
            </a:r>
            <a:r>
              <a:rPr lang="en-GB" sz="2800" dirty="0"/>
              <a:t> </a:t>
            </a:r>
            <a:r>
              <a:rPr lang="en-GB" sz="2800" dirty="0" err="1"/>
              <a:t>fwyaf</a:t>
            </a:r>
            <a:r>
              <a:rPr lang="en-GB" sz="2800" dirty="0"/>
              <a:t> o </a:t>
            </a:r>
            <a:r>
              <a:rPr lang="en-GB" sz="2800" dirty="0" err="1"/>
              <a:t>ddisgyblion</a:t>
            </a:r>
            <a:r>
              <a:rPr lang="en-GB" sz="2800" dirty="0"/>
              <a:t> </a:t>
            </a:r>
            <a:r>
              <a:rPr lang="en-GB" sz="2800" dirty="0" err="1"/>
              <a:t>yn</a:t>
            </a:r>
            <a:r>
              <a:rPr lang="en-GB" sz="2800" dirty="0"/>
              <a:t> </a:t>
            </a:r>
            <a:r>
              <a:rPr lang="en-GB" sz="2800" dirty="0" err="1"/>
              <a:t>teimlo’n</a:t>
            </a:r>
            <a:r>
              <a:rPr lang="en-GB" sz="2800" dirty="0"/>
              <a:t> </a:t>
            </a:r>
            <a:r>
              <a:rPr lang="en-GB" sz="2800" dirty="0" err="1"/>
              <a:t>ddiogel</a:t>
            </a:r>
            <a:r>
              <a:rPr lang="en-GB" sz="2800" dirty="0"/>
              <a:t> </a:t>
            </a:r>
            <a:r>
              <a:rPr lang="en-GB" sz="2800" dirty="0" err="1"/>
              <a:t>yn</a:t>
            </a:r>
            <a:r>
              <a:rPr lang="en-GB" sz="2800" dirty="0"/>
              <a:t> </a:t>
            </a:r>
            <a:r>
              <a:rPr lang="en-GB" sz="2800" dirty="0" err="1"/>
              <a:t>yr</a:t>
            </a:r>
            <a:r>
              <a:rPr lang="en-GB" sz="2800" dirty="0"/>
              <a:t> </a:t>
            </a:r>
            <a:r>
              <a:rPr lang="en-GB" sz="2800" dirty="0" err="1"/>
              <a:t>ysgol</a:t>
            </a:r>
            <a:r>
              <a:rPr lang="en-GB" sz="2800" dirty="0"/>
              <a:t>. </a:t>
            </a:r>
            <a:r>
              <a:rPr lang="en-GB" sz="2800" dirty="0" err="1"/>
              <a:t>Maent</a:t>
            </a:r>
            <a:r>
              <a:rPr lang="en-GB" sz="2800" dirty="0"/>
              <a:t> </a:t>
            </a:r>
            <a:r>
              <a:rPr lang="en-GB" sz="2800" dirty="0" err="1"/>
              <a:t>yn</a:t>
            </a:r>
            <a:r>
              <a:rPr lang="en-GB" sz="2800" dirty="0"/>
              <a:t> </a:t>
            </a:r>
            <a:r>
              <a:rPr lang="en-GB" sz="2800" dirty="0" err="1"/>
              <a:t>gwybod</a:t>
            </a:r>
            <a:r>
              <a:rPr lang="en-GB" sz="2800" dirty="0"/>
              <a:t> at </a:t>
            </a:r>
            <a:r>
              <a:rPr lang="en-GB" sz="2800" dirty="0" err="1"/>
              <a:t>bwy</a:t>
            </a:r>
            <a:r>
              <a:rPr lang="en-GB" sz="2800" dirty="0"/>
              <a:t> </a:t>
            </a:r>
            <a:r>
              <a:rPr lang="en-GB" sz="2800" dirty="0" err="1"/>
              <a:t>i</a:t>
            </a:r>
            <a:r>
              <a:rPr lang="en-GB" sz="2800" dirty="0"/>
              <a:t> </a:t>
            </a:r>
            <a:r>
              <a:rPr lang="en-GB" sz="2800" dirty="0" err="1"/>
              <a:t>droi</a:t>
            </a:r>
            <a:r>
              <a:rPr lang="en-GB" sz="2800" dirty="0"/>
              <a:t> </a:t>
            </a:r>
            <a:r>
              <a:rPr lang="en-GB" sz="2800" dirty="0" err="1"/>
              <a:t>os</a:t>
            </a:r>
            <a:r>
              <a:rPr lang="en-GB" sz="2800" dirty="0"/>
              <a:t> </a:t>
            </a:r>
            <a:r>
              <a:rPr lang="en-GB" sz="2800" dirty="0" err="1"/>
              <a:t>oes</a:t>
            </a:r>
            <a:r>
              <a:rPr lang="en-GB" sz="2800" dirty="0"/>
              <a:t> </a:t>
            </a:r>
            <a:r>
              <a:rPr lang="en-GB" sz="2800" dirty="0" err="1"/>
              <a:t>angen</a:t>
            </a:r>
            <a:r>
              <a:rPr lang="en-GB" sz="2800" dirty="0"/>
              <a:t> </a:t>
            </a:r>
            <a:r>
              <a:rPr lang="en-GB" sz="2800" dirty="0" err="1"/>
              <a:t>cymorth</a:t>
            </a:r>
            <a:r>
              <a:rPr lang="en-GB" sz="2800" dirty="0"/>
              <a:t> </a:t>
            </a:r>
            <a:r>
              <a:rPr lang="en-GB" sz="2800" dirty="0" err="1"/>
              <a:t>arnynt</a:t>
            </a:r>
            <a:r>
              <a:rPr lang="en-GB" sz="2800" dirty="0"/>
              <a:t>. </a:t>
            </a:r>
            <a:r>
              <a:rPr lang="en-GB" sz="2800" dirty="0" err="1"/>
              <a:t>Maent</a:t>
            </a:r>
            <a:r>
              <a:rPr lang="en-GB" sz="2800" dirty="0"/>
              <a:t> </a:t>
            </a:r>
            <a:r>
              <a:rPr lang="en-GB" sz="2800" dirty="0" err="1"/>
              <a:t>yn</a:t>
            </a:r>
            <a:r>
              <a:rPr lang="en-GB" sz="2800" dirty="0"/>
              <a:t> </a:t>
            </a:r>
            <a:r>
              <a:rPr lang="en-GB" sz="2800" dirty="0" err="1"/>
              <a:t>teimlo</a:t>
            </a:r>
            <a:r>
              <a:rPr lang="en-GB" sz="2800" dirty="0"/>
              <a:t> bod </a:t>
            </a:r>
            <a:r>
              <a:rPr lang="en-GB" sz="2800" dirty="0" err="1"/>
              <a:t>yr</a:t>
            </a:r>
            <a:r>
              <a:rPr lang="en-GB" sz="2800" dirty="0"/>
              <a:t> </a:t>
            </a:r>
            <a:r>
              <a:rPr lang="en-GB" sz="2800" dirty="0" err="1"/>
              <a:t>ysgol</a:t>
            </a:r>
            <a:r>
              <a:rPr lang="en-GB" sz="2800" dirty="0"/>
              <a:t> </a:t>
            </a:r>
            <a:r>
              <a:rPr lang="en-GB" sz="2800" dirty="0" err="1"/>
              <a:t>yn</a:t>
            </a:r>
            <a:r>
              <a:rPr lang="en-GB" sz="2800" dirty="0"/>
              <a:t> </a:t>
            </a:r>
            <a:r>
              <a:rPr lang="en-GB" sz="2800" dirty="0" err="1"/>
              <a:t>ymateb</a:t>
            </a:r>
            <a:r>
              <a:rPr lang="en-GB" sz="2800" dirty="0"/>
              <a:t> </a:t>
            </a:r>
            <a:r>
              <a:rPr lang="en-GB" sz="2800" dirty="0" err="1"/>
              <a:t>i’w</a:t>
            </a:r>
            <a:r>
              <a:rPr lang="en-GB" sz="2800" dirty="0"/>
              <a:t> </a:t>
            </a:r>
            <a:r>
              <a:rPr lang="en-GB" sz="2800" dirty="0" err="1"/>
              <a:t>pryderon</a:t>
            </a:r>
            <a:r>
              <a:rPr lang="en-GB" sz="2800" dirty="0"/>
              <a:t> </a:t>
            </a:r>
            <a:r>
              <a:rPr lang="en-GB" sz="2800" dirty="0" err="1"/>
              <a:t>a’r</a:t>
            </a:r>
            <a:r>
              <a:rPr lang="en-GB" sz="2800" dirty="0"/>
              <a:t> </a:t>
            </a:r>
            <a:r>
              <a:rPr lang="en-GB" sz="2800" dirty="0" err="1"/>
              <a:t>achosion</a:t>
            </a:r>
            <a:r>
              <a:rPr lang="en-GB" sz="2800" dirty="0"/>
              <a:t> </a:t>
            </a:r>
            <a:r>
              <a:rPr lang="en-GB" sz="2800" dirty="0" err="1"/>
              <a:t>prin</a:t>
            </a:r>
            <a:r>
              <a:rPr lang="en-GB" sz="2800" dirty="0"/>
              <a:t> </a:t>
            </a:r>
            <a:r>
              <a:rPr lang="en-GB" sz="2800" dirty="0" err="1"/>
              <a:t>iawn</a:t>
            </a:r>
            <a:r>
              <a:rPr lang="en-GB" sz="2800" dirty="0"/>
              <a:t> o </a:t>
            </a:r>
            <a:r>
              <a:rPr lang="en-GB" sz="2800" dirty="0" err="1"/>
              <a:t>fwlio</a:t>
            </a:r>
            <a:r>
              <a:rPr lang="en-GB" sz="2800" dirty="0"/>
              <a:t> </a:t>
            </a:r>
            <a:r>
              <a:rPr lang="en-GB" sz="2800" dirty="0" err="1"/>
              <a:t>yn</a:t>
            </a:r>
            <a:r>
              <a:rPr lang="en-GB" sz="2800" dirty="0"/>
              <a:t> </a:t>
            </a:r>
            <a:r>
              <a:rPr lang="en-GB" sz="2800" dirty="0" err="1"/>
              <a:t>amserol</a:t>
            </a:r>
            <a:r>
              <a:rPr lang="en-GB" sz="2800" dirty="0"/>
              <a:t> ac </a:t>
            </a:r>
            <a:r>
              <a:rPr lang="en-GB" sz="2800" dirty="0" err="1"/>
              <a:t>yn</a:t>
            </a:r>
            <a:r>
              <a:rPr lang="en-GB" sz="2800" dirty="0"/>
              <a:t> </a:t>
            </a:r>
            <a:r>
              <a:rPr lang="en-GB" sz="2800" dirty="0" err="1"/>
              <a:t>synhwyrol</a:t>
            </a:r>
            <a:r>
              <a:rPr lang="en-GB" sz="2800" dirty="0"/>
              <a:t>. </a:t>
            </a:r>
            <a:endParaRPr lang="en-GB" sz="2800" dirty="0" smtClean="0"/>
          </a:p>
          <a:p>
            <a:r>
              <a:rPr lang="en-GB" sz="2800" dirty="0"/>
              <a:t>Most pupils feel safe at school. They know whom to approach if they need support. They feel that the school responds to their concerns and the very rare instances of bullying in a timely and sensible manner</a:t>
            </a:r>
            <a:r>
              <a:rPr lang="en-GB" sz="2800" dirty="0" smtClean="0"/>
              <a:t>.</a:t>
            </a:r>
          </a:p>
        </p:txBody>
      </p:sp>
    </p:spTree>
    <p:extLst>
      <p:ext uri="{BB962C8B-B14F-4D97-AF65-F5344CB8AC3E}">
        <p14:creationId xmlns:p14="http://schemas.microsoft.com/office/powerpoint/2010/main" val="2036170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56793"/>
          </a:xfrm>
        </p:spPr>
        <p:txBody>
          <a:bodyPr/>
          <a:lstStyle/>
          <a:p>
            <a:r>
              <a:rPr lang="en-GB" dirty="0" err="1"/>
              <a:t>Adroddiad</a:t>
            </a:r>
            <a:r>
              <a:rPr lang="en-GB" dirty="0"/>
              <a:t> ESTYN / ESTYN Report</a:t>
            </a:r>
          </a:p>
        </p:txBody>
      </p:sp>
      <p:sp>
        <p:nvSpPr>
          <p:cNvPr id="3" name="Content Placeholder 2"/>
          <p:cNvSpPr>
            <a:spLocks noGrp="1"/>
          </p:cNvSpPr>
          <p:nvPr>
            <p:ph idx="1"/>
          </p:nvPr>
        </p:nvSpPr>
        <p:spPr>
          <a:xfrm>
            <a:off x="1103312" y="1309512"/>
            <a:ext cx="8946541" cy="4938888"/>
          </a:xfrm>
        </p:spPr>
        <p:txBody>
          <a:bodyPr>
            <a:noAutofit/>
          </a:bodyPr>
          <a:lstStyle/>
          <a:p>
            <a:r>
              <a:rPr lang="en-GB" dirty="0"/>
              <a:t>Mae </a:t>
            </a:r>
            <a:r>
              <a:rPr lang="en-GB" dirty="0" err="1"/>
              <a:t>gan</a:t>
            </a:r>
            <a:r>
              <a:rPr lang="en-GB" dirty="0"/>
              <a:t> y </a:t>
            </a:r>
            <a:r>
              <a:rPr lang="en-GB" dirty="0" err="1"/>
              <a:t>rhan</a:t>
            </a:r>
            <a:r>
              <a:rPr lang="en-GB" dirty="0"/>
              <a:t> </a:t>
            </a:r>
            <a:r>
              <a:rPr lang="en-GB" dirty="0" err="1"/>
              <a:t>fwyaf</a:t>
            </a:r>
            <a:r>
              <a:rPr lang="en-GB" dirty="0"/>
              <a:t> o </a:t>
            </a:r>
            <a:r>
              <a:rPr lang="en-GB" dirty="0" err="1"/>
              <a:t>ddisgyblion</a:t>
            </a:r>
            <a:r>
              <a:rPr lang="en-GB" dirty="0"/>
              <a:t> </a:t>
            </a:r>
            <a:r>
              <a:rPr lang="en-GB" dirty="0" err="1"/>
              <a:t>ddealltwriaeth</a:t>
            </a:r>
            <a:r>
              <a:rPr lang="en-GB" dirty="0"/>
              <a:t> </a:t>
            </a:r>
            <a:r>
              <a:rPr lang="en-GB" dirty="0" err="1"/>
              <a:t>gadarn</a:t>
            </a:r>
            <a:r>
              <a:rPr lang="en-GB" dirty="0"/>
              <a:t> o </a:t>
            </a:r>
            <a:r>
              <a:rPr lang="en-GB" dirty="0" err="1"/>
              <a:t>sut</a:t>
            </a:r>
            <a:r>
              <a:rPr lang="en-GB" dirty="0"/>
              <a:t> </a:t>
            </a:r>
            <a:r>
              <a:rPr lang="en-GB" dirty="0" err="1"/>
              <a:t>i</a:t>
            </a:r>
            <a:r>
              <a:rPr lang="en-GB" dirty="0"/>
              <a:t> </a:t>
            </a:r>
            <a:r>
              <a:rPr lang="en-GB" dirty="0" err="1"/>
              <a:t>gadw’n</a:t>
            </a:r>
            <a:r>
              <a:rPr lang="en-GB" dirty="0"/>
              <a:t> </a:t>
            </a:r>
            <a:r>
              <a:rPr lang="en-GB" dirty="0" err="1"/>
              <a:t>iach</a:t>
            </a:r>
            <a:r>
              <a:rPr lang="en-GB" dirty="0"/>
              <a:t> </a:t>
            </a:r>
            <a:r>
              <a:rPr lang="en-GB" dirty="0" err="1"/>
              <a:t>trwy</a:t>
            </a:r>
            <a:r>
              <a:rPr lang="en-GB" dirty="0"/>
              <a:t> </a:t>
            </a:r>
            <a:r>
              <a:rPr lang="en-GB" dirty="0" err="1"/>
              <a:t>ddeiet</a:t>
            </a:r>
            <a:r>
              <a:rPr lang="en-GB" dirty="0"/>
              <a:t> </a:t>
            </a:r>
            <a:r>
              <a:rPr lang="en-GB" dirty="0" err="1"/>
              <a:t>iach</a:t>
            </a:r>
            <a:r>
              <a:rPr lang="en-GB" dirty="0"/>
              <a:t> ac </a:t>
            </a:r>
            <a:r>
              <a:rPr lang="en-GB" dirty="0" err="1"/>
              <a:t>ymarfer</a:t>
            </a:r>
            <a:r>
              <a:rPr lang="en-GB" dirty="0"/>
              <a:t> </a:t>
            </a:r>
            <a:r>
              <a:rPr lang="en-GB" dirty="0" err="1"/>
              <a:t>corff</a:t>
            </a:r>
            <a:r>
              <a:rPr lang="en-GB" dirty="0"/>
              <a:t> </a:t>
            </a:r>
            <a:r>
              <a:rPr lang="en-GB" dirty="0" err="1"/>
              <a:t>rheolaidd</a:t>
            </a:r>
            <a:r>
              <a:rPr lang="en-GB" dirty="0"/>
              <a:t>. </a:t>
            </a:r>
            <a:r>
              <a:rPr lang="en-GB" dirty="0" err="1"/>
              <a:t>Mae’r</a:t>
            </a:r>
            <a:r>
              <a:rPr lang="en-GB" dirty="0"/>
              <a:t> </a:t>
            </a:r>
            <a:r>
              <a:rPr lang="en-GB" dirty="0" err="1"/>
              <a:t>rhan</a:t>
            </a:r>
            <a:r>
              <a:rPr lang="en-GB" dirty="0"/>
              <a:t> </a:t>
            </a:r>
            <a:r>
              <a:rPr lang="en-GB" dirty="0" err="1"/>
              <a:t>fwyaf</a:t>
            </a:r>
            <a:r>
              <a:rPr lang="en-GB" dirty="0"/>
              <a:t> </a:t>
            </a:r>
            <a:r>
              <a:rPr lang="en-GB" dirty="0" err="1"/>
              <a:t>yn</a:t>
            </a:r>
            <a:r>
              <a:rPr lang="en-GB" dirty="0"/>
              <a:t> </a:t>
            </a:r>
            <a:r>
              <a:rPr lang="en-GB" dirty="0" err="1"/>
              <a:t>mwynhau</a:t>
            </a:r>
            <a:r>
              <a:rPr lang="en-GB" dirty="0"/>
              <a:t> </a:t>
            </a:r>
            <a:r>
              <a:rPr lang="en-GB" dirty="0" err="1"/>
              <a:t>dod</a:t>
            </a:r>
            <a:r>
              <a:rPr lang="en-GB" dirty="0"/>
              <a:t> </a:t>
            </a:r>
            <a:r>
              <a:rPr lang="en-GB" dirty="0" err="1"/>
              <a:t>i’r</a:t>
            </a:r>
            <a:r>
              <a:rPr lang="en-GB" dirty="0"/>
              <a:t> </a:t>
            </a:r>
            <a:r>
              <a:rPr lang="en-GB" dirty="0" err="1"/>
              <a:t>ysgol</a:t>
            </a:r>
            <a:r>
              <a:rPr lang="en-GB" dirty="0"/>
              <a:t> ac </a:t>
            </a:r>
            <a:r>
              <a:rPr lang="en-GB" dirty="0" err="1"/>
              <a:t>mae</a:t>
            </a:r>
            <a:r>
              <a:rPr lang="en-GB" dirty="0"/>
              <a:t> </a:t>
            </a:r>
            <a:r>
              <a:rPr lang="en-GB" dirty="0" err="1"/>
              <a:t>cyfraddau</a:t>
            </a:r>
            <a:r>
              <a:rPr lang="en-GB" dirty="0"/>
              <a:t> </a:t>
            </a:r>
            <a:r>
              <a:rPr lang="en-GB" dirty="0" err="1"/>
              <a:t>uchel</a:t>
            </a:r>
            <a:r>
              <a:rPr lang="en-GB" dirty="0"/>
              <a:t> </a:t>
            </a:r>
            <a:r>
              <a:rPr lang="en-GB" dirty="0" err="1"/>
              <a:t>iawn</a:t>
            </a:r>
            <a:r>
              <a:rPr lang="en-GB" dirty="0"/>
              <a:t> </a:t>
            </a:r>
            <a:r>
              <a:rPr lang="en-GB" dirty="0" err="1"/>
              <a:t>yn</a:t>
            </a:r>
            <a:r>
              <a:rPr lang="en-GB" dirty="0"/>
              <a:t> </a:t>
            </a:r>
            <a:r>
              <a:rPr lang="en-GB" dirty="0" err="1"/>
              <a:t>cymryd</a:t>
            </a:r>
            <a:r>
              <a:rPr lang="en-GB" dirty="0"/>
              <a:t> </a:t>
            </a:r>
            <a:r>
              <a:rPr lang="en-GB" dirty="0" err="1"/>
              <a:t>rhan</a:t>
            </a:r>
            <a:r>
              <a:rPr lang="en-GB" dirty="0"/>
              <a:t> </a:t>
            </a:r>
            <a:r>
              <a:rPr lang="en-GB" dirty="0" err="1"/>
              <a:t>yn</a:t>
            </a:r>
            <a:r>
              <a:rPr lang="en-GB" dirty="0"/>
              <a:t> </a:t>
            </a:r>
            <a:r>
              <a:rPr lang="en-GB" dirty="0" err="1"/>
              <a:t>fuddiol</a:t>
            </a:r>
            <a:r>
              <a:rPr lang="en-GB" dirty="0"/>
              <a:t> </a:t>
            </a:r>
            <a:r>
              <a:rPr lang="en-GB" dirty="0" err="1"/>
              <a:t>mewn</a:t>
            </a:r>
            <a:r>
              <a:rPr lang="en-GB" dirty="0"/>
              <a:t> </a:t>
            </a:r>
            <a:r>
              <a:rPr lang="en-GB" dirty="0" err="1"/>
              <a:t>gweithgareddau</a:t>
            </a:r>
            <a:r>
              <a:rPr lang="en-GB" dirty="0"/>
              <a:t> </a:t>
            </a:r>
            <a:r>
              <a:rPr lang="en-GB" dirty="0" err="1"/>
              <a:t>allgyrsiol</a:t>
            </a:r>
            <a:r>
              <a:rPr lang="en-GB" dirty="0"/>
              <a:t> </a:t>
            </a:r>
            <a:r>
              <a:rPr lang="en-GB" dirty="0" err="1"/>
              <a:t>sy’n</a:t>
            </a:r>
            <a:r>
              <a:rPr lang="en-GB" dirty="0"/>
              <a:t> </a:t>
            </a:r>
            <a:r>
              <a:rPr lang="en-GB" dirty="0" err="1"/>
              <a:t>cynnwys</a:t>
            </a:r>
            <a:r>
              <a:rPr lang="en-GB" dirty="0"/>
              <a:t> </a:t>
            </a:r>
            <a:r>
              <a:rPr lang="en-GB" dirty="0" err="1"/>
              <a:t>arlwy</a:t>
            </a:r>
            <a:r>
              <a:rPr lang="en-GB" dirty="0"/>
              <a:t> </a:t>
            </a:r>
            <a:r>
              <a:rPr lang="en-GB" dirty="0" err="1"/>
              <a:t>amrywiol</a:t>
            </a:r>
            <a:r>
              <a:rPr lang="en-GB" dirty="0"/>
              <a:t> o </a:t>
            </a:r>
            <a:r>
              <a:rPr lang="en-GB" dirty="0" err="1"/>
              <a:t>chwaraeon</a:t>
            </a:r>
            <a:r>
              <a:rPr lang="en-GB" dirty="0"/>
              <a:t> a </a:t>
            </a:r>
            <a:r>
              <a:rPr lang="en-GB" dirty="0" err="1"/>
              <a:t>phrofiadau</a:t>
            </a:r>
            <a:r>
              <a:rPr lang="en-GB" dirty="0"/>
              <a:t> </a:t>
            </a:r>
            <a:r>
              <a:rPr lang="en-GB" dirty="0" err="1"/>
              <a:t>celfyddydol</a:t>
            </a:r>
            <a:r>
              <a:rPr lang="en-GB" dirty="0"/>
              <a:t> </a:t>
            </a:r>
            <a:r>
              <a:rPr lang="en-GB" dirty="0" err="1"/>
              <a:t>gwerthfawr</a:t>
            </a:r>
            <a:r>
              <a:rPr lang="en-GB" dirty="0"/>
              <a:t>. </a:t>
            </a:r>
            <a:r>
              <a:rPr lang="en-GB" dirty="0" err="1"/>
              <a:t>Er</a:t>
            </a:r>
            <a:r>
              <a:rPr lang="en-GB" dirty="0"/>
              <a:t> </a:t>
            </a:r>
            <a:r>
              <a:rPr lang="en-GB" dirty="0" err="1"/>
              <a:t>enghraifft</a:t>
            </a:r>
            <a:r>
              <a:rPr lang="en-GB" dirty="0"/>
              <a:t>, </a:t>
            </a:r>
            <a:r>
              <a:rPr lang="en-GB" dirty="0" err="1"/>
              <a:t>maent</a:t>
            </a:r>
            <a:r>
              <a:rPr lang="en-GB" dirty="0"/>
              <a:t> </a:t>
            </a:r>
            <a:r>
              <a:rPr lang="en-GB" dirty="0" err="1"/>
              <a:t>yn</a:t>
            </a:r>
            <a:r>
              <a:rPr lang="en-GB" dirty="0"/>
              <a:t> </a:t>
            </a:r>
            <a:r>
              <a:rPr lang="en-GB" dirty="0" err="1"/>
              <a:t>cymryd</a:t>
            </a:r>
            <a:r>
              <a:rPr lang="en-GB" dirty="0"/>
              <a:t> </a:t>
            </a:r>
            <a:r>
              <a:rPr lang="en-GB" dirty="0" err="1"/>
              <a:t>rhan</a:t>
            </a:r>
            <a:r>
              <a:rPr lang="en-GB" dirty="0"/>
              <a:t> </a:t>
            </a:r>
            <a:r>
              <a:rPr lang="en-GB" dirty="0" err="1"/>
              <a:t>mewn</a:t>
            </a:r>
            <a:r>
              <a:rPr lang="en-GB" dirty="0"/>
              <a:t> </a:t>
            </a:r>
            <a:r>
              <a:rPr lang="en-GB" dirty="0" err="1"/>
              <a:t>sesiynau</a:t>
            </a:r>
            <a:r>
              <a:rPr lang="en-GB" dirty="0"/>
              <a:t> </a:t>
            </a:r>
            <a:r>
              <a:rPr lang="en-GB" dirty="0" err="1"/>
              <a:t>ffitrwydd</a:t>
            </a:r>
            <a:r>
              <a:rPr lang="en-GB" dirty="0"/>
              <a:t> </a:t>
            </a:r>
            <a:r>
              <a:rPr lang="en-GB" dirty="0" err="1"/>
              <a:t>cyn</a:t>
            </a:r>
            <a:r>
              <a:rPr lang="en-GB" dirty="0"/>
              <a:t> </a:t>
            </a:r>
            <a:r>
              <a:rPr lang="en-GB" dirty="0" err="1"/>
              <a:t>i’r</a:t>
            </a:r>
            <a:r>
              <a:rPr lang="en-GB" dirty="0"/>
              <a:t> </a:t>
            </a:r>
            <a:r>
              <a:rPr lang="en-GB" dirty="0" err="1"/>
              <a:t>diwrnod</a:t>
            </a:r>
            <a:r>
              <a:rPr lang="en-GB" dirty="0"/>
              <a:t> </a:t>
            </a:r>
            <a:r>
              <a:rPr lang="en-GB" dirty="0" err="1"/>
              <a:t>ysgol</a:t>
            </a:r>
            <a:r>
              <a:rPr lang="en-GB" dirty="0"/>
              <a:t> </a:t>
            </a:r>
            <a:r>
              <a:rPr lang="en-GB" dirty="0" err="1"/>
              <a:t>ddechrau</a:t>
            </a:r>
            <a:r>
              <a:rPr lang="en-GB" dirty="0"/>
              <a:t> a </a:t>
            </a:r>
            <a:r>
              <a:rPr lang="en-GB" dirty="0" err="1"/>
              <a:t>gweithdai</a:t>
            </a:r>
            <a:r>
              <a:rPr lang="en-GB" dirty="0"/>
              <a:t> </a:t>
            </a:r>
            <a:r>
              <a:rPr lang="en-GB" dirty="0" err="1"/>
              <a:t>barddoniaeth</a:t>
            </a:r>
            <a:r>
              <a:rPr lang="en-GB" dirty="0"/>
              <a:t> ac </a:t>
            </a:r>
            <a:r>
              <a:rPr lang="en-GB" dirty="0" err="1"/>
              <a:t>ysgrifennu</a:t>
            </a:r>
            <a:r>
              <a:rPr lang="en-GB" dirty="0"/>
              <a:t> </a:t>
            </a:r>
            <a:r>
              <a:rPr lang="en-GB" dirty="0" err="1"/>
              <a:t>creadigol</a:t>
            </a:r>
            <a:r>
              <a:rPr lang="en-GB" dirty="0"/>
              <a:t> </a:t>
            </a:r>
            <a:r>
              <a:rPr lang="en-GB" dirty="0" err="1"/>
              <a:t>gyda</a:t>
            </a:r>
            <a:r>
              <a:rPr lang="en-GB" dirty="0"/>
              <a:t> </a:t>
            </a:r>
            <a:r>
              <a:rPr lang="en-GB" dirty="0" err="1"/>
              <a:t>llenorion</a:t>
            </a:r>
            <a:r>
              <a:rPr lang="en-GB" dirty="0"/>
              <a:t> o </a:t>
            </a:r>
            <a:r>
              <a:rPr lang="en-GB" dirty="0" err="1"/>
              <a:t>fri.</a:t>
            </a:r>
            <a:r>
              <a:rPr lang="en-GB" dirty="0"/>
              <a:t> </a:t>
            </a:r>
            <a:endParaRPr lang="en-GB" dirty="0" smtClean="0"/>
          </a:p>
          <a:p>
            <a:r>
              <a:rPr lang="en-GB" dirty="0"/>
              <a:t>Most pupils have a sound understanding of how to stay healthy through a healthy diet and regular physical exercise. Most enjoy coming to school and a very high proportion take part beneficially in extra-curricular activities, which include a varied offer of sports and valuable art experiences. For example, they take part in fitness sessions before the start of the school day, and poetry and creative writing workshops with well-known writers. </a:t>
            </a:r>
          </a:p>
        </p:txBody>
      </p:sp>
    </p:spTree>
    <p:extLst>
      <p:ext uri="{BB962C8B-B14F-4D97-AF65-F5344CB8AC3E}">
        <p14:creationId xmlns:p14="http://schemas.microsoft.com/office/powerpoint/2010/main" val="2062713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58393"/>
          </a:xfrm>
        </p:spPr>
        <p:txBody>
          <a:bodyPr/>
          <a:lstStyle/>
          <a:p>
            <a:r>
              <a:rPr lang="en-GB" sz="4000" dirty="0" err="1" smtClean="0"/>
              <a:t>Nifer</a:t>
            </a:r>
            <a:r>
              <a:rPr lang="en-GB" sz="4000" dirty="0" smtClean="0"/>
              <a:t> y </a:t>
            </a:r>
            <a:r>
              <a:rPr lang="en-GB" sz="4000" dirty="0" err="1" smtClean="0"/>
              <a:t>disgyblion</a:t>
            </a:r>
            <a:r>
              <a:rPr lang="en-GB" sz="4000" dirty="0" smtClean="0"/>
              <a:t> / Number of pupils</a:t>
            </a:r>
            <a:endParaRPr lang="en-GB" sz="4000" dirty="0"/>
          </a:p>
        </p:txBody>
      </p:sp>
      <p:sp>
        <p:nvSpPr>
          <p:cNvPr id="3" name="Content Placeholder 2"/>
          <p:cNvSpPr>
            <a:spLocks noGrp="1"/>
          </p:cNvSpPr>
          <p:nvPr>
            <p:ph idx="1"/>
          </p:nvPr>
        </p:nvSpPr>
        <p:spPr/>
        <p:txBody>
          <a:bodyPr/>
          <a:lstStyle/>
          <a:p>
            <a:r>
              <a:rPr lang="en-GB" dirty="0" err="1" smtClean="0"/>
              <a:t>Blwyddyn</a:t>
            </a:r>
            <a:r>
              <a:rPr lang="en-GB" dirty="0" smtClean="0"/>
              <a:t> 7 / Year 7 – 117/137</a:t>
            </a:r>
          </a:p>
          <a:p>
            <a:r>
              <a:rPr lang="en-GB" dirty="0" err="1" smtClean="0"/>
              <a:t>Blwyddyn</a:t>
            </a:r>
            <a:r>
              <a:rPr lang="en-GB" dirty="0" smtClean="0"/>
              <a:t> 8 </a:t>
            </a:r>
            <a:r>
              <a:rPr lang="en-GB" dirty="0"/>
              <a:t>/ Year </a:t>
            </a:r>
            <a:r>
              <a:rPr lang="en-GB" dirty="0" smtClean="0"/>
              <a:t>8  - 44/130</a:t>
            </a:r>
            <a:endParaRPr lang="en-GB" dirty="0"/>
          </a:p>
          <a:p>
            <a:r>
              <a:rPr lang="en-GB" dirty="0" err="1"/>
              <a:t>Blwyddyn</a:t>
            </a:r>
            <a:r>
              <a:rPr lang="en-GB" dirty="0"/>
              <a:t> </a:t>
            </a:r>
            <a:r>
              <a:rPr lang="en-GB" dirty="0" smtClean="0"/>
              <a:t>9 </a:t>
            </a:r>
            <a:r>
              <a:rPr lang="en-GB" dirty="0"/>
              <a:t>/ Year </a:t>
            </a:r>
            <a:r>
              <a:rPr lang="en-GB" dirty="0" smtClean="0"/>
              <a:t>9  - 92/115</a:t>
            </a:r>
            <a:endParaRPr lang="en-GB" dirty="0"/>
          </a:p>
          <a:p>
            <a:r>
              <a:rPr lang="en-GB" dirty="0" err="1"/>
              <a:t>Blwyddyn</a:t>
            </a:r>
            <a:r>
              <a:rPr lang="en-GB" dirty="0"/>
              <a:t> </a:t>
            </a:r>
            <a:r>
              <a:rPr lang="en-GB" dirty="0" smtClean="0"/>
              <a:t>10 </a:t>
            </a:r>
            <a:r>
              <a:rPr lang="en-GB" dirty="0"/>
              <a:t>/ Year </a:t>
            </a:r>
            <a:r>
              <a:rPr lang="en-GB" dirty="0" smtClean="0"/>
              <a:t>10 – 88/108</a:t>
            </a:r>
            <a:endParaRPr lang="en-GB" dirty="0"/>
          </a:p>
          <a:p>
            <a:r>
              <a:rPr lang="en-GB" dirty="0" err="1"/>
              <a:t>Blwyddyn</a:t>
            </a:r>
            <a:r>
              <a:rPr lang="en-GB" dirty="0"/>
              <a:t> </a:t>
            </a:r>
            <a:r>
              <a:rPr lang="en-GB" dirty="0" smtClean="0"/>
              <a:t>11 </a:t>
            </a:r>
            <a:r>
              <a:rPr lang="en-GB" dirty="0"/>
              <a:t>/ Year </a:t>
            </a:r>
            <a:r>
              <a:rPr lang="en-GB" dirty="0" smtClean="0"/>
              <a:t>11 – 58/81</a:t>
            </a:r>
            <a:endParaRPr lang="en-GB" dirty="0"/>
          </a:p>
          <a:p>
            <a:r>
              <a:rPr lang="en-GB" dirty="0" err="1"/>
              <a:t>Blwyddyn</a:t>
            </a:r>
            <a:r>
              <a:rPr lang="en-GB" dirty="0"/>
              <a:t> </a:t>
            </a:r>
            <a:r>
              <a:rPr lang="en-GB" dirty="0" smtClean="0"/>
              <a:t>12 </a:t>
            </a:r>
            <a:r>
              <a:rPr lang="en-GB" dirty="0"/>
              <a:t>/ Year </a:t>
            </a:r>
            <a:r>
              <a:rPr lang="en-GB" dirty="0" smtClean="0"/>
              <a:t>12 – 38/44</a:t>
            </a:r>
          </a:p>
          <a:p>
            <a:r>
              <a:rPr lang="en-GB" dirty="0" smtClean="0"/>
              <a:t>Ysgol / School – 437/615 (71%)</a:t>
            </a:r>
            <a:endParaRPr lang="en-GB" dirty="0"/>
          </a:p>
          <a:p>
            <a:endParaRPr lang="en-GB" dirty="0"/>
          </a:p>
        </p:txBody>
      </p:sp>
    </p:spTree>
    <p:extLst>
      <p:ext uri="{BB962C8B-B14F-4D97-AF65-F5344CB8AC3E}">
        <p14:creationId xmlns:p14="http://schemas.microsoft.com/office/powerpoint/2010/main" val="1270687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 </a:t>
            </a:r>
            <a:r>
              <a:rPr lang="en-GB" dirty="0" err="1" smtClean="0"/>
              <a:t>camau</a:t>
            </a:r>
            <a:r>
              <a:rPr lang="en-GB" dirty="0" smtClean="0"/>
              <a:t> </a:t>
            </a:r>
            <a:r>
              <a:rPr lang="en-GB" dirty="0" err="1" smtClean="0"/>
              <a:t>nesaf</a:t>
            </a:r>
            <a:r>
              <a:rPr lang="en-GB" dirty="0" smtClean="0"/>
              <a:t> / next steps</a:t>
            </a:r>
            <a:endParaRPr lang="en-GB" dirty="0"/>
          </a:p>
        </p:txBody>
      </p:sp>
      <p:sp>
        <p:nvSpPr>
          <p:cNvPr id="3" name="Content Placeholder 2"/>
          <p:cNvSpPr>
            <a:spLocks noGrp="1"/>
          </p:cNvSpPr>
          <p:nvPr>
            <p:ph idx="1"/>
          </p:nvPr>
        </p:nvSpPr>
        <p:spPr/>
        <p:txBody>
          <a:bodyPr>
            <a:normAutofit/>
          </a:bodyPr>
          <a:lstStyle/>
          <a:p>
            <a:r>
              <a:rPr lang="en-GB" sz="3200" dirty="0" err="1" smtClean="0"/>
              <a:t>Dathlu</a:t>
            </a:r>
            <a:r>
              <a:rPr lang="en-GB" sz="3200" dirty="0" smtClean="0"/>
              <a:t> / Celebrate</a:t>
            </a:r>
          </a:p>
          <a:p>
            <a:r>
              <a:rPr lang="en-GB" sz="3200" dirty="0" err="1" smtClean="0"/>
              <a:t>Targedu</a:t>
            </a:r>
            <a:r>
              <a:rPr lang="en-GB" sz="3200" dirty="0" smtClean="0"/>
              <a:t> / Target</a:t>
            </a:r>
          </a:p>
          <a:p>
            <a:r>
              <a:rPr lang="en-GB" sz="3200" dirty="0" err="1" smtClean="0"/>
              <a:t>Cynllunio</a:t>
            </a:r>
            <a:r>
              <a:rPr lang="en-GB" sz="3200" dirty="0" smtClean="0"/>
              <a:t> / Plan</a:t>
            </a:r>
          </a:p>
          <a:p>
            <a:r>
              <a:rPr lang="en-GB" sz="3200" dirty="0" err="1" smtClean="0"/>
              <a:t>Gweithredu</a:t>
            </a:r>
            <a:r>
              <a:rPr lang="en-GB" sz="3200" dirty="0" smtClean="0"/>
              <a:t> / Act</a:t>
            </a:r>
          </a:p>
          <a:p>
            <a:r>
              <a:rPr lang="en-GB" sz="3200" dirty="0" err="1" smtClean="0"/>
              <a:t>Gwerthuso</a:t>
            </a:r>
            <a:r>
              <a:rPr lang="en-GB" sz="3200" dirty="0" smtClean="0"/>
              <a:t> / Evaluate</a:t>
            </a:r>
            <a:endParaRPr lang="en-GB" sz="3200" dirty="0"/>
          </a:p>
        </p:txBody>
      </p:sp>
    </p:spTree>
    <p:extLst>
      <p:ext uri="{BB962C8B-B14F-4D97-AF65-F5344CB8AC3E}">
        <p14:creationId xmlns:p14="http://schemas.microsoft.com/office/powerpoint/2010/main" val="375094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Blaenoriaethau</a:t>
            </a:r>
            <a:r>
              <a:rPr lang="en-GB" dirty="0" smtClean="0"/>
              <a:t> / Priorities</a:t>
            </a:r>
            <a:endParaRPr lang="en-GB" dirty="0"/>
          </a:p>
        </p:txBody>
      </p:sp>
      <p:sp>
        <p:nvSpPr>
          <p:cNvPr id="3" name="Content Placeholder 2"/>
          <p:cNvSpPr>
            <a:spLocks noGrp="1"/>
          </p:cNvSpPr>
          <p:nvPr>
            <p:ph idx="1"/>
          </p:nvPr>
        </p:nvSpPr>
        <p:spPr>
          <a:xfrm>
            <a:off x="1001712" y="1398162"/>
            <a:ext cx="8946541" cy="4618816"/>
          </a:xfrm>
        </p:spPr>
        <p:txBody>
          <a:bodyPr>
            <a:normAutofit/>
          </a:bodyPr>
          <a:lstStyle/>
          <a:p>
            <a:pPr marL="0" indent="0">
              <a:buNone/>
            </a:pPr>
            <a:r>
              <a:rPr lang="en-GB" sz="2400" dirty="0" smtClean="0"/>
              <a:t>1.   </a:t>
            </a:r>
            <a:r>
              <a:rPr lang="en-GB" sz="2400" dirty="0" err="1" smtClean="0"/>
              <a:t>Cynyddu</a:t>
            </a:r>
            <a:r>
              <a:rPr lang="en-GB" sz="2400" dirty="0" smtClean="0"/>
              <a:t> </a:t>
            </a:r>
            <a:r>
              <a:rPr lang="en-GB" sz="2400" dirty="0" err="1" smtClean="0"/>
              <a:t>Gweithgarwch</a:t>
            </a:r>
            <a:r>
              <a:rPr lang="en-GB" sz="2400" dirty="0" smtClean="0"/>
              <a:t> </a:t>
            </a:r>
            <a:r>
              <a:rPr lang="en-GB" sz="2400" dirty="0" err="1" smtClean="0"/>
              <a:t>corfforol</a:t>
            </a:r>
            <a:r>
              <a:rPr lang="en-GB" sz="2400" dirty="0" smtClean="0"/>
              <a:t> y </a:t>
            </a:r>
            <a:r>
              <a:rPr lang="en-GB" sz="2400" dirty="0" err="1" smtClean="0"/>
              <a:t>merched</a:t>
            </a:r>
            <a:r>
              <a:rPr lang="en-GB" sz="2400" dirty="0" smtClean="0"/>
              <a:t>  </a:t>
            </a:r>
          </a:p>
          <a:p>
            <a:pPr marL="0" indent="0">
              <a:buNone/>
            </a:pPr>
            <a:r>
              <a:rPr lang="en-GB" sz="2400" dirty="0" smtClean="0"/>
              <a:t>	 Increase female pupils’ physical activity</a:t>
            </a:r>
          </a:p>
          <a:p>
            <a:pPr marL="0" indent="0">
              <a:buNone/>
            </a:pPr>
            <a:r>
              <a:rPr lang="en-GB" sz="2400" dirty="0" smtClean="0"/>
              <a:t>2.   </a:t>
            </a:r>
            <a:r>
              <a:rPr lang="en-GB" sz="2400" dirty="0" err="1" smtClean="0"/>
              <a:t>Lleihau</a:t>
            </a:r>
            <a:r>
              <a:rPr lang="en-GB" sz="2400" dirty="0" smtClean="0"/>
              <a:t> faint o </a:t>
            </a:r>
            <a:r>
              <a:rPr lang="en-GB" sz="2400" dirty="0" err="1" smtClean="0"/>
              <a:t>amser</a:t>
            </a:r>
            <a:r>
              <a:rPr lang="en-GB" sz="2400" dirty="0" smtClean="0"/>
              <a:t> </a:t>
            </a:r>
            <a:r>
              <a:rPr lang="en-GB" sz="2400" dirty="0" err="1" smtClean="0"/>
              <a:t>mae</a:t>
            </a:r>
            <a:r>
              <a:rPr lang="en-GB" sz="2400" dirty="0" smtClean="0"/>
              <a:t> </a:t>
            </a:r>
            <a:r>
              <a:rPr lang="en-GB" sz="2400" dirty="0" err="1" smtClean="0"/>
              <a:t>bechgyn</a:t>
            </a:r>
            <a:r>
              <a:rPr lang="en-GB" sz="2400" dirty="0" smtClean="0"/>
              <a:t> </a:t>
            </a:r>
            <a:r>
              <a:rPr lang="en-GB" sz="2400" dirty="0" err="1" smtClean="0"/>
              <a:t>blynyddoedd</a:t>
            </a:r>
            <a:r>
              <a:rPr lang="en-GB" sz="2400" dirty="0" smtClean="0"/>
              <a:t> 9, 10,             	11 a 12 </a:t>
            </a:r>
            <a:r>
              <a:rPr lang="en-GB" sz="2400" dirty="0" err="1" smtClean="0"/>
              <a:t>yn</a:t>
            </a:r>
            <a:r>
              <a:rPr lang="en-GB" sz="2400" dirty="0" smtClean="0"/>
              <a:t> </a:t>
            </a:r>
            <a:r>
              <a:rPr lang="en-GB" sz="2400" dirty="0" err="1" smtClean="0"/>
              <a:t>treulio’n</a:t>
            </a:r>
            <a:r>
              <a:rPr lang="en-GB" sz="2400" dirty="0" smtClean="0"/>
              <a:t> </a:t>
            </a:r>
            <a:r>
              <a:rPr lang="en-GB" sz="2400" dirty="0" err="1" smtClean="0"/>
              <a:t>eistedd</a:t>
            </a:r>
            <a:r>
              <a:rPr lang="en-GB" sz="2400" dirty="0" smtClean="0"/>
              <a:t> </a:t>
            </a:r>
            <a:r>
              <a:rPr lang="en-GB" sz="2400" dirty="0" err="1" smtClean="0"/>
              <a:t>yn</a:t>
            </a:r>
            <a:r>
              <a:rPr lang="en-GB" sz="2400" dirty="0" smtClean="0"/>
              <a:t> </a:t>
            </a:r>
            <a:r>
              <a:rPr lang="en-GB" sz="2400" dirty="0" err="1" smtClean="0"/>
              <a:t>ystod</a:t>
            </a:r>
            <a:r>
              <a:rPr lang="en-GB" sz="2400" dirty="0" smtClean="0"/>
              <a:t> </a:t>
            </a:r>
            <a:r>
              <a:rPr lang="en-GB" sz="2400" dirty="0" err="1" smtClean="0"/>
              <a:t>diwrnod</a:t>
            </a:r>
            <a:r>
              <a:rPr lang="en-GB" sz="2400" dirty="0" smtClean="0"/>
              <a:t> </a:t>
            </a:r>
          </a:p>
          <a:p>
            <a:pPr marL="0" indent="0">
              <a:buNone/>
            </a:pPr>
            <a:r>
              <a:rPr lang="en-GB" sz="2400" dirty="0" smtClean="0"/>
              <a:t>      Reduce amount of time boys spend sitting during the 	  	 day</a:t>
            </a:r>
          </a:p>
          <a:p>
            <a:pPr marL="0" indent="0">
              <a:buNone/>
            </a:pPr>
            <a:r>
              <a:rPr lang="en-GB" sz="2400" dirty="0" smtClean="0"/>
              <a:t>3.   </a:t>
            </a:r>
            <a:r>
              <a:rPr lang="en-GB" sz="2400" dirty="0" err="1" smtClean="0"/>
              <a:t>Gwella</a:t>
            </a:r>
            <a:r>
              <a:rPr lang="en-GB" sz="2400" dirty="0" smtClean="0"/>
              <a:t> </a:t>
            </a:r>
            <a:r>
              <a:rPr lang="en-GB" sz="2400" dirty="0" err="1" smtClean="0"/>
              <a:t>perthnasoedd</a:t>
            </a:r>
            <a:r>
              <a:rPr lang="en-GB" sz="2400" dirty="0" smtClean="0"/>
              <a:t> </a:t>
            </a:r>
            <a:r>
              <a:rPr lang="en-GB" sz="2400" dirty="0" err="1" smtClean="0"/>
              <a:t>disgybl</a:t>
            </a:r>
            <a:r>
              <a:rPr lang="en-GB" sz="2400" dirty="0" smtClean="0"/>
              <a:t> – </a:t>
            </a:r>
            <a:r>
              <a:rPr lang="en-GB" sz="2400" dirty="0" err="1" smtClean="0"/>
              <a:t>athro</a:t>
            </a:r>
            <a:r>
              <a:rPr lang="en-GB" sz="2400" dirty="0" smtClean="0"/>
              <a:t> </a:t>
            </a:r>
          </a:p>
          <a:p>
            <a:pPr marL="0" indent="0">
              <a:buNone/>
            </a:pPr>
            <a:r>
              <a:rPr lang="en-GB" sz="2400" dirty="0" smtClean="0"/>
              <a:t>	 Improve pupil – teacher relationships</a:t>
            </a:r>
          </a:p>
        </p:txBody>
      </p:sp>
    </p:spTree>
    <p:extLst>
      <p:ext uri="{BB962C8B-B14F-4D97-AF65-F5344CB8AC3E}">
        <p14:creationId xmlns:p14="http://schemas.microsoft.com/office/powerpoint/2010/main" val="1883352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Blaenoriaethau</a:t>
            </a:r>
            <a:r>
              <a:rPr lang="en-GB" dirty="0"/>
              <a:t> / Priorities</a:t>
            </a:r>
          </a:p>
        </p:txBody>
      </p:sp>
      <p:sp>
        <p:nvSpPr>
          <p:cNvPr id="3" name="Content Placeholder 2"/>
          <p:cNvSpPr>
            <a:spLocks noGrp="1"/>
          </p:cNvSpPr>
          <p:nvPr>
            <p:ph idx="1"/>
          </p:nvPr>
        </p:nvSpPr>
        <p:spPr>
          <a:xfrm>
            <a:off x="1103312" y="1535290"/>
            <a:ext cx="8946541" cy="4713110"/>
          </a:xfrm>
        </p:spPr>
        <p:txBody>
          <a:bodyPr/>
          <a:lstStyle/>
          <a:p>
            <a:pPr marL="0" indent="0">
              <a:buNone/>
            </a:pPr>
            <a:r>
              <a:rPr lang="en-GB" sz="2400" dirty="0"/>
              <a:t>4</a:t>
            </a:r>
            <a:r>
              <a:rPr lang="en-GB" sz="2400" dirty="0" smtClean="0"/>
              <a:t>.  </a:t>
            </a:r>
            <a:r>
              <a:rPr lang="en-GB" sz="2400" dirty="0" err="1" smtClean="0"/>
              <a:t>Cryfhau</a:t>
            </a:r>
            <a:r>
              <a:rPr lang="en-GB" sz="2400" dirty="0" smtClean="0"/>
              <a:t> </a:t>
            </a:r>
            <a:r>
              <a:rPr lang="en-GB" sz="2400" dirty="0" err="1" smtClean="0"/>
              <a:t>llais</a:t>
            </a:r>
            <a:r>
              <a:rPr lang="en-GB" sz="2400" dirty="0" smtClean="0"/>
              <a:t> </a:t>
            </a:r>
            <a:r>
              <a:rPr lang="en-GB" sz="2400" dirty="0"/>
              <a:t>y </a:t>
            </a:r>
            <a:r>
              <a:rPr lang="en-GB" sz="2400" dirty="0" err="1"/>
              <a:t>merched</a:t>
            </a:r>
            <a:r>
              <a:rPr lang="en-GB" sz="2400" dirty="0"/>
              <a:t> </a:t>
            </a:r>
          </a:p>
          <a:p>
            <a:pPr marL="0" indent="0">
              <a:buNone/>
            </a:pPr>
            <a:r>
              <a:rPr lang="en-GB" sz="2400" dirty="0" smtClean="0"/>
              <a:t>	Strengthen </a:t>
            </a:r>
            <a:r>
              <a:rPr lang="en-GB" sz="2400" dirty="0"/>
              <a:t>female pupil voice</a:t>
            </a:r>
          </a:p>
          <a:p>
            <a:pPr marL="0" indent="0">
              <a:buNone/>
            </a:pPr>
            <a:r>
              <a:rPr lang="en-GB" sz="2400" dirty="0" smtClean="0"/>
              <a:t>5.	</a:t>
            </a:r>
            <a:r>
              <a:rPr lang="en-GB" sz="2400" dirty="0" err="1" smtClean="0"/>
              <a:t>Lleihau</a:t>
            </a:r>
            <a:r>
              <a:rPr lang="en-GB" sz="2400" dirty="0" smtClean="0"/>
              <a:t> </a:t>
            </a:r>
            <a:r>
              <a:rPr lang="en-GB" sz="2400" dirty="0" err="1"/>
              <a:t>gwasgedd</a:t>
            </a:r>
            <a:r>
              <a:rPr lang="en-GB" sz="2400" dirty="0"/>
              <a:t> </a:t>
            </a:r>
            <a:r>
              <a:rPr lang="en-GB" sz="2400" dirty="0" err="1"/>
              <a:t>gwaith</a:t>
            </a:r>
            <a:r>
              <a:rPr lang="en-GB" sz="2400" dirty="0"/>
              <a:t> </a:t>
            </a:r>
            <a:r>
              <a:rPr lang="en-GB" sz="2400" dirty="0" err="1"/>
              <a:t>ar</a:t>
            </a:r>
            <a:r>
              <a:rPr lang="en-GB" sz="2400" dirty="0"/>
              <a:t> </a:t>
            </a:r>
            <a:r>
              <a:rPr lang="en-GB" sz="2400" dirty="0" err="1"/>
              <a:t>ferched</a:t>
            </a:r>
            <a:r>
              <a:rPr lang="en-GB" sz="2400" dirty="0"/>
              <a:t> </a:t>
            </a:r>
            <a:r>
              <a:rPr lang="en-GB" sz="2400" dirty="0" smtClean="0"/>
              <a:t> </a:t>
            </a:r>
          </a:p>
          <a:p>
            <a:pPr marL="0" indent="0">
              <a:buNone/>
            </a:pPr>
            <a:r>
              <a:rPr lang="en-GB" sz="2400" dirty="0"/>
              <a:t>	</a:t>
            </a:r>
            <a:r>
              <a:rPr lang="en-GB" sz="2400" dirty="0" smtClean="0"/>
              <a:t>Reduce </a:t>
            </a:r>
            <a:r>
              <a:rPr lang="en-GB" sz="2400" dirty="0"/>
              <a:t>work </a:t>
            </a:r>
            <a:r>
              <a:rPr lang="en-GB" sz="2400" dirty="0" smtClean="0"/>
              <a:t>pressures </a:t>
            </a:r>
            <a:r>
              <a:rPr lang="en-GB" sz="2400" dirty="0"/>
              <a:t>for female students</a:t>
            </a:r>
          </a:p>
          <a:p>
            <a:pPr marL="0" indent="0">
              <a:buNone/>
            </a:pPr>
            <a:r>
              <a:rPr lang="en-GB" sz="2400" dirty="0" smtClean="0"/>
              <a:t>6.   </a:t>
            </a:r>
            <a:r>
              <a:rPr lang="en-GB" sz="2400" dirty="0" err="1" smtClean="0"/>
              <a:t>Parhau</a:t>
            </a:r>
            <a:r>
              <a:rPr lang="en-GB" sz="2400" dirty="0" smtClean="0"/>
              <a:t> </a:t>
            </a:r>
            <a:r>
              <a:rPr lang="en-GB" sz="2400" dirty="0"/>
              <a:t>i </a:t>
            </a:r>
            <a:r>
              <a:rPr lang="en-GB" sz="2400" dirty="0" err="1"/>
              <a:t>weithio</a:t>
            </a:r>
            <a:r>
              <a:rPr lang="en-GB" sz="2400" dirty="0"/>
              <a:t> i </a:t>
            </a:r>
            <a:r>
              <a:rPr lang="en-GB" sz="2400" dirty="0" err="1"/>
              <a:t>leihau</a:t>
            </a:r>
            <a:r>
              <a:rPr lang="en-GB" sz="2400" dirty="0"/>
              <a:t> </a:t>
            </a:r>
            <a:r>
              <a:rPr lang="en-GB" sz="2400" dirty="0" err="1"/>
              <a:t>bwlio</a:t>
            </a:r>
            <a:r>
              <a:rPr lang="en-GB" sz="2400" dirty="0"/>
              <a:t> </a:t>
            </a:r>
          </a:p>
          <a:p>
            <a:pPr marL="0" indent="0">
              <a:buNone/>
            </a:pPr>
            <a:r>
              <a:rPr lang="en-GB" sz="2400" dirty="0" smtClean="0"/>
              <a:t>	Continue </a:t>
            </a:r>
            <a:r>
              <a:rPr lang="en-GB" sz="2400" dirty="0"/>
              <a:t>to work </a:t>
            </a:r>
            <a:r>
              <a:rPr lang="en-GB" sz="2400" dirty="0" smtClean="0"/>
              <a:t>towards </a:t>
            </a:r>
            <a:r>
              <a:rPr lang="en-GB" sz="2400" dirty="0"/>
              <a:t>reducing bullying</a:t>
            </a:r>
          </a:p>
          <a:p>
            <a:endParaRPr lang="en-GB" dirty="0"/>
          </a:p>
        </p:txBody>
      </p:sp>
    </p:spTree>
    <p:extLst>
      <p:ext uri="{BB962C8B-B14F-4D97-AF65-F5344CB8AC3E}">
        <p14:creationId xmlns:p14="http://schemas.microsoft.com/office/powerpoint/2010/main" val="14092081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146</TotalTime>
  <Words>744</Words>
  <Application>Microsoft Office PowerPoint</Application>
  <PresentationFormat>Widescreen</PresentationFormat>
  <Paragraphs>90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vt:lpstr>
      <vt:lpstr>Ysgol Gyfun Gymraeg Bro Edern</vt:lpstr>
      <vt:lpstr>Ysgol Gyfun Gymraeg Bro Edern</vt:lpstr>
      <vt:lpstr>Adroddiad ESTYN / ESTYN Report</vt:lpstr>
      <vt:lpstr>Adroddiad ESTYN / ESTYN Report</vt:lpstr>
      <vt:lpstr>Adroddiad ESTYN / ESTYN Report</vt:lpstr>
      <vt:lpstr>Nifer y disgyblion / Number of pupils</vt:lpstr>
      <vt:lpstr>Y camau nesaf / next steps</vt:lpstr>
      <vt:lpstr>Blaenoriaethau / Priorities</vt:lpstr>
      <vt:lpstr>Blaenoriaethau / Priorities</vt:lpstr>
      <vt:lpstr>Cynyddu Gweithgarwch corfforol y merched /  Increase female pupils’ physical activity </vt:lpstr>
      <vt:lpstr>Lleihau faint o amser mae bechgyn blynyddoedd 9, 10,             11 a 12 yn treulio’n eistedd yn ystod diwrnod  Reduce amount of time boys spend sitting during the day </vt:lpstr>
      <vt:lpstr>Gwella pethnasoedd disgybl – athro  Improve pupil – teacher relationships </vt:lpstr>
      <vt:lpstr>Cryfhau llais y merched  Strengthen female pupil voice </vt:lpstr>
      <vt:lpstr>Lleihau gwasgedd gwaith ar ferched / Reduce work  pressures for female students</vt:lpstr>
      <vt:lpstr>Parhau i weithio i leihau bwlio /  continue to work towards reducing bullying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Ysgol Gyfun Gymraeg Bro Edern</dc:title>
  <dc:creator>Alan Williams</dc:creator>
  <cp:lastModifiedBy>insrv</cp:lastModifiedBy>
  <cp:revision>14</cp:revision>
  <dcterms:created xsi:type="dcterms:W3CDTF">2018-06-11T20:07:58Z</dcterms:created>
  <dcterms:modified xsi:type="dcterms:W3CDTF">2018-06-13T09:10:09Z</dcterms:modified>
</cp:coreProperties>
</file>