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0"/>
  </p:notesMasterIdLst>
  <p:sldIdLst>
    <p:sldId id="256" r:id="rId5"/>
    <p:sldId id="263" r:id="rId6"/>
    <p:sldId id="280" r:id="rId7"/>
    <p:sldId id="291" r:id="rId8"/>
    <p:sldId id="290" r:id="rId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E2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5F135-72AD-4A63-AF18-BB3A199A8AB1}" v="17" dt="2020-03-24T17:25:16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3F1F5-F94A-4142-8AB4-D200A1A61BBB}" type="doc">
      <dgm:prSet loTypeId="urn:microsoft.com/office/officeart/2005/8/layout/radial1" loCatId="cycle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07C88922-D330-4C71-BD6E-804F27CA0D2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cy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Arolwg Iechyd a Llesiant Myfyrwyr Bob Dwy Flynedd a Holiadur Amgylchedd yr Ysgol</a:t>
          </a:r>
          <a:endParaRPr lang="en-GB" sz="2000" b="1" dirty="0"/>
        </a:p>
      </dgm:t>
    </dgm:pt>
    <dgm:pt modelId="{CF5C40E5-56DF-4309-B271-7A20056A201F}" type="parTrans" cxnId="{D7FB1FF3-6C6F-4A53-8CAE-A1514E250D5A}">
      <dgm:prSet/>
      <dgm:spPr/>
      <dgm:t>
        <a:bodyPr/>
        <a:lstStyle/>
        <a:p>
          <a:endParaRPr lang="en-GB"/>
        </a:p>
      </dgm:t>
    </dgm:pt>
    <dgm:pt modelId="{C3E0252A-F9BC-48EC-980D-396FB837E9E4}" type="sibTrans" cxnId="{D7FB1FF3-6C6F-4A53-8CAE-A1514E250D5A}">
      <dgm:prSet/>
      <dgm:spPr/>
      <dgm:t>
        <a:bodyPr/>
        <a:lstStyle/>
        <a:p>
          <a:endParaRPr lang="en-GB"/>
        </a:p>
      </dgm:t>
    </dgm:pt>
    <dgm:pt modelId="{3D01ABFC-6D3B-436F-AD5A-26D1E1F3BD1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cy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Adroddiadau Iechyd a Llesiant ar Lefel Ysgol</a:t>
          </a:r>
          <a:endParaRPr lang="en-GB" sz="2000" dirty="0"/>
        </a:p>
      </dgm:t>
    </dgm:pt>
    <dgm:pt modelId="{026B9E44-9B59-4B41-A1F0-1C8FCE7915B4}" type="parTrans" cxnId="{13EC6805-BDB3-4652-85B9-17B255A73B24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91A5F08F-688A-44D0-ACA1-93CB2A9111A9}" type="sibTrans" cxnId="{13EC6805-BDB3-4652-85B9-17B255A73B24}">
      <dgm:prSet/>
      <dgm:spPr/>
      <dgm:t>
        <a:bodyPr/>
        <a:lstStyle/>
        <a:p>
          <a:endParaRPr lang="en-GB"/>
        </a:p>
      </dgm:t>
    </dgm:pt>
    <dgm:pt modelId="{7858CD4D-6DAE-4E37-AC5F-31604865F99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y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Adroddiadau Iechyd a Llesiant ar Lefel Awdurdod Lleol</a:t>
          </a:r>
          <a:endParaRPr lang="en-GB" sz="1600" dirty="0"/>
        </a:p>
      </dgm:t>
    </dgm:pt>
    <dgm:pt modelId="{16FCC0A3-CC46-41B7-B7D7-9F0E0ABD94A2}" type="parTrans" cxnId="{4426F705-CA08-408A-9D59-D881B5AEFDE6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EF632F29-E967-4685-B9F4-BA1507A19763}" type="sibTrans" cxnId="{4426F705-CA08-408A-9D59-D881B5AEFDE6}">
      <dgm:prSet/>
      <dgm:spPr/>
      <dgm:t>
        <a:bodyPr/>
        <a:lstStyle/>
        <a:p>
          <a:endParaRPr lang="en-GB"/>
        </a:p>
      </dgm:t>
    </dgm:pt>
    <dgm:pt modelId="{18F24814-8B21-494C-A18A-0BF1748A502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y-GB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Data Lefel y Boblogaeth (cwmpas 70%)</a:t>
          </a:r>
          <a:r>
            <a:rPr lang="cy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(Adroddiadau Cenedlaethol, cynllunio iechyd y boblogaeth, monitro polisi – cyswllt ag Ymddygiad Iechyd mewn Plant Oedran Ysgol)</a:t>
          </a:r>
          <a:endParaRPr lang="en-GB" sz="1100" b="1" dirty="0"/>
        </a:p>
      </dgm:t>
    </dgm:pt>
    <dgm:pt modelId="{F560E429-B471-4268-B50A-B41180A59EB0}" type="parTrans" cxnId="{C2E73974-9B1B-4940-8842-AB0A7CB7D8D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E86B96D8-1988-468C-9AE2-FAA3B2B68D0F}" type="sibTrans" cxnId="{C2E73974-9B1B-4940-8842-AB0A7CB7D8D3}">
      <dgm:prSet/>
      <dgm:spPr/>
      <dgm:t>
        <a:bodyPr/>
        <a:lstStyle/>
        <a:p>
          <a:endParaRPr lang="en-GB"/>
        </a:p>
      </dgm:t>
    </dgm:pt>
    <dgm:pt modelId="{00CB2931-D88D-4D15-863C-C5843007B2D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y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Briffiau Ymchwil ac Astudiaethau Gwerthuso</a:t>
          </a:r>
          <a:endParaRPr lang="en-GB" sz="2000" b="1" dirty="0"/>
        </a:p>
      </dgm:t>
    </dgm:pt>
    <dgm:pt modelId="{0F9CA6E7-E400-42AA-BC10-638498E74029}" type="parTrans" cxnId="{B23AF4AB-B830-47FA-99B2-96B5B59D8A6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66693791-2092-40F8-B8BD-FD9F4CF73FA0}" type="sibTrans" cxnId="{B23AF4AB-B830-47FA-99B2-96B5B59D8A68}">
      <dgm:prSet/>
      <dgm:spPr/>
      <dgm:t>
        <a:bodyPr/>
        <a:lstStyle/>
        <a:p>
          <a:endParaRPr lang="en-GB"/>
        </a:p>
      </dgm:t>
    </dgm:pt>
    <dgm:pt modelId="{216135EE-8860-4458-890F-63F4E9C362B8}" type="pres">
      <dgm:prSet presAssocID="{C953F1F5-F94A-4142-8AB4-D200A1A61BBB}" presName="cycle" presStyleCnt="0">
        <dgm:presLayoutVars>
          <dgm:chMax val="1"/>
          <dgm:dir val="rev"/>
          <dgm:animLvl val="ctr"/>
          <dgm:resizeHandles val="exact"/>
        </dgm:presLayoutVars>
      </dgm:prSet>
      <dgm:spPr/>
    </dgm:pt>
    <dgm:pt modelId="{236869E2-76AB-4DDD-AE73-D94CDA8CF784}" type="pres">
      <dgm:prSet presAssocID="{07C88922-D330-4C71-BD6E-804F27CA0D20}" presName="centerShape" presStyleLbl="node0" presStyleIdx="0" presStyleCnt="1" custScaleX="187741" custScaleY="187954"/>
      <dgm:spPr/>
    </dgm:pt>
    <dgm:pt modelId="{959AA79B-F598-4108-B953-1A6DD463D7B3}" type="pres">
      <dgm:prSet presAssocID="{026B9E44-9B59-4B41-A1F0-1C8FCE7915B4}" presName="Name9" presStyleLbl="parChTrans1D2" presStyleIdx="0" presStyleCnt="4"/>
      <dgm:spPr/>
    </dgm:pt>
    <dgm:pt modelId="{4B56F94D-1EAE-4F3B-BFF3-F8B5C21CBB38}" type="pres">
      <dgm:prSet presAssocID="{026B9E44-9B59-4B41-A1F0-1C8FCE7915B4}" presName="connTx" presStyleLbl="parChTrans1D2" presStyleIdx="0" presStyleCnt="4"/>
      <dgm:spPr/>
    </dgm:pt>
    <dgm:pt modelId="{AE73C69C-31FA-425D-9280-15C9BD684431}" type="pres">
      <dgm:prSet presAssocID="{3D01ABFC-6D3B-436F-AD5A-26D1E1F3BD15}" presName="node" presStyleLbl="node1" presStyleIdx="0" presStyleCnt="4" custScaleX="125669" custScaleY="125669" custRadScaleRad="144800" custRadScaleInc="-138496">
        <dgm:presLayoutVars>
          <dgm:bulletEnabled val="1"/>
        </dgm:presLayoutVars>
      </dgm:prSet>
      <dgm:spPr/>
    </dgm:pt>
    <dgm:pt modelId="{0C1BDBA1-74AA-4E16-B9CC-B96D5FCA95F8}" type="pres">
      <dgm:prSet presAssocID="{16FCC0A3-CC46-41B7-B7D7-9F0E0ABD94A2}" presName="Name9" presStyleLbl="parChTrans1D2" presStyleIdx="1" presStyleCnt="4"/>
      <dgm:spPr/>
    </dgm:pt>
    <dgm:pt modelId="{C128620A-B0F4-4C44-8F26-F0FE13F3AFAD}" type="pres">
      <dgm:prSet presAssocID="{16FCC0A3-CC46-41B7-B7D7-9F0E0ABD94A2}" presName="connTx" presStyleLbl="parChTrans1D2" presStyleIdx="1" presStyleCnt="4"/>
      <dgm:spPr/>
    </dgm:pt>
    <dgm:pt modelId="{93AB882D-F682-4E8F-86B7-F3000D619245}" type="pres">
      <dgm:prSet presAssocID="{7858CD4D-6DAE-4E37-AC5F-31604865F994}" presName="node" presStyleLbl="node1" presStyleIdx="1" presStyleCnt="4" custScaleX="146429" custScaleY="133650" custRadScaleRad="149822" custRadScaleInc="-325808">
        <dgm:presLayoutVars>
          <dgm:bulletEnabled val="1"/>
        </dgm:presLayoutVars>
      </dgm:prSet>
      <dgm:spPr/>
    </dgm:pt>
    <dgm:pt modelId="{A0F0B977-CD9D-497B-B09E-6D28FB92BD19}" type="pres">
      <dgm:prSet presAssocID="{F560E429-B471-4268-B50A-B41180A59EB0}" presName="Name9" presStyleLbl="parChTrans1D2" presStyleIdx="2" presStyleCnt="4"/>
      <dgm:spPr/>
    </dgm:pt>
    <dgm:pt modelId="{3D672FE1-F554-4AD5-82DA-5758E63CC431}" type="pres">
      <dgm:prSet presAssocID="{F560E429-B471-4268-B50A-B41180A59EB0}" presName="connTx" presStyleLbl="parChTrans1D2" presStyleIdx="2" presStyleCnt="4"/>
      <dgm:spPr/>
    </dgm:pt>
    <dgm:pt modelId="{EB0ECF77-912A-4ED2-9B5E-7BBCC75A5371}" type="pres">
      <dgm:prSet presAssocID="{18F24814-8B21-494C-A18A-0BF1748A5020}" presName="node" presStyleLbl="node1" presStyleIdx="2" presStyleCnt="4" custScaleX="155026" custScaleY="155787" custRadScaleRad="153211" custRadScaleInc="136202">
        <dgm:presLayoutVars>
          <dgm:bulletEnabled val="1"/>
        </dgm:presLayoutVars>
      </dgm:prSet>
      <dgm:spPr/>
    </dgm:pt>
    <dgm:pt modelId="{DC778D1F-04DD-4A48-860F-8087DAF10FDA}" type="pres">
      <dgm:prSet presAssocID="{0F9CA6E7-E400-42AA-BC10-638498E74029}" presName="Name9" presStyleLbl="parChTrans1D2" presStyleIdx="3" presStyleCnt="4"/>
      <dgm:spPr/>
    </dgm:pt>
    <dgm:pt modelId="{BEAB1253-0CD2-4514-8268-A29DE7A0491B}" type="pres">
      <dgm:prSet presAssocID="{0F9CA6E7-E400-42AA-BC10-638498E74029}" presName="connTx" presStyleLbl="parChTrans1D2" presStyleIdx="3" presStyleCnt="4"/>
      <dgm:spPr/>
    </dgm:pt>
    <dgm:pt modelId="{7C0A93C3-13F7-4D9E-9889-7090C902CB73}" type="pres">
      <dgm:prSet presAssocID="{00CB2931-D88D-4D15-863C-C5843007B2D4}" presName="node" presStyleLbl="node1" presStyleIdx="3" presStyleCnt="4" custScaleX="130692" custScaleY="125669" custRadScaleRad="138285" custRadScaleInc="-65571">
        <dgm:presLayoutVars>
          <dgm:bulletEnabled val="1"/>
        </dgm:presLayoutVars>
      </dgm:prSet>
      <dgm:spPr/>
    </dgm:pt>
  </dgm:ptLst>
  <dgm:cxnLst>
    <dgm:cxn modelId="{13EC6805-BDB3-4652-85B9-17B255A73B24}" srcId="{07C88922-D330-4C71-BD6E-804F27CA0D20}" destId="{3D01ABFC-6D3B-436F-AD5A-26D1E1F3BD15}" srcOrd="0" destOrd="0" parTransId="{026B9E44-9B59-4B41-A1F0-1C8FCE7915B4}" sibTransId="{91A5F08F-688A-44D0-ACA1-93CB2A9111A9}"/>
    <dgm:cxn modelId="{4426F705-CA08-408A-9D59-D881B5AEFDE6}" srcId="{07C88922-D330-4C71-BD6E-804F27CA0D20}" destId="{7858CD4D-6DAE-4E37-AC5F-31604865F994}" srcOrd="1" destOrd="0" parTransId="{16FCC0A3-CC46-41B7-B7D7-9F0E0ABD94A2}" sibTransId="{EF632F29-E967-4685-B9F4-BA1507A19763}"/>
    <dgm:cxn modelId="{D9264A1B-EB91-E741-AC4A-3C15F2D562AC}" type="presOf" srcId="{026B9E44-9B59-4B41-A1F0-1C8FCE7915B4}" destId="{4B56F94D-1EAE-4F3B-BFF3-F8B5C21CBB38}" srcOrd="1" destOrd="0" presId="urn:microsoft.com/office/officeart/2005/8/layout/radial1"/>
    <dgm:cxn modelId="{A271E620-F4FA-AF4B-9658-1D0B14822268}" type="presOf" srcId="{0F9CA6E7-E400-42AA-BC10-638498E74029}" destId="{BEAB1253-0CD2-4514-8268-A29DE7A0491B}" srcOrd="1" destOrd="0" presId="urn:microsoft.com/office/officeart/2005/8/layout/radial1"/>
    <dgm:cxn modelId="{88125865-39EB-D54C-8BE7-5F4D9C07AD7F}" type="presOf" srcId="{026B9E44-9B59-4B41-A1F0-1C8FCE7915B4}" destId="{959AA79B-F598-4108-B953-1A6DD463D7B3}" srcOrd="0" destOrd="0" presId="urn:microsoft.com/office/officeart/2005/8/layout/radial1"/>
    <dgm:cxn modelId="{A757D14E-413E-604F-9176-A616EB06FEA7}" type="presOf" srcId="{16FCC0A3-CC46-41B7-B7D7-9F0E0ABD94A2}" destId="{0C1BDBA1-74AA-4E16-B9CC-B96D5FCA95F8}" srcOrd="0" destOrd="0" presId="urn:microsoft.com/office/officeart/2005/8/layout/radial1"/>
    <dgm:cxn modelId="{E4A3CC53-A018-A042-B1B8-1C4CB961A321}" type="presOf" srcId="{C953F1F5-F94A-4142-8AB4-D200A1A61BBB}" destId="{216135EE-8860-4458-890F-63F4E9C362B8}" srcOrd="0" destOrd="0" presId="urn:microsoft.com/office/officeart/2005/8/layout/radial1"/>
    <dgm:cxn modelId="{C2E73974-9B1B-4940-8842-AB0A7CB7D8D3}" srcId="{07C88922-D330-4C71-BD6E-804F27CA0D20}" destId="{18F24814-8B21-494C-A18A-0BF1748A5020}" srcOrd="2" destOrd="0" parTransId="{F560E429-B471-4268-B50A-B41180A59EB0}" sibTransId="{E86B96D8-1988-468C-9AE2-FAA3B2B68D0F}"/>
    <dgm:cxn modelId="{9379767C-9600-D042-BC96-B829B0BCDE07}" type="presOf" srcId="{16FCC0A3-CC46-41B7-B7D7-9F0E0ABD94A2}" destId="{C128620A-B0F4-4C44-8F26-F0FE13F3AFAD}" srcOrd="1" destOrd="0" presId="urn:microsoft.com/office/officeart/2005/8/layout/radial1"/>
    <dgm:cxn modelId="{DC5FD183-F911-3440-80D5-8BFD68CFB694}" type="presOf" srcId="{0F9CA6E7-E400-42AA-BC10-638498E74029}" destId="{DC778D1F-04DD-4A48-860F-8087DAF10FDA}" srcOrd="0" destOrd="0" presId="urn:microsoft.com/office/officeart/2005/8/layout/radial1"/>
    <dgm:cxn modelId="{F72D948C-6FCF-5647-B355-73FC53681879}" type="presOf" srcId="{7858CD4D-6DAE-4E37-AC5F-31604865F994}" destId="{93AB882D-F682-4E8F-86B7-F3000D619245}" srcOrd="0" destOrd="0" presId="urn:microsoft.com/office/officeart/2005/8/layout/radial1"/>
    <dgm:cxn modelId="{E3E2D49B-2A44-3C48-8E60-716BDDDFBFDD}" type="presOf" srcId="{F560E429-B471-4268-B50A-B41180A59EB0}" destId="{3D672FE1-F554-4AD5-82DA-5758E63CC431}" srcOrd="1" destOrd="0" presId="urn:microsoft.com/office/officeart/2005/8/layout/radial1"/>
    <dgm:cxn modelId="{B23AF4AB-B830-47FA-99B2-96B5B59D8A68}" srcId="{07C88922-D330-4C71-BD6E-804F27CA0D20}" destId="{00CB2931-D88D-4D15-863C-C5843007B2D4}" srcOrd="3" destOrd="0" parTransId="{0F9CA6E7-E400-42AA-BC10-638498E74029}" sibTransId="{66693791-2092-40F8-B8BD-FD9F4CF73FA0}"/>
    <dgm:cxn modelId="{89E669B8-6981-914B-B911-529E7D02F797}" type="presOf" srcId="{F560E429-B471-4268-B50A-B41180A59EB0}" destId="{A0F0B977-CD9D-497B-B09E-6D28FB92BD19}" srcOrd="0" destOrd="0" presId="urn:microsoft.com/office/officeart/2005/8/layout/radial1"/>
    <dgm:cxn modelId="{57CC1BCD-BFFD-4540-8E8B-6AEF966A082E}" type="presOf" srcId="{00CB2931-D88D-4D15-863C-C5843007B2D4}" destId="{7C0A93C3-13F7-4D9E-9889-7090C902CB73}" srcOrd="0" destOrd="0" presId="urn:microsoft.com/office/officeart/2005/8/layout/radial1"/>
    <dgm:cxn modelId="{231857DD-FA3B-3F43-91B3-C15E7A41034C}" type="presOf" srcId="{3D01ABFC-6D3B-436F-AD5A-26D1E1F3BD15}" destId="{AE73C69C-31FA-425D-9280-15C9BD684431}" srcOrd="0" destOrd="0" presId="urn:microsoft.com/office/officeart/2005/8/layout/radial1"/>
    <dgm:cxn modelId="{475F6AE3-824F-CE4D-8221-8568631F62B5}" type="presOf" srcId="{18F24814-8B21-494C-A18A-0BF1748A5020}" destId="{EB0ECF77-912A-4ED2-9B5E-7BBCC75A5371}" srcOrd="0" destOrd="0" presId="urn:microsoft.com/office/officeart/2005/8/layout/radial1"/>
    <dgm:cxn modelId="{C45A7FEB-58FB-5F40-80A2-07EF2DDEB7E9}" type="presOf" srcId="{07C88922-D330-4C71-BD6E-804F27CA0D20}" destId="{236869E2-76AB-4DDD-AE73-D94CDA8CF784}" srcOrd="0" destOrd="0" presId="urn:microsoft.com/office/officeart/2005/8/layout/radial1"/>
    <dgm:cxn modelId="{D7FB1FF3-6C6F-4A53-8CAE-A1514E250D5A}" srcId="{C953F1F5-F94A-4142-8AB4-D200A1A61BBB}" destId="{07C88922-D330-4C71-BD6E-804F27CA0D20}" srcOrd="0" destOrd="0" parTransId="{CF5C40E5-56DF-4309-B271-7A20056A201F}" sibTransId="{C3E0252A-F9BC-48EC-980D-396FB837E9E4}"/>
    <dgm:cxn modelId="{37495D12-FA66-BD40-8ECB-E06BD3B2033E}" type="presParOf" srcId="{216135EE-8860-4458-890F-63F4E9C362B8}" destId="{236869E2-76AB-4DDD-AE73-D94CDA8CF784}" srcOrd="0" destOrd="0" presId="urn:microsoft.com/office/officeart/2005/8/layout/radial1"/>
    <dgm:cxn modelId="{27A77B70-CC0A-4C48-B8D5-A73904361429}" type="presParOf" srcId="{216135EE-8860-4458-890F-63F4E9C362B8}" destId="{959AA79B-F598-4108-B953-1A6DD463D7B3}" srcOrd="1" destOrd="0" presId="urn:microsoft.com/office/officeart/2005/8/layout/radial1"/>
    <dgm:cxn modelId="{B441B1B9-782D-4842-AF6C-2F5D7AED4BF1}" type="presParOf" srcId="{959AA79B-F598-4108-B953-1A6DD463D7B3}" destId="{4B56F94D-1EAE-4F3B-BFF3-F8B5C21CBB38}" srcOrd="0" destOrd="0" presId="urn:microsoft.com/office/officeart/2005/8/layout/radial1"/>
    <dgm:cxn modelId="{A4F565D7-F661-D24A-B0C6-3824A3DC51D0}" type="presParOf" srcId="{216135EE-8860-4458-890F-63F4E9C362B8}" destId="{AE73C69C-31FA-425D-9280-15C9BD684431}" srcOrd="2" destOrd="0" presId="urn:microsoft.com/office/officeart/2005/8/layout/radial1"/>
    <dgm:cxn modelId="{DA5FE92F-3057-CD46-A2E3-19404E4A70F8}" type="presParOf" srcId="{216135EE-8860-4458-890F-63F4E9C362B8}" destId="{0C1BDBA1-74AA-4E16-B9CC-B96D5FCA95F8}" srcOrd="3" destOrd="0" presId="urn:microsoft.com/office/officeart/2005/8/layout/radial1"/>
    <dgm:cxn modelId="{E58CF130-C184-AA44-82F0-6F63F78AD325}" type="presParOf" srcId="{0C1BDBA1-74AA-4E16-B9CC-B96D5FCA95F8}" destId="{C128620A-B0F4-4C44-8F26-F0FE13F3AFAD}" srcOrd="0" destOrd="0" presId="urn:microsoft.com/office/officeart/2005/8/layout/radial1"/>
    <dgm:cxn modelId="{8FB9F6EE-2950-AA43-B451-C0EB00E9249A}" type="presParOf" srcId="{216135EE-8860-4458-890F-63F4E9C362B8}" destId="{93AB882D-F682-4E8F-86B7-F3000D619245}" srcOrd="4" destOrd="0" presId="urn:microsoft.com/office/officeart/2005/8/layout/radial1"/>
    <dgm:cxn modelId="{E630FEA7-8A27-5B4A-A84F-8419A1AF5C94}" type="presParOf" srcId="{216135EE-8860-4458-890F-63F4E9C362B8}" destId="{A0F0B977-CD9D-497B-B09E-6D28FB92BD19}" srcOrd="5" destOrd="0" presId="urn:microsoft.com/office/officeart/2005/8/layout/radial1"/>
    <dgm:cxn modelId="{2254CD17-6656-8F4F-925E-C4E94F45F207}" type="presParOf" srcId="{A0F0B977-CD9D-497B-B09E-6D28FB92BD19}" destId="{3D672FE1-F554-4AD5-82DA-5758E63CC431}" srcOrd="0" destOrd="0" presId="urn:microsoft.com/office/officeart/2005/8/layout/radial1"/>
    <dgm:cxn modelId="{8B032600-4CB8-1A45-B3C6-17C28FAC64F5}" type="presParOf" srcId="{216135EE-8860-4458-890F-63F4E9C362B8}" destId="{EB0ECF77-912A-4ED2-9B5E-7BBCC75A5371}" srcOrd="6" destOrd="0" presId="urn:microsoft.com/office/officeart/2005/8/layout/radial1"/>
    <dgm:cxn modelId="{9DD42789-5EA7-F941-9202-9CB3120DF607}" type="presParOf" srcId="{216135EE-8860-4458-890F-63F4E9C362B8}" destId="{DC778D1F-04DD-4A48-860F-8087DAF10FDA}" srcOrd="7" destOrd="0" presId="urn:microsoft.com/office/officeart/2005/8/layout/radial1"/>
    <dgm:cxn modelId="{631FCD0C-D4E6-6345-9098-95021EA4A76D}" type="presParOf" srcId="{DC778D1F-04DD-4A48-860F-8087DAF10FDA}" destId="{BEAB1253-0CD2-4514-8268-A29DE7A0491B}" srcOrd="0" destOrd="0" presId="urn:microsoft.com/office/officeart/2005/8/layout/radial1"/>
    <dgm:cxn modelId="{78FEF003-F6CA-3142-99CB-28C58DC4A8A8}" type="presParOf" srcId="{216135EE-8860-4458-890F-63F4E9C362B8}" destId="{7C0A93C3-13F7-4D9E-9889-7090C902CB7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869E2-76AB-4DDD-AE73-D94CDA8CF784}">
      <dsp:nvSpPr>
        <dsp:cNvPr id="0" name=""/>
        <dsp:cNvSpPr/>
      </dsp:nvSpPr>
      <dsp:spPr>
        <a:xfrm>
          <a:off x="2037699" y="1202942"/>
          <a:ext cx="2820170" cy="2823369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0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Arolwg Iechyd a Llesiant Myfyrwyr Bob Dwy Flynedd a Holiadur Amgylchedd yr Ysgol</a:t>
          </a:r>
          <a:endParaRPr lang="en-GB" sz="2000" b="1" kern="1200" dirty="0"/>
        </a:p>
      </dsp:txBody>
      <dsp:txXfrm>
        <a:off x="2450703" y="1616415"/>
        <a:ext cx="1994162" cy="1996423"/>
      </dsp:txXfrm>
    </dsp:sp>
    <dsp:sp modelId="{959AA79B-F598-4108-B953-1A6DD463D7B3}">
      <dsp:nvSpPr>
        <dsp:cNvPr id="0" name=""/>
        <dsp:cNvSpPr/>
      </dsp:nvSpPr>
      <dsp:spPr>
        <a:xfrm rot="12462537">
          <a:off x="1752331" y="1828669"/>
          <a:ext cx="473945" cy="39895"/>
        </a:xfrm>
        <a:custGeom>
          <a:avLst/>
          <a:gdLst/>
          <a:ahLst/>
          <a:cxnLst/>
          <a:rect l="0" t="0" r="0" b="0"/>
          <a:pathLst>
            <a:path>
              <a:moveTo>
                <a:pt x="0" y="19947"/>
              </a:moveTo>
              <a:lnTo>
                <a:pt x="473945" y="1994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 rot="10800000">
        <a:off x="1977455" y="1836769"/>
        <a:ext cx="23697" cy="23697"/>
      </dsp:txXfrm>
    </dsp:sp>
    <dsp:sp modelId="{AE73C69C-31FA-425D-9280-15C9BD684431}">
      <dsp:nvSpPr>
        <dsp:cNvPr id="0" name=""/>
        <dsp:cNvSpPr/>
      </dsp:nvSpPr>
      <dsp:spPr>
        <a:xfrm>
          <a:off x="0" y="355672"/>
          <a:ext cx="1887749" cy="188774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0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Adroddiadau Iechyd a Llesiant ar Lefel Ysgol</a:t>
          </a:r>
          <a:endParaRPr lang="en-GB" sz="2000" kern="1200" dirty="0"/>
        </a:p>
      </dsp:txBody>
      <dsp:txXfrm>
        <a:off x="276454" y="632126"/>
        <a:ext cx="1334841" cy="1334841"/>
      </dsp:txXfrm>
    </dsp:sp>
    <dsp:sp modelId="{0C1BDBA1-74AA-4E16-B9CC-B96D5FCA95F8}">
      <dsp:nvSpPr>
        <dsp:cNvPr id="0" name=""/>
        <dsp:cNvSpPr/>
      </dsp:nvSpPr>
      <dsp:spPr>
        <a:xfrm rot="2151914">
          <a:off x="4564696" y="3502293"/>
          <a:ext cx="277019" cy="39895"/>
        </a:xfrm>
        <a:custGeom>
          <a:avLst/>
          <a:gdLst/>
          <a:ahLst/>
          <a:cxnLst/>
          <a:rect l="0" t="0" r="0" b="0"/>
          <a:pathLst>
            <a:path>
              <a:moveTo>
                <a:pt x="0" y="19947"/>
              </a:moveTo>
              <a:lnTo>
                <a:pt x="277019" y="1994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696280" y="3515315"/>
        <a:ext cx="13850" cy="13850"/>
      </dsp:txXfrm>
    </dsp:sp>
    <dsp:sp modelId="{93AB882D-F682-4E8F-86B7-F3000D619245}">
      <dsp:nvSpPr>
        <dsp:cNvPr id="0" name=""/>
        <dsp:cNvSpPr/>
      </dsp:nvSpPr>
      <dsp:spPr>
        <a:xfrm>
          <a:off x="4577773" y="3222846"/>
          <a:ext cx="2199598" cy="2007636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0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Adroddiadau Iechyd a Llesiant ar Lefel Awdurdod Lleol</a:t>
          </a:r>
          <a:endParaRPr lang="en-GB" sz="1600" kern="1200" dirty="0"/>
        </a:p>
      </dsp:txBody>
      <dsp:txXfrm>
        <a:off x="4899897" y="3516857"/>
        <a:ext cx="1555350" cy="1419614"/>
      </dsp:txXfrm>
    </dsp:sp>
    <dsp:sp modelId="{A0F0B977-CD9D-497B-B09E-6D28FB92BD19}">
      <dsp:nvSpPr>
        <dsp:cNvPr id="0" name=""/>
        <dsp:cNvSpPr/>
      </dsp:nvSpPr>
      <dsp:spPr>
        <a:xfrm rot="8866818">
          <a:off x="2141371" y="3379394"/>
          <a:ext cx="122515" cy="39895"/>
        </a:xfrm>
        <a:custGeom>
          <a:avLst/>
          <a:gdLst/>
          <a:ahLst/>
          <a:cxnLst/>
          <a:rect l="0" t="0" r="0" b="0"/>
          <a:pathLst>
            <a:path>
              <a:moveTo>
                <a:pt x="0" y="19947"/>
              </a:moveTo>
              <a:lnTo>
                <a:pt x="122515" y="1994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 rot="10800000">
        <a:off x="2199566" y="3396279"/>
        <a:ext cx="6125" cy="6125"/>
      </dsp:txXfrm>
    </dsp:sp>
    <dsp:sp modelId="{EB0ECF77-912A-4ED2-9B5E-7BBCC75A5371}">
      <dsp:nvSpPr>
        <dsp:cNvPr id="0" name=""/>
        <dsp:cNvSpPr/>
      </dsp:nvSpPr>
      <dsp:spPr>
        <a:xfrm>
          <a:off x="0" y="2883582"/>
          <a:ext cx="2328738" cy="2340170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Data Lefel y Boblogaeth (cwmpas 70%)</a:t>
          </a:r>
          <a:r>
            <a:rPr lang="cy-GB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(Adroddiadau Cenedlaethol, cynllunio iechyd y boblogaeth, monitro polisi – cyswllt ag Ymddygiad Iechyd mewn Plant Oedran Ysgol)</a:t>
          </a:r>
          <a:endParaRPr lang="en-GB" sz="1100" b="1" kern="1200" dirty="0"/>
        </a:p>
      </dsp:txBody>
      <dsp:txXfrm>
        <a:off x="341036" y="3226292"/>
        <a:ext cx="1646666" cy="1654750"/>
      </dsp:txXfrm>
    </dsp:sp>
    <dsp:sp modelId="{DC778D1F-04DD-4A48-860F-8087DAF10FDA}">
      <dsp:nvSpPr>
        <dsp:cNvPr id="0" name=""/>
        <dsp:cNvSpPr/>
      </dsp:nvSpPr>
      <dsp:spPr>
        <a:xfrm rot="19826323">
          <a:off x="4654030" y="1820647"/>
          <a:ext cx="316888" cy="39895"/>
        </a:xfrm>
        <a:custGeom>
          <a:avLst/>
          <a:gdLst/>
          <a:ahLst/>
          <a:cxnLst/>
          <a:rect l="0" t="0" r="0" b="0"/>
          <a:pathLst>
            <a:path>
              <a:moveTo>
                <a:pt x="0" y="19947"/>
              </a:moveTo>
              <a:lnTo>
                <a:pt x="316888" y="1994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804552" y="1832673"/>
        <a:ext cx="15844" cy="15844"/>
      </dsp:txXfrm>
    </dsp:sp>
    <dsp:sp modelId="{7C0A93C3-13F7-4D9E-9889-7090C902CB73}">
      <dsp:nvSpPr>
        <dsp:cNvPr id="0" name=""/>
        <dsp:cNvSpPr/>
      </dsp:nvSpPr>
      <dsp:spPr>
        <a:xfrm>
          <a:off x="4814168" y="339009"/>
          <a:ext cx="1963203" cy="1887749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0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Briffiau Ymchwil ac Astudiaethau Gwerthuso</a:t>
          </a:r>
          <a:endParaRPr lang="en-GB" sz="2000" b="1" kern="1200" dirty="0"/>
        </a:p>
      </dsp:txBody>
      <dsp:txXfrm>
        <a:off x="5101672" y="615463"/>
        <a:ext cx="1388195" cy="1334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5D02F7-6A87-4C85-A546-D2E90B471086}" type="datetimeFigureOut">
              <a:rPr lang="en-GB" altLang="en-US"/>
              <a:pPr>
                <a:defRPr/>
              </a:pPr>
              <a:t>15/04/2020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D13CB05-C8BB-496A-81B9-6AAAB12D62B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62899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>
                <a:latin typeface="Arial" charset="0"/>
              </a:rPr>
              <a:t>KE too.</a:t>
            </a:r>
          </a:p>
          <a:p>
            <a:r>
              <a:rPr lang="en-GB" altLang="en-US" b="1" dirty="0">
                <a:latin typeface="Gill Sans MT" pitchFamily="34" charset="0"/>
              </a:rPr>
              <a:t>Model being adopted in other parts of UK (London/UCL partners, Scotland/Glasgow SPHSU)</a:t>
            </a:r>
          </a:p>
          <a:p>
            <a:endParaRPr lang="en-GB" altLang="en-US" dirty="0">
              <a:latin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5CB606-8CC1-4E9F-94F2-21E41E0E9953}" type="slidenum">
              <a:rPr lang="en-GB" altLang="en-US"/>
              <a:pPr/>
              <a:t>2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>
                <a:latin typeface="Arial" charset="0"/>
              </a:rPr>
              <a:t>KE too.</a:t>
            </a:r>
          </a:p>
          <a:p>
            <a:r>
              <a:rPr lang="en-GB" altLang="en-US" b="1" dirty="0">
                <a:latin typeface="Gill Sans MT" pitchFamily="34" charset="0"/>
              </a:rPr>
              <a:t>Model being adopted in other parts of UK (London/UCL partners, Scotland/Glasgow SPHSU)</a:t>
            </a:r>
          </a:p>
          <a:p>
            <a:endParaRPr lang="en-GB" altLang="en-US" dirty="0">
              <a:latin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5CB606-8CC1-4E9F-94F2-21E41E0E9953}" type="slidenum">
              <a:rPr lang="en-GB" altLang="en-US">
                <a:solidFill>
                  <a:prstClr val="black"/>
                </a:solidFill>
              </a:rPr>
              <a:pPr/>
              <a:t>3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School</a:t>
            </a:r>
            <a:r>
              <a:rPr lang="en-GB" dirty="0"/>
              <a:t> – have own data fed back – self evaluation tool and as basis for whole school action planning</a:t>
            </a:r>
          </a:p>
          <a:p>
            <a:r>
              <a:rPr lang="en-GB" b="1" dirty="0"/>
              <a:t>Regional </a:t>
            </a:r>
            <a:r>
              <a:rPr lang="en-GB" dirty="0"/>
              <a:t>– LA to allow similar process</a:t>
            </a:r>
          </a:p>
          <a:p>
            <a:r>
              <a:rPr lang="en-GB" b="1" dirty="0"/>
              <a:t>Population level – </a:t>
            </a:r>
            <a:r>
              <a:rPr lang="en-GB" dirty="0"/>
              <a:t>National Report, health planning and monitoring policy dev…/link via HBSC survey to compare internationally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4CF90D-BA61-4083-A30E-06E486933F2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95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C0825-AB10-4A27-83E7-76D30B45BFC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89C5D-9599-4B78-8D4F-CD233E9DB40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152A1-1886-40A5-91A1-3BAD6CC089F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4FEAA-07AB-4954-B3F3-4083BE6FC38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4582E-A2FD-4FEB-A2B4-429DAB0A4BE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63E0F-A71C-4AC3-B69A-82667AB2CDE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4353F-D143-40B7-8DE1-0918C368896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11C32-C07D-4CB1-874D-3E42498AA1B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AC8CF-D8FB-461E-9BE0-ADCBA865007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78920-97C5-4147-BB88-F0083AA8E65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A8D5C-32A5-48EA-99D8-E3D753553E0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0E40C8A-3817-41D0-9D3F-131DBF768C4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04548"/>
            <a:ext cx="329406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03" y="6030871"/>
            <a:ext cx="6353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8578" y="5969000"/>
            <a:ext cx="12573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107951" y="115888"/>
            <a:ext cx="8712522" cy="145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Sut gall y Rhwydwaith Ymchwil Iechyd mewn Ysgolion gefnogi dull ysgol gyfan o hybu iechyd meddwl cadarnhaol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"/>
            <a:ext cx="9144000" cy="1268413"/>
          </a:xfrm>
        </p:spPr>
        <p:txBody>
          <a:bodyPr/>
          <a:lstStyle/>
          <a:p>
            <a:r>
              <a:rPr lang="cy-GB" b="1" dirty="0">
                <a:solidFill>
                  <a:srgbClr val="002060"/>
                </a:solidFill>
              </a:rPr>
              <a:t>Nodau’r </a:t>
            </a:r>
            <a:r>
              <a:rPr lang="cy-GB" b="1" dirty="0" err="1">
                <a:solidFill>
                  <a:srgbClr val="002060"/>
                </a:solidFill>
              </a:rPr>
              <a:t>Weminar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3577" y="1485903"/>
            <a:ext cx="5940425" cy="41751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800" b="1" dirty="0">
              <a:latin typeface="Gill Sans MT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400" dirty="0">
              <a:latin typeface="Gill Sans M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pic>
        <p:nvPicPr>
          <p:cNvPr id="512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8915" y="5529267"/>
            <a:ext cx="133508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67545" y="1351510"/>
            <a:ext cx="8280920" cy="427469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y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Amlygu’r cyd-destun polisi ac ymchwil yng Nghymru a rôl y Rhwydwaith Ymchwil Iechyd mewn Ysgolion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y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Amlinellu’r cefndir i’r mesurau iechyd meddwl a llesiant sydd wedi eu cynnwys yn yr Arolwg Iechyd a Llesiant Myfyrwyr, a helpu dehongli data a gyflwynwyd eleni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y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Ystyried goblygiadau ymarferol iechyd meddwl disgyblion i ysgolion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y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Dysgu sut orau y gall ysgolion gefnogi iechyd meddwl disgyblion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2060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"/>
            <a:ext cx="9144000" cy="126841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Cyd-destun polisi ac ymchwil Cymru</a:t>
            </a: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3577" y="1485903"/>
            <a:ext cx="5940425" cy="41751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800" b="1" dirty="0">
              <a:latin typeface="Gill Sans MT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400" dirty="0">
              <a:latin typeface="Gill Sans M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12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8915" y="5529267"/>
            <a:ext cx="133508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536" y="1268761"/>
            <a:ext cx="8352929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y-GB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Cyd-destun cefnogol </a:t>
            </a:r>
            <a:r>
              <a:rPr lang="cy-GB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mewn ysgolion, e.e. Cynlluniau Ysgolion Iach – Rhwydwaith Cymru, ac arolygiadau ac adroddiadau ESTYN – </a:t>
            </a:r>
            <a:r>
              <a:rPr lang="cy-GB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Iach a hapus: Effaith yr ysgol ar iechyd a llesiant disgyblion, Mehefin 2019</a:t>
            </a: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y-GB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cy-GB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Polisi Dull Ysgol Gyfan o Ymdrin ag Iechyd Meddwl</a:t>
            </a:r>
            <a:r>
              <a:rPr lang="cy-GB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sydd ar ddod (2021). Mae’r y Rhwydwaith Ymchwil Iechyd mewn Ysgolion yn rhan o’r Grŵp Gorchwyl a Gorffen Cyd-Weinidogol, a data fel rhan o asesiad anghenion, cynllunio gweithredu ar iechyd, a monitro a gwerthuso</a:t>
            </a: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y-GB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 sgil dyfarniad MRC, sefydlwyd gweithdrefnau cydsynio ar gyfer </a:t>
            </a:r>
            <a:r>
              <a:rPr lang="cy-GB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cysylltu’r Rhwydwaith Ymchwil Iechyd mewn Ysgolion</a:t>
            </a:r>
            <a:r>
              <a:rPr lang="cy-GB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â ffynonellau data iechyd ac addysg yn ddienw trwy fanc data SAIL. Cyflwynwyd hynny yn rhyngwladol, a defnyddiwyd </a:t>
            </a:r>
            <a:r>
              <a:rPr lang="cy-GB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mesurau iechyd meddwl y glasoed</a:t>
            </a:r>
            <a:r>
              <a:rPr lang="cy-GB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gynnal arolwg. Mesur Llesiant 2017, a Mesur Cryfderau ac Anawsterau yn 2019  </a:t>
            </a: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y-GB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Canolfan </a:t>
            </a:r>
            <a:r>
              <a:rPr lang="cy-GB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Wolfson</a:t>
            </a:r>
            <a:r>
              <a:rPr lang="cy-GB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 gyfer Iechyd Meddwl y Glasoed </a:t>
            </a:r>
            <a:r>
              <a:rPr lang="cy-GB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yng Nghymru, wedi’i hariannu o’r newydd – rhaglen waith arweiniol y Rhwydwaith Ymchwil Iechyd mewn Ysgolion ar iechyd meddwl mewn ysgolion, a chytundeb i werthuso’r polisi ar iechyd meddwl mewn partneriaeth â Llywodraeth Cymru</a:t>
            </a: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000" i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altLang="en-US" sz="20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alt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6526" y="61442"/>
            <a:ext cx="5670947" cy="7207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Seilwaith Data Iechyd a Llesiant</a:t>
            </a: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65850"/>
            <a:ext cx="8001000" cy="69215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5529264"/>
            <a:ext cx="100131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887986"/>
              </p:ext>
            </p:extLst>
          </p:nvPr>
        </p:nvGraphicFramePr>
        <p:xfrm>
          <a:off x="1223628" y="421806"/>
          <a:ext cx="6777372" cy="545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067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6869E2-76AB-4DDD-AE73-D94CDA8CF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9AA79B-F598-4108-B953-1A6DD463D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69C-31FA-425D-9280-15C9BD684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1BDBA1-74AA-4E16-B9CC-B96D5FCA9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AB882D-F682-4E8F-86B7-F3000D619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F0B977-CD9D-497B-B09E-6D28FB92B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0ECF77-912A-4ED2-9B5E-7BBCC75A5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778D1F-04DD-4A48-860F-8087DAF10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0A93C3-13F7-4D9E-9889-7090C902C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4"/>
            <a:ext cx="8892480" cy="4525963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buNone/>
            </a:pPr>
            <a:endParaRPr lang="en-GB" sz="2400" dirty="0"/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/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/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8915" y="5529267"/>
            <a:ext cx="133508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shot 2020-03-19 at 13.51.5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3244623" cy="4581128"/>
          </a:xfrm>
          <a:prstGeom prst="rect">
            <a:avLst/>
          </a:prstGeom>
        </p:spPr>
      </p:pic>
      <p:pic>
        <p:nvPicPr>
          <p:cNvPr id="7" name="Picture 6" descr="Screenshot 2020-03-19 at 13.53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0648"/>
            <a:ext cx="3331307" cy="4869160"/>
          </a:xfrm>
          <a:prstGeom prst="rect">
            <a:avLst/>
          </a:prstGeom>
        </p:spPr>
      </p:pic>
      <p:pic>
        <p:nvPicPr>
          <p:cNvPr id="8" name="Picture 7" descr="Screenshot 2020-03-19 at 13.54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2776"/>
            <a:ext cx="316579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21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0A9CD07432BF4498D0D9FA12BCE4CA" ma:contentTypeVersion="7" ma:contentTypeDescription="Create a new document." ma:contentTypeScope="" ma:versionID="baf421a462a2b8b093dd9e7bd8816439">
  <xsd:schema xmlns:xsd="http://www.w3.org/2001/XMLSchema" xmlns:xs="http://www.w3.org/2001/XMLSchema" xmlns:p="http://schemas.microsoft.com/office/2006/metadata/properties" xmlns:ns3="8f4d102a-fe92-43bd-81c1-2c2a44d085c6" xmlns:ns4="e5a879f8-c07d-4064-bf89-dd9fe4384c68" targetNamespace="http://schemas.microsoft.com/office/2006/metadata/properties" ma:root="true" ma:fieldsID="31d172ec2651ee7204517e07f8713321" ns3:_="" ns4:_="">
    <xsd:import namespace="8f4d102a-fe92-43bd-81c1-2c2a44d085c6"/>
    <xsd:import namespace="e5a879f8-c07d-4064-bf89-dd9fe4384c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d102a-fe92-43bd-81c1-2c2a44d085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879f8-c07d-4064-bf89-dd9fe4384c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B78CA3-FCE9-47B5-A5C3-02B027B9A9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4d102a-fe92-43bd-81c1-2c2a44d085c6"/>
    <ds:schemaRef ds:uri="e5a879f8-c07d-4064-bf89-dd9fe4384c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2550B8-001D-43B0-9200-B51C8B44AD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74EB76-6353-4683-B409-E468BF5BBEE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431</Words>
  <Application>Microsoft Office PowerPoint</Application>
  <PresentationFormat>On-screen Show (4:3)</PresentationFormat>
  <Paragraphs>31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Symbol</vt:lpstr>
      <vt:lpstr>Office Theme</vt:lpstr>
      <vt:lpstr>PowerPoint Presentation</vt:lpstr>
      <vt:lpstr>Nodau’r Weminar</vt:lpstr>
      <vt:lpstr>Cyd-destun polisi ac ymchwil Cymru</vt:lpstr>
      <vt:lpstr>Seilwaith Data Iechyd a Llesiant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in the logo</dc:title>
  <dc:creator>Joan</dc:creator>
  <cp:lastModifiedBy>Matthew</cp:lastModifiedBy>
  <cp:revision>66</cp:revision>
  <dcterms:created xsi:type="dcterms:W3CDTF">2014-04-08T17:02:03Z</dcterms:created>
  <dcterms:modified xsi:type="dcterms:W3CDTF">2020-04-15T14:54:23Z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0x010100160A9CD07432BF4498D0D9FA12BCE4CA</vt:lpwstr>
  </property>
</Properties>
</file>