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92" r:id="rId5"/>
    <p:sldId id="293" r:id="rId6"/>
    <p:sldId id="294" r:id="rId7"/>
    <p:sldId id="295" r:id="rId8"/>
    <p:sldId id="296" r:id="rId9"/>
    <p:sldId id="297" r:id="rId10"/>
    <p:sldId id="34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83828-D5D6-461A-95DA-092DDF831532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61737-2E47-42E5-9449-08C7B0217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008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latin typeface="Arial" charset="0"/>
              </a:rPr>
              <a:t>KE too.</a:t>
            </a:r>
          </a:p>
          <a:p>
            <a:r>
              <a:rPr lang="en-GB" altLang="en-US" b="1" dirty="0">
                <a:latin typeface="Gill Sans MT" pitchFamily="34" charset="0"/>
              </a:rPr>
              <a:t>Model being adopted in other parts of UK (London/UCL partners, Scotland/Glasgow SPHSU)</a:t>
            </a:r>
          </a:p>
          <a:p>
            <a:endParaRPr lang="en-GB" altLang="en-US" dirty="0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5CB606-8CC1-4E9F-94F2-21E41E0E9953}" type="slidenum">
              <a:rPr lang="en-GB" altLang="en-US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8894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latin typeface="Arial" charset="0"/>
              </a:rPr>
              <a:t>KE too.</a:t>
            </a:r>
          </a:p>
          <a:p>
            <a:r>
              <a:rPr lang="en-GB" altLang="en-US" b="1" dirty="0">
                <a:latin typeface="Gill Sans MT" pitchFamily="34" charset="0"/>
              </a:rPr>
              <a:t>Model being adopted in other parts of UK (London/UCL partners, Scotland/Glasgow SPHSU)</a:t>
            </a:r>
          </a:p>
          <a:p>
            <a:endParaRPr lang="en-GB" altLang="en-US" dirty="0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5CB606-8CC1-4E9F-94F2-21E41E0E9953}" type="slidenum">
              <a:rPr lang="en-GB" altLang="en-US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90401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latin typeface="Arial" charset="0"/>
              </a:rPr>
              <a:t>KE too.</a:t>
            </a:r>
          </a:p>
          <a:p>
            <a:r>
              <a:rPr lang="en-GB" altLang="en-US" b="1" dirty="0">
                <a:latin typeface="Gill Sans MT" pitchFamily="34" charset="0"/>
              </a:rPr>
              <a:t>Model being adopted in other parts of UK (London/UCL partners, Scotland/Glasgow SPHSU)</a:t>
            </a:r>
          </a:p>
          <a:p>
            <a:endParaRPr lang="en-GB" altLang="en-US" dirty="0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5CB606-8CC1-4E9F-94F2-21E41E0E9953}" type="slidenum">
              <a:rPr lang="en-GB" altLang="en-US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91869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latin typeface="Arial" charset="0"/>
              </a:rPr>
              <a:t>KE too.</a:t>
            </a:r>
          </a:p>
          <a:p>
            <a:r>
              <a:rPr lang="en-GB" altLang="en-US" b="1" dirty="0">
                <a:latin typeface="Gill Sans MT" pitchFamily="34" charset="0"/>
              </a:rPr>
              <a:t>Model being adopted in other parts of UK (London/UCL partners, Scotland/Glasgow SPHSU)</a:t>
            </a:r>
          </a:p>
          <a:p>
            <a:endParaRPr lang="en-GB" altLang="en-US" dirty="0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5CB606-8CC1-4E9F-94F2-21E41E0E9953}" type="slidenum">
              <a:rPr lang="en-GB" altLang="en-US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4802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latin typeface="Arial" charset="0"/>
              </a:rPr>
              <a:t>KE too.</a:t>
            </a:r>
          </a:p>
          <a:p>
            <a:r>
              <a:rPr lang="en-GB" altLang="en-US" b="1" dirty="0">
                <a:latin typeface="Gill Sans MT" pitchFamily="34" charset="0"/>
              </a:rPr>
              <a:t>Model being adopted in other parts of UK (London/UCL partners, Scotland/Glasgow SPHSU)</a:t>
            </a:r>
          </a:p>
          <a:p>
            <a:endParaRPr lang="en-GB" altLang="en-US" dirty="0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5CB606-8CC1-4E9F-94F2-21E41E0E9953}" type="slidenum">
              <a:rPr lang="en-GB" altLang="en-US"/>
              <a:pPr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01117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latin typeface="Arial" charset="0"/>
              </a:rPr>
              <a:t>KE too.</a:t>
            </a:r>
          </a:p>
          <a:p>
            <a:r>
              <a:rPr lang="en-GB" altLang="en-US" b="1" dirty="0">
                <a:latin typeface="Gill Sans MT" pitchFamily="34" charset="0"/>
              </a:rPr>
              <a:t>Model being adopted in other parts of UK (London/UCL partners, Scotland/Glasgow SPHSU)</a:t>
            </a:r>
          </a:p>
          <a:p>
            <a:endParaRPr lang="en-GB" altLang="en-US" dirty="0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5CB606-8CC1-4E9F-94F2-21E41E0E9953}" type="slidenum">
              <a:rPr lang="en-GB" altLang="en-US"/>
              <a:pPr/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3831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5CB606-8CC1-4E9F-94F2-21E41E0E9953}" type="slidenum">
              <a:rPr lang="en-GB" altLang="en-US"/>
              <a:pPr/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90293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2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81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52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31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43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83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23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53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44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29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DF727-4BA0-4891-BB74-601128F6432D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58ED1-2794-4CED-8C20-D7E14DBF6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83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"/>
            <a:ext cx="9144000" cy="126841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y-GB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Iechyd meddwl plant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03581" y="1485905"/>
            <a:ext cx="5940425" cy="417512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GB" altLang="en-US" sz="800" b="1" dirty="0">
              <a:latin typeface="Gill Sans MT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Gill Sans M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65851"/>
            <a:ext cx="9144000" cy="692151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512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8919" y="5529270"/>
            <a:ext cx="133508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67545" y="1351511"/>
            <a:ext cx="8280920" cy="3631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Problemau emosiynol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Gorbryder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Iselder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Problemau </a:t>
            </a:r>
            <a:r>
              <a:rPr lang="cy-GB" sz="24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niwroddatblygiadol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Gorfywiogrwydd, diffyg sylw, byrbwylltra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Problemau’r sbectrwm awtistiaeth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Problemau ymddygiadol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Ymddygiad aflonyddgar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Ymosodedd neu drais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F819D5-5EAE-433C-BB22-DC487BC52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841" y="4363085"/>
            <a:ext cx="1299052" cy="171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depression cartoon">
            <a:extLst>
              <a:ext uri="{FF2B5EF4-FFF2-40B4-BE49-F238E27FC236}">
                <a16:creationId xmlns:a16="http://schemas.microsoft.com/office/drawing/2014/main" id="{5E92ED07-9F9E-478F-8E59-6007009B6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962" y="1184599"/>
            <a:ext cx="1363977" cy="136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dhd thapar">
            <a:extLst>
              <a:ext uri="{FF2B5EF4-FFF2-40B4-BE49-F238E27FC236}">
                <a16:creationId xmlns:a16="http://schemas.microsoft.com/office/drawing/2014/main" id="{DAD38733-9AD6-4142-BB85-DBB0A2D3D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11" y="2852346"/>
            <a:ext cx="1813744" cy="120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826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"/>
            <a:ext cx="9144000" cy="126841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y-GB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 mae’n bwysig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03581" y="1485905"/>
            <a:ext cx="5940425" cy="417512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GB" altLang="en-US" sz="800" b="1" dirty="0">
              <a:latin typeface="Gill Sans MT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Gill Sans M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65851"/>
            <a:ext cx="9144000" cy="692151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512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8919" y="5529270"/>
            <a:ext cx="133508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67547" y="1351510"/>
            <a:ext cx="8784975" cy="4221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 problemau iechyd meddwl yn brif ffynhonnell gofid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Effeithiau sylweddol ar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Addysg: dysgu, cymwysterau, triwantiaeth, gwaharddiadau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Cyfeillgarwch a pherthnasoedd â chyfoedion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Bywyd teuluol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Iechyd corfforol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rai, effeithiau </a:t>
            </a:r>
            <a:r>
              <a:rPr lang="cy-GB" sz="28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hirbarhaus</a:t>
            </a:r>
            <a:r>
              <a:rPr lang="cy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 iechyd a datblygiad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y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Effaith ar bobl eraill – yn y cartref ac yn yr ysgol 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27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"/>
            <a:ext cx="9144000" cy="126841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y-GB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Ychydig o ffeithiau a ffigurau</a:t>
            </a:r>
            <a:b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y-GB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(Arolwg MHCYP, 2017, Lloegr)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03581" y="1485905"/>
            <a:ext cx="5940425" cy="417512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GB" altLang="en-US" sz="800" b="1" dirty="0">
              <a:latin typeface="Gill Sans MT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Gill Sans M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96675"/>
            <a:ext cx="9144000" cy="692151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512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8919" y="5529270"/>
            <a:ext cx="133508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31540" y="1671851"/>
            <a:ext cx="8280920" cy="429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o bob 7 plentyn oedran ysgol uwchradd (11 – 16 oed)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 </a:t>
            </a:r>
            <a:r>
              <a:rPr lang="cy-GB" sz="20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gorbryder</a:t>
            </a: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 iselder yn cynyddu yn ystod cyfnod y glasoed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 iechyd meddwl yn destun pryder penodol i grwpiau bregus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sy’n cael eu bwlio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sy’n adnabod eu hunain fel plant </a:t>
            </a:r>
            <a:r>
              <a:rPr lang="cy-GB" sz="20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lesbiaidd</a:t>
            </a: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hoyw, deurywiol a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thrawsrywiol (LGBT+)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ag anghenion addysgol arbennig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â phroblemau iechyd corfforol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o aelwydydd incwm isel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y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Athrawon ac ysgolion yw’r ffynhonnell gymorth fwyaf cyffredin (pobl ifanc yn nodweddiadol yn gweld hyn yn fuddiol)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1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"/>
            <a:ext cx="9144000" cy="126841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y-GB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Sut gallwn ni fesur iechyd meddwl?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03581" y="1485905"/>
            <a:ext cx="5940425" cy="417512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GB" altLang="en-US" sz="800" b="1" dirty="0">
              <a:latin typeface="Gill Sans MT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Gill Sans M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65851"/>
            <a:ext cx="9144000" cy="692151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512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8919" y="5529270"/>
            <a:ext cx="133508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67547" y="1351511"/>
            <a:ext cx="8568951" cy="469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 iechyd meddwl ar gontinwwm (ychydig fel pwysedd gwaed)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en-GB" altLang="en-US" sz="2400" dirty="0">
              <a:solidFill>
                <a:srgbClr val="002060"/>
              </a:solidFill>
            </a:endParaRPr>
          </a:p>
          <a:p>
            <a:pPr marL="342891" indent="-34289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2060"/>
              </a:solidFill>
            </a:endParaRPr>
          </a:p>
          <a:p>
            <a:pPr marL="342891" indent="-34289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2060"/>
              </a:solidFill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Mae’n bwysig defnyddio asesiadau wedi’u dilysu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Normau a meincnodau cenedlaethol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Dilyswyd yn unol ag asesiadau clinigol</a:t>
            </a:r>
          </a:p>
          <a:p>
            <a:pPr lvl="1">
              <a:lnSpc>
                <a:spcPct val="107000"/>
              </a:lnSpc>
            </a:pP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Mae’n bwysig dirnad ystod yr anawsterau iechyd meddwl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91" indent="-34289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altLang="en-US" sz="2400" dirty="0"/>
          </a:p>
        </p:txBody>
      </p:sp>
      <p:pic>
        <p:nvPicPr>
          <p:cNvPr id="7" name="Picture 6" descr="Image result for normal distribution">
            <a:extLst>
              <a:ext uri="{FF2B5EF4-FFF2-40B4-BE49-F238E27FC236}">
                <a16:creationId xmlns:a16="http://schemas.microsoft.com/office/drawing/2014/main" id="{E4880FA4-0C8A-4E77-BEB1-73D5C30BA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020" y="1734852"/>
            <a:ext cx="1747983" cy="130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AAFBFA2-CC44-47A2-B5BE-DABC6FAAB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955" y="1844825"/>
            <a:ext cx="1928943" cy="105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57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"/>
            <a:ext cx="9144000" cy="126841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y-GB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Beth yw’r SDQ?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03581" y="1485905"/>
            <a:ext cx="5940425" cy="417512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GB" altLang="en-US" sz="800" b="1" dirty="0">
              <a:latin typeface="Gill Sans MT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Gill Sans M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65851"/>
            <a:ext cx="9144000" cy="692151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512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8919" y="5529270"/>
            <a:ext cx="133508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23528" y="908720"/>
            <a:ext cx="8280920" cy="618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Holiadur Cryfderau ac Anawsterau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Fe’i defnyddir ledled y byd i asesu iechyd meddwl plant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Mae’n asesu pum elfen, gan ddefnyddio pum cwestiwn yr un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Problemau emosiynol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Gorfywiogrwydd / diffyg sylw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Problemau ymddygiadol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Problemau â chyfoedion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Ymddygiad rhag-gymdeithasol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Dilysir yn unol â chyfweliadau clinigol safon aur mewn samplau mawr sy’n cynrychioli’r boblogaeth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en-GB" altLang="en-US" sz="24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endParaRPr lang="en-GB" alt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0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"/>
            <a:ext cx="9144000" cy="1268413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y-GB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Dehongli sgorau’r SDQ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03581" y="1485905"/>
            <a:ext cx="5940425" cy="417512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GB" altLang="en-US" sz="800" b="1" dirty="0">
              <a:latin typeface="Gill Sans MT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Gill Sans M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65851"/>
            <a:ext cx="9144000" cy="692151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512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8919" y="5529270"/>
            <a:ext cx="133508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87524" y="1642867"/>
            <a:ext cx="8568952" cy="5778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Adroddiad ysgol: crynodeb ar gyfer pob elfen (yn ôl CA3 a CA4)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Ym mhob elfen: canran yn y grwpiau canlynol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‘yn agos at y cyfartaledd’, ‘wedi codi ychydig’, ‘uchel’ neu ‘uchel iawn’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Nid yw’n offeryn diagnostig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 gall nodi meysydd pryder penodol 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Adroddiad wedi’i feincnodi yn unol â’r cyfartaledd cenedlaethol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y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 y dyfodol: olrhain cynnydd o ran gwella iechyd meddwl</a:t>
            </a: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91" indent="-34289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2060"/>
                </a:solidFill>
              </a:rPr>
              <a:t>	</a:t>
            </a:r>
          </a:p>
          <a:p>
            <a:pPr marL="342891" indent="-34289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altLang="en-US" sz="2400" dirty="0"/>
          </a:p>
          <a:p>
            <a:pPr>
              <a:spcBef>
                <a:spcPts val="1200"/>
              </a:spcBef>
            </a:pPr>
            <a:endParaRPr lang="en-GB" altLang="en-US" sz="2400" dirty="0"/>
          </a:p>
          <a:p>
            <a:pPr>
              <a:spcBef>
                <a:spcPts val="1200"/>
              </a:spcBef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83158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"/>
            <a:ext cx="9144000" cy="1268413"/>
          </a:xfrm>
        </p:spPr>
        <p:txBody>
          <a:bodyPr/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cy-GB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Dehongli sgorau’r SDQ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03581" y="1485905"/>
            <a:ext cx="5940425" cy="417512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GB" altLang="en-US" sz="800" b="1" dirty="0">
              <a:latin typeface="Gill Sans MT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Gill Sans M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65851"/>
            <a:ext cx="9144000" cy="692151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9756" y="1048826"/>
            <a:ext cx="8964488" cy="671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y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Ffig. 11 Ysgol Enghreifftiol: Sgorau Cryfderau ac Anawsterau ar gyfer myfyrwyr yng nghyfnodau allweddol 3 a 4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088" y="1720741"/>
            <a:ext cx="7653824" cy="4415201"/>
          </a:xfrm>
          <a:prstGeom prst="rect">
            <a:avLst/>
          </a:prstGeom>
        </p:spPr>
      </p:pic>
      <p:pic>
        <p:nvPicPr>
          <p:cNvPr id="5126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08919" y="5529270"/>
            <a:ext cx="133508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6096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0A9CD07432BF4498D0D9FA12BCE4CA" ma:contentTypeVersion="7" ma:contentTypeDescription="Create a new document." ma:contentTypeScope="" ma:versionID="baf421a462a2b8b093dd9e7bd8816439">
  <xsd:schema xmlns:xsd="http://www.w3.org/2001/XMLSchema" xmlns:xs="http://www.w3.org/2001/XMLSchema" xmlns:p="http://schemas.microsoft.com/office/2006/metadata/properties" xmlns:ns3="8f4d102a-fe92-43bd-81c1-2c2a44d085c6" xmlns:ns4="e5a879f8-c07d-4064-bf89-dd9fe4384c68" targetNamespace="http://schemas.microsoft.com/office/2006/metadata/properties" ma:root="true" ma:fieldsID="31d172ec2651ee7204517e07f8713321" ns3:_="" ns4:_="">
    <xsd:import namespace="8f4d102a-fe92-43bd-81c1-2c2a44d085c6"/>
    <xsd:import namespace="e5a879f8-c07d-4064-bf89-dd9fe4384c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4d102a-fe92-43bd-81c1-2c2a44d085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879f8-c07d-4064-bf89-dd9fe4384c6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EA94AD-459A-4DC2-BFE2-7109AEEA4E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4d102a-fe92-43bd-81c1-2c2a44d085c6"/>
    <ds:schemaRef ds:uri="e5a879f8-c07d-4064-bf89-dd9fe4384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0FB6AD-5399-44BD-9360-E6F55F36E8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4FB816-047F-458D-80EF-F90534B9FF4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520</Words>
  <Application>Microsoft Office PowerPoint</Application>
  <PresentationFormat>On-screen Show (4:3)</PresentationFormat>
  <Paragraphs>87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Gill Sans MT</vt:lpstr>
      <vt:lpstr>Symbol</vt:lpstr>
      <vt:lpstr>Office Theme</vt:lpstr>
      <vt:lpstr>Iechyd meddwl plant</vt:lpstr>
      <vt:lpstr>Pam mae’n bwysig</vt:lpstr>
      <vt:lpstr>Ychydig o ffeithiau a ffigurau (Arolwg MHCYP, 2017, Lloegr)</vt:lpstr>
      <vt:lpstr>Sut gallwn ni fesur iechyd meddwl?</vt:lpstr>
      <vt:lpstr>Beth yw’r SDQ?</vt:lpstr>
      <vt:lpstr>Dehongli sgorau’r SDQ</vt:lpstr>
      <vt:lpstr>Dehongli sgorau’r SDQ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mental health</dc:title>
  <dc:creator>Matthew Davies</dc:creator>
  <cp:lastModifiedBy>Matthew</cp:lastModifiedBy>
  <cp:revision>4</cp:revision>
  <dcterms:created xsi:type="dcterms:W3CDTF">2020-03-23T14:06:29Z</dcterms:created>
  <dcterms:modified xsi:type="dcterms:W3CDTF">2020-04-15T15:45:28Z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0x010100160A9CD07432BF4498D0D9FA12BCE4CA</vt:lpwstr>
  </property>
</Properties>
</file>