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 id="2147483728" r:id="rId5"/>
  </p:sldMasterIdLst>
  <p:notesMasterIdLst>
    <p:notesMasterId r:id="rId55"/>
  </p:notesMasterIdLst>
  <p:sldIdLst>
    <p:sldId id="264" r:id="rId6"/>
    <p:sldId id="265" r:id="rId7"/>
    <p:sldId id="266" r:id="rId8"/>
    <p:sldId id="267" r:id="rId9"/>
    <p:sldId id="268" r:id="rId10"/>
    <p:sldId id="269" r:id="rId11"/>
    <p:sldId id="270" r:id="rId12"/>
    <p:sldId id="256" r:id="rId13"/>
    <p:sldId id="257" r:id="rId14"/>
    <p:sldId id="272" r:id="rId15"/>
    <p:sldId id="258" r:id="rId16"/>
    <p:sldId id="261" r:id="rId17"/>
    <p:sldId id="262" r:id="rId18"/>
    <p:sldId id="273" r:id="rId19"/>
    <p:sldId id="274" r:id="rId20"/>
    <p:sldId id="275" r:id="rId21"/>
    <p:sldId id="263" r:id="rId22"/>
    <p:sldId id="276" r:id="rId23"/>
    <p:sldId id="277" r:id="rId24"/>
    <p:sldId id="278" r:id="rId25"/>
    <p:sldId id="298" r:id="rId26"/>
    <p:sldId id="332" r:id="rId27"/>
    <p:sldId id="333" r:id="rId28"/>
    <p:sldId id="319" r:id="rId29"/>
    <p:sldId id="325" r:id="rId30"/>
    <p:sldId id="307" r:id="rId31"/>
    <p:sldId id="321" r:id="rId32"/>
    <p:sldId id="292" r:id="rId33"/>
    <p:sldId id="328" r:id="rId34"/>
    <p:sldId id="329" r:id="rId35"/>
    <p:sldId id="326" r:id="rId36"/>
    <p:sldId id="336" r:id="rId37"/>
    <p:sldId id="337" r:id="rId38"/>
    <p:sldId id="338" r:id="rId39"/>
    <p:sldId id="339" r:id="rId40"/>
    <p:sldId id="291" r:id="rId41"/>
    <p:sldId id="340" r:id="rId42"/>
    <p:sldId id="341" r:id="rId43"/>
    <p:sldId id="342" r:id="rId44"/>
    <p:sldId id="296" r:id="rId45"/>
    <p:sldId id="297" r:id="rId46"/>
    <p:sldId id="343" r:id="rId47"/>
    <p:sldId id="301" r:id="rId48"/>
    <p:sldId id="305" r:id="rId49"/>
    <p:sldId id="306" r:id="rId50"/>
    <p:sldId id="308" r:id="rId51"/>
    <p:sldId id="309" r:id="rId52"/>
    <p:sldId id="285" r:id="rId53"/>
    <p:sldId id="28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Do</a:t>
            </a:r>
            <a:r>
              <a:rPr lang="en-GB" baseline="0"/>
              <a:t> you now know more about SHRN and the health topics covered?</a:t>
            </a:r>
            <a:endParaRPr lang="en-GB"/>
          </a:p>
        </c:rich>
      </c:tx>
      <c:layout>
        <c:manualLayout>
          <c:xMode val="edge"/>
          <c:yMode val="edge"/>
          <c:x val="0.12308270676691728"/>
          <c:y val="6.15763546798029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F7D-4D17-8D01-DCF7B0585376}"/>
              </c:ext>
            </c:extLst>
          </c:dPt>
          <c:cat>
            <c:strRef>
              <c:f>'[1]Pupil Evaluation - SHRN Eve (2'!$G$41:$H$41</c:f>
              <c:strCache>
                <c:ptCount val="2"/>
                <c:pt idx="0">
                  <c:v>Yes</c:v>
                </c:pt>
                <c:pt idx="1">
                  <c:v>No</c:v>
                </c:pt>
              </c:strCache>
            </c:strRef>
          </c:cat>
          <c:val>
            <c:numRef>
              <c:f>'[1]Pupil Evaluation - SHRN Eve (2'!$G$42:$H$42</c:f>
              <c:numCache>
                <c:formatCode>General</c:formatCode>
                <c:ptCount val="2"/>
                <c:pt idx="0">
                  <c:v>44</c:v>
                </c:pt>
                <c:pt idx="1">
                  <c:v>3</c:v>
                </c:pt>
              </c:numCache>
            </c:numRef>
          </c:val>
          <c:extLst>
            <c:ext xmlns:c16="http://schemas.microsoft.com/office/drawing/2014/chart" uri="{C3380CC4-5D6E-409C-BE32-E72D297353CC}">
              <c16:uniqueId val="{00000002-AF7D-4D17-8D01-DCF7B0585376}"/>
            </c:ext>
          </c:extLst>
        </c:ser>
        <c:dLbls>
          <c:showLegendKey val="0"/>
          <c:showVal val="0"/>
          <c:showCatName val="0"/>
          <c:showSerName val="0"/>
          <c:showPercent val="0"/>
          <c:showBubbleSize val="0"/>
        </c:dLbls>
        <c:gapWidth val="219"/>
        <c:overlap val="-27"/>
        <c:axId val="216188568"/>
        <c:axId val="212317728"/>
      </c:barChart>
      <c:catAx>
        <c:axId val="21618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17728"/>
        <c:crosses val="autoZero"/>
        <c:auto val="1"/>
        <c:lblAlgn val="ctr"/>
        <c:lblOffset val="100"/>
        <c:noMultiLvlLbl val="0"/>
      </c:catAx>
      <c:valAx>
        <c:axId val="21231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188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D0DF5-7B85-4CD4-8B87-CB664F84F32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1ACA22D-EC8D-4484-9834-3DBC71A80FA1}">
      <dgm:prSet/>
      <dgm:spPr/>
      <dgm:t>
        <a:bodyPr/>
        <a:lstStyle/>
        <a:p>
          <a:r>
            <a:rPr lang="en-GB"/>
            <a:t>PSE delivered as a carousal once a fortnight</a:t>
          </a:r>
          <a:endParaRPr lang="en-US"/>
        </a:p>
      </dgm:t>
    </dgm:pt>
    <dgm:pt modelId="{63A53B49-CAF3-4E43-B56E-9EFBDA9C5ABF}" type="parTrans" cxnId="{24FD23BC-CD87-4750-81A6-824C4A25D4B0}">
      <dgm:prSet/>
      <dgm:spPr/>
      <dgm:t>
        <a:bodyPr/>
        <a:lstStyle/>
        <a:p>
          <a:endParaRPr lang="en-US"/>
        </a:p>
      </dgm:t>
    </dgm:pt>
    <dgm:pt modelId="{23FFF933-2DF0-4CD4-9A2B-8775EA7856DB}" type="sibTrans" cxnId="{24FD23BC-CD87-4750-81A6-824C4A25D4B0}">
      <dgm:prSet/>
      <dgm:spPr/>
      <dgm:t>
        <a:bodyPr/>
        <a:lstStyle/>
        <a:p>
          <a:endParaRPr lang="en-US"/>
        </a:p>
      </dgm:t>
    </dgm:pt>
    <dgm:pt modelId="{C64FB456-CB4E-4780-8F5F-610B96259AF5}">
      <dgm:prSet/>
      <dgm:spPr/>
      <dgm:t>
        <a:bodyPr/>
        <a:lstStyle/>
        <a:p>
          <a:r>
            <a:rPr lang="en-GB" dirty="0"/>
            <a:t>Work with outside agencies </a:t>
          </a:r>
          <a:endParaRPr lang="en-US" dirty="0"/>
        </a:p>
      </dgm:t>
    </dgm:pt>
    <dgm:pt modelId="{8E1080DB-5905-497B-B3E1-02030808C670}" type="parTrans" cxnId="{4712D926-F528-4E23-906D-08295D9DCB06}">
      <dgm:prSet/>
      <dgm:spPr/>
      <dgm:t>
        <a:bodyPr/>
        <a:lstStyle/>
        <a:p>
          <a:endParaRPr lang="en-US"/>
        </a:p>
      </dgm:t>
    </dgm:pt>
    <dgm:pt modelId="{898596D5-D1E1-438F-B8B6-2B4F1007A2D1}" type="sibTrans" cxnId="{4712D926-F528-4E23-906D-08295D9DCB06}">
      <dgm:prSet/>
      <dgm:spPr/>
      <dgm:t>
        <a:bodyPr/>
        <a:lstStyle/>
        <a:p>
          <a:endParaRPr lang="en-US"/>
        </a:p>
      </dgm:t>
    </dgm:pt>
    <dgm:pt modelId="{FC30D853-C931-4264-AA2B-9FC3BCBDA949}">
      <dgm:prSet/>
      <dgm:spPr/>
      <dgm:t>
        <a:bodyPr/>
        <a:lstStyle/>
        <a:p>
          <a:r>
            <a:rPr lang="en-GB"/>
            <a:t>Whole school approach</a:t>
          </a:r>
          <a:endParaRPr lang="en-US"/>
        </a:p>
      </dgm:t>
    </dgm:pt>
    <dgm:pt modelId="{0001D09A-CB68-4959-8B9C-32EC5C63AF6D}" type="parTrans" cxnId="{479C22C1-3ED0-4DD7-A8E8-215199DE8DF7}">
      <dgm:prSet/>
      <dgm:spPr/>
      <dgm:t>
        <a:bodyPr/>
        <a:lstStyle/>
        <a:p>
          <a:endParaRPr lang="en-US"/>
        </a:p>
      </dgm:t>
    </dgm:pt>
    <dgm:pt modelId="{F56A42A6-4A08-45E3-B8E0-663D57C92A78}" type="sibTrans" cxnId="{479C22C1-3ED0-4DD7-A8E8-215199DE8DF7}">
      <dgm:prSet/>
      <dgm:spPr/>
      <dgm:t>
        <a:bodyPr/>
        <a:lstStyle/>
        <a:p>
          <a:endParaRPr lang="en-US"/>
        </a:p>
      </dgm:t>
    </dgm:pt>
    <dgm:pt modelId="{99F8E0B8-B6B8-442B-86C1-6846F86A5664}">
      <dgm:prSet/>
      <dgm:spPr/>
      <dgm:t>
        <a:bodyPr/>
        <a:lstStyle/>
        <a:p>
          <a:r>
            <a:rPr lang="en-GB"/>
            <a:t>Updated and shared resources</a:t>
          </a:r>
          <a:endParaRPr lang="en-US"/>
        </a:p>
      </dgm:t>
    </dgm:pt>
    <dgm:pt modelId="{FF24338C-025B-4FB1-B28D-A632674CE24B}" type="parTrans" cxnId="{75890DFB-7B35-4A81-9F01-978EEC2C8CBF}">
      <dgm:prSet/>
      <dgm:spPr/>
      <dgm:t>
        <a:bodyPr/>
        <a:lstStyle/>
        <a:p>
          <a:endParaRPr lang="en-US"/>
        </a:p>
      </dgm:t>
    </dgm:pt>
    <dgm:pt modelId="{9DD74144-805B-4018-8CCA-D4812802A039}" type="sibTrans" cxnId="{75890DFB-7B35-4A81-9F01-978EEC2C8CBF}">
      <dgm:prSet/>
      <dgm:spPr/>
      <dgm:t>
        <a:bodyPr/>
        <a:lstStyle/>
        <a:p>
          <a:endParaRPr lang="en-US"/>
        </a:p>
      </dgm:t>
    </dgm:pt>
    <dgm:pt modelId="{DED8E608-5F49-4D43-B543-C2C75A1E9371}">
      <dgm:prSet/>
      <dgm:spPr/>
      <dgm:t>
        <a:bodyPr/>
        <a:lstStyle/>
        <a:p>
          <a:r>
            <a:rPr lang="en-GB" dirty="0"/>
            <a:t>Pupil Voice opportunities </a:t>
          </a:r>
          <a:endParaRPr lang="en-US" dirty="0"/>
        </a:p>
      </dgm:t>
    </dgm:pt>
    <dgm:pt modelId="{7CC7E1E9-69C1-4295-8AFC-633C39BFB0D9}" type="parTrans" cxnId="{AC8592A4-E9FA-4AAB-BA9C-141C6E13FD03}">
      <dgm:prSet/>
      <dgm:spPr/>
      <dgm:t>
        <a:bodyPr/>
        <a:lstStyle/>
        <a:p>
          <a:endParaRPr lang="en-US"/>
        </a:p>
      </dgm:t>
    </dgm:pt>
    <dgm:pt modelId="{9B5BB9D9-AF90-461D-BA1C-8A84568012FD}" type="sibTrans" cxnId="{AC8592A4-E9FA-4AAB-BA9C-141C6E13FD03}">
      <dgm:prSet/>
      <dgm:spPr/>
      <dgm:t>
        <a:bodyPr/>
        <a:lstStyle/>
        <a:p>
          <a:endParaRPr lang="en-US"/>
        </a:p>
      </dgm:t>
    </dgm:pt>
    <dgm:pt modelId="{C362AF25-4F3B-416B-8E22-03577ADD3D63}" type="pres">
      <dgm:prSet presAssocID="{69BD0DF5-7B85-4CD4-8B87-CB664F84F321}" presName="vert0" presStyleCnt="0">
        <dgm:presLayoutVars>
          <dgm:dir/>
          <dgm:animOne val="branch"/>
          <dgm:animLvl val="lvl"/>
        </dgm:presLayoutVars>
      </dgm:prSet>
      <dgm:spPr/>
    </dgm:pt>
    <dgm:pt modelId="{FDD925A7-3173-429A-BE12-2D8C486FF165}" type="pres">
      <dgm:prSet presAssocID="{41ACA22D-EC8D-4484-9834-3DBC71A80FA1}" presName="thickLine" presStyleLbl="alignNode1" presStyleIdx="0" presStyleCnt="5"/>
      <dgm:spPr/>
    </dgm:pt>
    <dgm:pt modelId="{E1F7A105-1338-45F9-A08E-E738318FC354}" type="pres">
      <dgm:prSet presAssocID="{41ACA22D-EC8D-4484-9834-3DBC71A80FA1}" presName="horz1" presStyleCnt="0"/>
      <dgm:spPr/>
    </dgm:pt>
    <dgm:pt modelId="{9C7BCCCD-237A-411C-837C-385809857101}" type="pres">
      <dgm:prSet presAssocID="{41ACA22D-EC8D-4484-9834-3DBC71A80FA1}" presName="tx1" presStyleLbl="revTx" presStyleIdx="0" presStyleCnt="5"/>
      <dgm:spPr/>
    </dgm:pt>
    <dgm:pt modelId="{A0A24C1F-7E7C-494E-A1C5-43DA50A7535B}" type="pres">
      <dgm:prSet presAssocID="{41ACA22D-EC8D-4484-9834-3DBC71A80FA1}" presName="vert1" presStyleCnt="0"/>
      <dgm:spPr/>
    </dgm:pt>
    <dgm:pt modelId="{0C4F3C64-EDF9-49BB-B4DF-C7FB600A1D7E}" type="pres">
      <dgm:prSet presAssocID="{C64FB456-CB4E-4780-8F5F-610B96259AF5}" presName="thickLine" presStyleLbl="alignNode1" presStyleIdx="1" presStyleCnt="5"/>
      <dgm:spPr/>
    </dgm:pt>
    <dgm:pt modelId="{2656A231-099A-4D78-B08D-15B1226BE7B5}" type="pres">
      <dgm:prSet presAssocID="{C64FB456-CB4E-4780-8F5F-610B96259AF5}" presName="horz1" presStyleCnt="0"/>
      <dgm:spPr/>
    </dgm:pt>
    <dgm:pt modelId="{A48317C9-BA5F-4B5C-BAAA-0FE5466D47E0}" type="pres">
      <dgm:prSet presAssocID="{C64FB456-CB4E-4780-8F5F-610B96259AF5}" presName="tx1" presStyleLbl="revTx" presStyleIdx="1" presStyleCnt="5"/>
      <dgm:spPr/>
    </dgm:pt>
    <dgm:pt modelId="{F74840FC-1BE5-4D8F-8B01-18E1595DC411}" type="pres">
      <dgm:prSet presAssocID="{C64FB456-CB4E-4780-8F5F-610B96259AF5}" presName="vert1" presStyleCnt="0"/>
      <dgm:spPr/>
    </dgm:pt>
    <dgm:pt modelId="{B7EAA737-117E-4882-BC47-9108D89FE547}" type="pres">
      <dgm:prSet presAssocID="{FC30D853-C931-4264-AA2B-9FC3BCBDA949}" presName="thickLine" presStyleLbl="alignNode1" presStyleIdx="2" presStyleCnt="5"/>
      <dgm:spPr/>
    </dgm:pt>
    <dgm:pt modelId="{E628AE10-8D16-4FC2-8E80-E0D48554C62C}" type="pres">
      <dgm:prSet presAssocID="{FC30D853-C931-4264-AA2B-9FC3BCBDA949}" presName="horz1" presStyleCnt="0"/>
      <dgm:spPr/>
    </dgm:pt>
    <dgm:pt modelId="{B380739E-4714-4E1B-BE82-E96985025A7F}" type="pres">
      <dgm:prSet presAssocID="{FC30D853-C931-4264-AA2B-9FC3BCBDA949}" presName="tx1" presStyleLbl="revTx" presStyleIdx="2" presStyleCnt="5"/>
      <dgm:spPr/>
    </dgm:pt>
    <dgm:pt modelId="{D53781AA-EEED-4747-9648-7B18F72CC8C1}" type="pres">
      <dgm:prSet presAssocID="{FC30D853-C931-4264-AA2B-9FC3BCBDA949}" presName="vert1" presStyleCnt="0"/>
      <dgm:spPr/>
    </dgm:pt>
    <dgm:pt modelId="{35C81E8B-5F42-40D1-AEF2-CA6EECE8BCBA}" type="pres">
      <dgm:prSet presAssocID="{99F8E0B8-B6B8-442B-86C1-6846F86A5664}" presName="thickLine" presStyleLbl="alignNode1" presStyleIdx="3" presStyleCnt="5"/>
      <dgm:spPr/>
    </dgm:pt>
    <dgm:pt modelId="{4D203893-DF5A-4F4A-9FC4-479022B479A4}" type="pres">
      <dgm:prSet presAssocID="{99F8E0B8-B6B8-442B-86C1-6846F86A5664}" presName="horz1" presStyleCnt="0"/>
      <dgm:spPr/>
    </dgm:pt>
    <dgm:pt modelId="{8CAA5AF6-F9A6-4757-B3E2-FA07FE9B6176}" type="pres">
      <dgm:prSet presAssocID="{99F8E0B8-B6B8-442B-86C1-6846F86A5664}" presName="tx1" presStyleLbl="revTx" presStyleIdx="3" presStyleCnt="5"/>
      <dgm:spPr/>
    </dgm:pt>
    <dgm:pt modelId="{3E239072-5569-4F98-A5CD-57C36C4E844D}" type="pres">
      <dgm:prSet presAssocID="{99F8E0B8-B6B8-442B-86C1-6846F86A5664}" presName="vert1" presStyleCnt="0"/>
      <dgm:spPr/>
    </dgm:pt>
    <dgm:pt modelId="{BDDD414C-B95A-4CBB-8603-0CE7D86E0F2B}" type="pres">
      <dgm:prSet presAssocID="{DED8E608-5F49-4D43-B543-C2C75A1E9371}" presName="thickLine" presStyleLbl="alignNode1" presStyleIdx="4" presStyleCnt="5"/>
      <dgm:spPr/>
    </dgm:pt>
    <dgm:pt modelId="{849FEAF9-F499-4D6F-997D-701B8A9D2957}" type="pres">
      <dgm:prSet presAssocID="{DED8E608-5F49-4D43-B543-C2C75A1E9371}" presName="horz1" presStyleCnt="0"/>
      <dgm:spPr/>
    </dgm:pt>
    <dgm:pt modelId="{64252DA7-BE79-433C-B7C9-705FB6D740EF}" type="pres">
      <dgm:prSet presAssocID="{DED8E608-5F49-4D43-B543-C2C75A1E9371}" presName="tx1" presStyleLbl="revTx" presStyleIdx="4" presStyleCnt="5"/>
      <dgm:spPr/>
    </dgm:pt>
    <dgm:pt modelId="{A2DC4EAE-3327-4CE7-A0AB-27F47F85D5BB}" type="pres">
      <dgm:prSet presAssocID="{DED8E608-5F49-4D43-B543-C2C75A1E9371}" presName="vert1" presStyleCnt="0"/>
      <dgm:spPr/>
    </dgm:pt>
  </dgm:ptLst>
  <dgm:cxnLst>
    <dgm:cxn modelId="{4CE4960D-FA9A-4EA8-8BDC-06D10F011F3E}" type="presOf" srcId="{99F8E0B8-B6B8-442B-86C1-6846F86A5664}" destId="{8CAA5AF6-F9A6-4757-B3E2-FA07FE9B6176}" srcOrd="0" destOrd="0" presId="urn:microsoft.com/office/officeart/2008/layout/LinedList"/>
    <dgm:cxn modelId="{4712D926-F528-4E23-906D-08295D9DCB06}" srcId="{69BD0DF5-7B85-4CD4-8B87-CB664F84F321}" destId="{C64FB456-CB4E-4780-8F5F-610B96259AF5}" srcOrd="1" destOrd="0" parTransId="{8E1080DB-5905-497B-B3E1-02030808C670}" sibTransId="{898596D5-D1E1-438F-B8B6-2B4F1007A2D1}"/>
    <dgm:cxn modelId="{23712833-8D3E-41EF-B3F1-1339339E177E}" type="presOf" srcId="{41ACA22D-EC8D-4484-9834-3DBC71A80FA1}" destId="{9C7BCCCD-237A-411C-837C-385809857101}" srcOrd="0" destOrd="0" presId="urn:microsoft.com/office/officeart/2008/layout/LinedList"/>
    <dgm:cxn modelId="{D7DA5892-CAE7-46F1-ABA7-3DE55A3D854F}" type="presOf" srcId="{DED8E608-5F49-4D43-B543-C2C75A1E9371}" destId="{64252DA7-BE79-433C-B7C9-705FB6D740EF}" srcOrd="0" destOrd="0" presId="urn:microsoft.com/office/officeart/2008/layout/LinedList"/>
    <dgm:cxn modelId="{83EAF29B-76E0-4FCF-ABC6-4383C7BCAD31}" type="presOf" srcId="{C64FB456-CB4E-4780-8F5F-610B96259AF5}" destId="{A48317C9-BA5F-4B5C-BAAA-0FE5466D47E0}" srcOrd="0" destOrd="0" presId="urn:microsoft.com/office/officeart/2008/layout/LinedList"/>
    <dgm:cxn modelId="{AC8592A4-E9FA-4AAB-BA9C-141C6E13FD03}" srcId="{69BD0DF5-7B85-4CD4-8B87-CB664F84F321}" destId="{DED8E608-5F49-4D43-B543-C2C75A1E9371}" srcOrd="4" destOrd="0" parTransId="{7CC7E1E9-69C1-4295-8AFC-633C39BFB0D9}" sibTransId="{9B5BB9D9-AF90-461D-BA1C-8A84568012FD}"/>
    <dgm:cxn modelId="{24FD23BC-CD87-4750-81A6-824C4A25D4B0}" srcId="{69BD0DF5-7B85-4CD4-8B87-CB664F84F321}" destId="{41ACA22D-EC8D-4484-9834-3DBC71A80FA1}" srcOrd="0" destOrd="0" parTransId="{63A53B49-CAF3-4E43-B56E-9EFBDA9C5ABF}" sibTransId="{23FFF933-2DF0-4CD4-9A2B-8775EA7856DB}"/>
    <dgm:cxn modelId="{479C22C1-3ED0-4DD7-A8E8-215199DE8DF7}" srcId="{69BD0DF5-7B85-4CD4-8B87-CB664F84F321}" destId="{FC30D853-C931-4264-AA2B-9FC3BCBDA949}" srcOrd="2" destOrd="0" parTransId="{0001D09A-CB68-4959-8B9C-32EC5C63AF6D}" sibTransId="{F56A42A6-4A08-45E3-B8E0-663D57C92A78}"/>
    <dgm:cxn modelId="{F055B1C3-9741-42A0-9252-EBC1AB323F6B}" type="presOf" srcId="{69BD0DF5-7B85-4CD4-8B87-CB664F84F321}" destId="{C362AF25-4F3B-416B-8E22-03577ADD3D63}" srcOrd="0" destOrd="0" presId="urn:microsoft.com/office/officeart/2008/layout/LinedList"/>
    <dgm:cxn modelId="{29404FF2-E447-439C-83E7-B85ACE5E156D}" type="presOf" srcId="{FC30D853-C931-4264-AA2B-9FC3BCBDA949}" destId="{B380739E-4714-4E1B-BE82-E96985025A7F}" srcOrd="0" destOrd="0" presId="urn:microsoft.com/office/officeart/2008/layout/LinedList"/>
    <dgm:cxn modelId="{75890DFB-7B35-4A81-9F01-978EEC2C8CBF}" srcId="{69BD0DF5-7B85-4CD4-8B87-CB664F84F321}" destId="{99F8E0B8-B6B8-442B-86C1-6846F86A5664}" srcOrd="3" destOrd="0" parTransId="{FF24338C-025B-4FB1-B28D-A632674CE24B}" sibTransId="{9DD74144-805B-4018-8CCA-D4812802A039}"/>
    <dgm:cxn modelId="{4F3F474A-A5AB-4244-A7C5-D7E723883C0B}" type="presParOf" srcId="{C362AF25-4F3B-416B-8E22-03577ADD3D63}" destId="{FDD925A7-3173-429A-BE12-2D8C486FF165}" srcOrd="0" destOrd="0" presId="urn:microsoft.com/office/officeart/2008/layout/LinedList"/>
    <dgm:cxn modelId="{C7B8C1A6-52CC-412F-86F0-DCB3020F53CC}" type="presParOf" srcId="{C362AF25-4F3B-416B-8E22-03577ADD3D63}" destId="{E1F7A105-1338-45F9-A08E-E738318FC354}" srcOrd="1" destOrd="0" presId="urn:microsoft.com/office/officeart/2008/layout/LinedList"/>
    <dgm:cxn modelId="{0DF480A2-08F8-49F7-8FB4-A648257E3BA9}" type="presParOf" srcId="{E1F7A105-1338-45F9-A08E-E738318FC354}" destId="{9C7BCCCD-237A-411C-837C-385809857101}" srcOrd="0" destOrd="0" presId="urn:microsoft.com/office/officeart/2008/layout/LinedList"/>
    <dgm:cxn modelId="{C19A0371-C239-4563-BCDE-7E2536EFA85D}" type="presParOf" srcId="{E1F7A105-1338-45F9-A08E-E738318FC354}" destId="{A0A24C1F-7E7C-494E-A1C5-43DA50A7535B}" srcOrd="1" destOrd="0" presId="urn:microsoft.com/office/officeart/2008/layout/LinedList"/>
    <dgm:cxn modelId="{745B1D65-D671-4BD6-ABF8-AE55DE6CDF61}" type="presParOf" srcId="{C362AF25-4F3B-416B-8E22-03577ADD3D63}" destId="{0C4F3C64-EDF9-49BB-B4DF-C7FB600A1D7E}" srcOrd="2" destOrd="0" presId="urn:microsoft.com/office/officeart/2008/layout/LinedList"/>
    <dgm:cxn modelId="{2ABC43ED-B051-4811-AFF8-DE16210BA605}" type="presParOf" srcId="{C362AF25-4F3B-416B-8E22-03577ADD3D63}" destId="{2656A231-099A-4D78-B08D-15B1226BE7B5}" srcOrd="3" destOrd="0" presId="urn:microsoft.com/office/officeart/2008/layout/LinedList"/>
    <dgm:cxn modelId="{FFD7B3B4-D3B7-4B0D-9FC0-5670A9E5AB12}" type="presParOf" srcId="{2656A231-099A-4D78-B08D-15B1226BE7B5}" destId="{A48317C9-BA5F-4B5C-BAAA-0FE5466D47E0}" srcOrd="0" destOrd="0" presId="urn:microsoft.com/office/officeart/2008/layout/LinedList"/>
    <dgm:cxn modelId="{C0A843BD-E7E9-443E-BBC9-9BCDC022009F}" type="presParOf" srcId="{2656A231-099A-4D78-B08D-15B1226BE7B5}" destId="{F74840FC-1BE5-4D8F-8B01-18E1595DC411}" srcOrd="1" destOrd="0" presId="urn:microsoft.com/office/officeart/2008/layout/LinedList"/>
    <dgm:cxn modelId="{772405B6-0FE1-4977-A9A4-C84D8819F22A}" type="presParOf" srcId="{C362AF25-4F3B-416B-8E22-03577ADD3D63}" destId="{B7EAA737-117E-4882-BC47-9108D89FE547}" srcOrd="4" destOrd="0" presId="urn:microsoft.com/office/officeart/2008/layout/LinedList"/>
    <dgm:cxn modelId="{482C1314-01CC-43C5-BE94-477B7F45A497}" type="presParOf" srcId="{C362AF25-4F3B-416B-8E22-03577ADD3D63}" destId="{E628AE10-8D16-4FC2-8E80-E0D48554C62C}" srcOrd="5" destOrd="0" presId="urn:microsoft.com/office/officeart/2008/layout/LinedList"/>
    <dgm:cxn modelId="{AED0F67B-F471-4385-B1E9-E223DA96E0F5}" type="presParOf" srcId="{E628AE10-8D16-4FC2-8E80-E0D48554C62C}" destId="{B380739E-4714-4E1B-BE82-E96985025A7F}" srcOrd="0" destOrd="0" presId="urn:microsoft.com/office/officeart/2008/layout/LinedList"/>
    <dgm:cxn modelId="{FA4C28A9-544F-4349-88BE-C8D059A372F8}" type="presParOf" srcId="{E628AE10-8D16-4FC2-8E80-E0D48554C62C}" destId="{D53781AA-EEED-4747-9648-7B18F72CC8C1}" srcOrd="1" destOrd="0" presId="urn:microsoft.com/office/officeart/2008/layout/LinedList"/>
    <dgm:cxn modelId="{A928D899-2A27-4648-AA25-4D23B3A4D5FC}" type="presParOf" srcId="{C362AF25-4F3B-416B-8E22-03577ADD3D63}" destId="{35C81E8B-5F42-40D1-AEF2-CA6EECE8BCBA}" srcOrd="6" destOrd="0" presId="urn:microsoft.com/office/officeart/2008/layout/LinedList"/>
    <dgm:cxn modelId="{F214DCC3-42B0-4004-8F8D-7344D057AC22}" type="presParOf" srcId="{C362AF25-4F3B-416B-8E22-03577ADD3D63}" destId="{4D203893-DF5A-4F4A-9FC4-479022B479A4}" srcOrd="7" destOrd="0" presId="urn:microsoft.com/office/officeart/2008/layout/LinedList"/>
    <dgm:cxn modelId="{EFD135ED-3B03-4850-A264-D502484C3BA5}" type="presParOf" srcId="{4D203893-DF5A-4F4A-9FC4-479022B479A4}" destId="{8CAA5AF6-F9A6-4757-B3E2-FA07FE9B6176}" srcOrd="0" destOrd="0" presId="urn:microsoft.com/office/officeart/2008/layout/LinedList"/>
    <dgm:cxn modelId="{D36F3BC3-9174-4750-8AED-2C4D77F73D2D}" type="presParOf" srcId="{4D203893-DF5A-4F4A-9FC4-479022B479A4}" destId="{3E239072-5569-4F98-A5CD-57C36C4E844D}" srcOrd="1" destOrd="0" presId="urn:microsoft.com/office/officeart/2008/layout/LinedList"/>
    <dgm:cxn modelId="{BF022BDB-EC0E-434C-B54E-B7D7A6FF52A5}" type="presParOf" srcId="{C362AF25-4F3B-416B-8E22-03577ADD3D63}" destId="{BDDD414C-B95A-4CBB-8603-0CE7D86E0F2B}" srcOrd="8" destOrd="0" presId="urn:microsoft.com/office/officeart/2008/layout/LinedList"/>
    <dgm:cxn modelId="{4519B6ED-E3F3-4BE4-B4D0-7C89DA4B6FD4}" type="presParOf" srcId="{C362AF25-4F3B-416B-8E22-03577ADD3D63}" destId="{849FEAF9-F499-4D6F-997D-701B8A9D2957}" srcOrd="9" destOrd="0" presId="urn:microsoft.com/office/officeart/2008/layout/LinedList"/>
    <dgm:cxn modelId="{AD3A8FCB-84A3-4FC6-BEA3-A3C85898ABCD}" type="presParOf" srcId="{849FEAF9-F499-4D6F-997D-701B8A9D2957}" destId="{64252DA7-BE79-433C-B7C9-705FB6D740EF}" srcOrd="0" destOrd="0" presId="urn:microsoft.com/office/officeart/2008/layout/LinedList"/>
    <dgm:cxn modelId="{BC8A30B2-44F1-4BD7-A1BA-23F1576DC8D9}" type="presParOf" srcId="{849FEAF9-F499-4D6F-997D-701B8A9D2957}" destId="{A2DC4EAE-3327-4CE7-A0AB-27F47F85D5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925A7-3173-429A-BE12-2D8C486FF165}">
      <dsp:nvSpPr>
        <dsp:cNvPr id="0" name=""/>
        <dsp:cNvSpPr/>
      </dsp:nvSpPr>
      <dsp:spPr>
        <a:xfrm>
          <a:off x="0" y="718"/>
          <a:ext cx="488520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BCCCD-237A-411C-837C-385809857101}">
      <dsp:nvSpPr>
        <dsp:cNvPr id="0" name=""/>
        <dsp:cNvSpPr/>
      </dsp:nvSpPr>
      <dsp:spPr>
        <a:xfrm>
          <a:off x="0" y="718"/>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a:t>PSE delivered as a carousal once a fortnight</a:t>
          </a:r>
          <a:endParaRPr lang="en-US" sz="3300" kern="1200"/>
        </a:p>
      </dsp:txBody>
      <dsp:txXfrm>
        <a:off x="0" y="718"/>
        <a:ext cx="4885203" cy="1176797"/>
      </dsp:txXfrm>
    </dsp:sp>
    <dsp:sp modelId="{0C4F3C64-EDF9-49BB-B4DF-C7FB600A1D7E}">
      <dsp:nvSpPr>
        <dsp:cNvPr id="0" name=""/>
        <dsp:cNvSpPr/>
      </dsp:nvSpPr>
      <dsp:spPr>
        <a:xfrm>
          <a:off x="0" y="1177516"/>
          <a:ext cx="488520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317C9-BA5F-4B5C-BAAA-0FE5466D47E0}">
      <dsp:nvSpPr>
        <dsp:cNvPr id="0" name=""/>
        <dsp:cNvSpPr/>
      </dsp:nvSpPr>
      <dsp:spPr>
        <a:xfrm>
          <a:off x="0" y="1177516"/>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Work with outside agencies </a:t>
          </a:r>
          <a:endParaRPr lang="en-US" sz="3300" kern="1200" dirty="0"/>
        </a:p>
      </dsp:txBody>
      <dsp:txXfrm>
        <a:off x="0" y="1177516"/>
        <a:ext cx="4885203" cy="1176797"/>
      </dsp:txXfrm>
    </dsp:sp>
    <dsp:sp modelId="{B7EAA737-117E-4882-BC47-9108D89FE547}">
      <dsp:nvSpPr>
        <dsp:cNvPr id="0" name=""/>
        <dsp:cNvSpPr/>
      </dsp:nvSpPr>
      <dsp:spPr>
        <a:xfrm>
          <a:off x="0" y="2354314"/>
          <a:ext cx="4885203"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0739E-4714-4E1B-BE82-E96985025A7F}">
      <dsp:nvSpPr>
        <dsp:cNvPr id="0" name=""/>
        <dsp:cNvSpPr/>
      </dsp:nvSpPr>
      <dsp:spPr>
        <a:xfrm>
          <a:off x="0" y="2354314"/>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a:t>Whole school approach</a:t>
          </a:r>
          <a:endParaRPr lang="en-US" sz="3300" kern="1200"/>
        </a:p>
      </dsp:txBody>
      <dsp:txXfrm>
        <a:off x="0" y="2354314"/>
        <a:ext cx="4885203" cy="1176797"/>
      </dsp:txXfrm>
    </dsp:sp>
    <dsp:sp modelId="{35C81E8B-5F42-40D1-AEF2-CA6EECE8BCBA}">
      <dsp:nvSpPr>
        <dsp:cNvPr id="0" name=""/>
        <dsp:cNvSpPr/>
      </dsp:nvSpPr>
      <dsp:spPr>
        <a:xfrm>
          <a:off x="0" y="3531111"/>
          <a:ext cx="488520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A5AF6-F9A6-4757-B3E2-FA07FE9B6176}">
      <dsp:nvSpPr>
        <dsp:cNvPr id="0" name=""/>
        <dsp:cNvSpPr/>
      </dsp:nvSpPr>
      <dsp:spPr>
        <a:xfrm>
          <a:off x="0" y="3531111"/>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a:t>Updated and shared resources</a:t>
          </a:r>
          <a:endParaRPr lang="en-US" sz="3300" kern="1200"/>
        </a:p>
      </dsp:txBody>
      <dsp:txXfrm>
        <a:off x="0" y="3531111"/>
        <a:ext cx="4885203" cy="1176797"/>
      </dsp:txXfrm>
    </dsp:sp>
    <dsp:sp modelId="{BDDD414C-B95A-4CBB-8603-0CE7D86E0F2B}">
      <dsp:nvSpPr>
        <dsp:cNvPr id="0" name=""/>
        <dsp:cNvSpPr/>
      </dsp:nvSpPr>
      <dsp:spPr>
        <a:xfrm>
          <a:off x="0" y="4707909"/>
          <a:ext cx="488520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52DA7-BE79-433C-B7C9-705FB6D740EF}">
      <dsp:nvSpPr>
        <dsp:cNvPr id="0" name=""/>
        <dsp:cNvSpPr/>
      </dsp:nvSpPr>
      <dsp:spPr>
        <a:xfrm>
          <a:off x="0" y="4707909"/>
          <a:ext cx="48852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Pupil Voice opportunities </a:t>
          </a:r>
          <a:endParaRPr lang="en-US" sz="3300" kern="1200" dirty="0"/>
        </a:p>
      </dsp:txBody>
      <dsp:txXfrm>
        <a:off x="0" y="4707909"/>
        <a:ext cx="4885203" cy="11767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DA740-A994-43FF-A7DA-806928FD4BC6}"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E0E88-0E75-4670-8CBC-7B97687F1328}" type="slidenum">
              <a:rPr lang="en-GB" smtClean="0"/>
              <a:t>‹#›</a:t>
            </a:fld>
            <a:endParaRPr lang="en-GB"/>
          </a:p>
        </p:txBody>
      </p:sp>
    </p:spTree>
    <p:extLst>
      <p:ext uri="{BB962C8B-B14F-4D97-AF65-F5344CB8AC3E}">
        <p14:creationId xmlns:p14="http://schemas.microsoft.com/office/powerpoint/2010/main" val="150517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Danielle from will</a:t>
            </a:r>
            <a:r>
              <a:rPr lang="en-GB" baseline="0" dirty="0"/>
              <a:t> talk about her school’s SHRN journey before we both talk about a new approach tried in the Vale this year.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21FB3-2FB1-D246-9430-EC4C2EC16A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68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removed the one with the timetable</a:t>
            </a:r>
            <a:r>
              <a:rPr lang="en-GB" baseline="0" dirty="0"/>
              <a:t> on…I think this covers the important information…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21FB3-2FB1-D246-9430-EC4C2EC16A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20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444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79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3450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683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0452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671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964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008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08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4639479-6CCB-4F49-AE0D-C053FCF34021}"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30279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9373" y="319783"/>
            <a:ext cx="1215989" cy="1348011"/>
          </a:xfrm>
          <a:prstGeom prst="rect">
            <a:avLst/>
          </a:prstGeom>
        </p:spPr>
      </p:pic>
    </p:spTree>
    <p:extLst>
      <p:ext uri="{BB962C8B-B14F-4D97-AF65-F5344CB8AC3E}">
        <p14:creationId xmlns:p14="http://schemas.microsoft.com/office/powerpoint/2010/main" val="297441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2170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73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4AA8D-494F-44FC-9F07-9BAE34BF67B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359019985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4AA8D-494F-44FC-9F07-9BAE34BF67B6}"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237837528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4AA8D-494F-44FC-9F07-9BAE34BF67B6}"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4052144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4AA8D-494F-44FC-9F07-9BAE34BF67B6}"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190070129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AA8D-494F-44FC-9F07-9BAE34BF67B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426470792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4AA8D-494F-44FC-9F07-9BAE34BF67B6}"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677102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2955434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4AA8D-494F-44FC-9F07-9BAE34BF67B6}"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39479-6CCB-4F49-AE0D-C053FCF34021}" type="slidenum">
              <a:rPr lang="en-GB" smtClean="0"/>
              <a:t>‹#›</a:t>
            </a:fld>
            <a:endParaRPr lang="en-GB"/>
          </a:p>
        </p:txBody>
      </p:sp>
    </p:spTree>
    <p:extLst>
      <p:ext uri="{BB962C8B-B14F-4D97-AF65-F5344CB8AC3E}">
        <p14:creationId xmlns:p14="http://schemas.microsoft.com/office/powerpoint/2010/main" val="2636057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63442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7251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822065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536741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946916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688006-7E1D-4CC8-9441-952F1892C5BC}"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421761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688006-7E1D-4CC8-9441-952F1892C5BC}"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2378343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88006-7E1D-4CC8-9441-952F1892C5BC}"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035722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756747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688006-7E1D-4CC8-9441-952F1892C5BC}"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593124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135942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688006-7E1D-4CC8-9441-952F1892C5BC}"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3C41C-59CD-490E-B824-102B5101DD59}" type="slidenum">
              <a:rPr lang="en-GB" smtClean="0"/>
              <a:t>‹#›</a:t>
            </a:fld>
            <a:endParaRPr lang="en-GB"/>
          </a:p>
        </p:txBody>
      </p:sp>
    </p:spTree>
    <p:extLst>
      <p:ext uri="{BB962C8B-B14F-4D97-AF65-F5344CB8AC3E}">
        <p14:creationId xmlns:p14="http://schemas.microsoft.com/office/powerpoint/2010/main" val="382942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195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57" y="5207313"/>
            <a:ext cx="3247256" cy="931754"/>
          </a:xfrm>
          <a:prstGeom prst="rect">
            <a:avLst/>
          </a:prstGeom>
        </p:spPr>
      </p:pic>
      <p:sp>
        <p:nvSpPr>
          <p:cNvPr id="16" name="Title 1"/>
          <p:cNvSpPr>
            <a:spLocks noGrp="1"/>
          </p:cNvSpPr>
          <p:nvPr>
            <p:ph type="title" hasCustomPrompt="1"/>
          </p:nvPr>
        </p:nvSpPr>
        <p:spPr>
          <a:xfrm>
            <a:off x="718457" y="718457"/>
            <a:ext cx="10492882" cy="830997"/>
          </a:xfrm>
          <a:prstGeom prst="rect">
            <a:avLst/>
          </a:prstGeom>
        </p:spPr>
        <p:txBody>
          <a:bodyPr wrap="square" lIns="0" tIns="0" rIns="0" bIns="0" anchor="ctr">
            <a:normAutofit/>
          </a:bodyPr>
          <a:lstStyle>
            <a:lvl1pPr algn="l">
              <a:defRPr sz="6000" b="1" i="0" baseline="0">
                <a:solidFill>
                  <a:schemeClr val="bg1"/>
                </a:solidFill>
                <a:latin typeface="Ubuntu" charset="0"/>
                <a:ea typeface="Ubuntu" charset="0"/>
                <a:cs typeface="Ubuntu" charset="0"/>
              </a:defRPr>
            </a:lvl1pPr>
          </a:lstStyle>
          <a:p>
            <a:r>
              <a:rPr lang="en-US" dirty="0"/>
              <a:t>Presentation Title</a:t>
            </a:r>
          </a:p>
        </p:txBody>
      </p:sp>
      <p:sp>
        <p:nvSpPr>
          <p:cNvPr id="28" name="Content Placeholder 26"/>
          <p:cNvSpPr>
            <a:spLocks noGrp="1"/>
          </p:cNvSpPr>
          <p:nvPr>
            <p:ph sz="quarter" idx="14" hasCustomPrompt="1"/>
          </p:nvPr>
        </p:nvSpPr>
        <p:spPr>
          <a:xfrm>
            <a:off x="719138" y="2805101"/>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a:t>28th July 2017</a:t>
            </a:r>
          </a:p>
        </p:txBody>
      </p:sp>
      <p:sp>
        <p:nvSpPr>
          <p:cNvPr id="10" name="Text Placeholder 4"/>
          <p:cNvSpPr>
            <a:spLocks noGrp="1"/>
          </p:cNvSpPr>
          <p:nvPr>
            <p:ph type="body" sz="quarter" idx="15" hasCustomPrompt="1"/>
          </p:nvPr>
        </p:nvSpPr>
        <p:spPr>
          <a:xfrm>
            <a:off x="719138" y="2253927"/>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a:t>Presented By: Insert Name</a:t>
            </a:r>
          </a:p>
        </p:txBody>
      </p:sp>
    </p:spTree>
    <p:extLst>
      <p:ext uri="{BB962C8B-B14F-4D97-AF65-F5344CB8AC3E}">
        <p14:creationId xmlns:p14="http://schemas.microsoft.com/office/powerpoint/2010/main" val="86555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2703444"/>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57" y="5207313"/>
            <a:ext cx="3247256" cy="931754"/>
          </a:xfrm>
          <a:prstGeom prst="rect">
            <a:avLst/>
          </a:prstGeom>
        </p:spPr>
      </p:pic>
      <p:sp>
        <p:nvSpPr>
          <p:cNvPr id="28" name="Content Placeholder 26"/>
          <p:cNvSpPr>
            <a:spLocks noGrp="1"/>
          </p:cNvSpPr>
          <p:nvPr>
            <p:ph sz="quarter" idx="14" hasCustomPrompt="1"/>
          </p:nvPr>
        </p:nvSpPr>
        <p:spPr>
          <a:xfrm>
            <a:off x="719138" y="3639988"/>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a:t>28th July 2017</a:t>
            </a:r>
          </a:p>
        </p:txBody>
      </p:sp>
      <p:sp>
        <p:nvSpPr>
          <p:cNvPr id="10" name="Text Placeholder 4"/>
          <p:cNvSpPr>
            <a:spLocks noGrp="1"/>
          </p:cNvSpPr>
          <p:nvPr>
            <p:ph type="body" sz="quarter" idx="15" hasCustomPrompt="1"/>
          </p:nvPr>
        </p:nvSpPr>
        <p:spPr>
          <a:xfrm>
            <a:off x="719138" y="3088814"/>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a:t>Presented By: Insert Name</a:t>
            </a:r>
          </a:p>
        </p:txBody>
      </p:sp>
      <p:sp>
        <p:nvSpPr>
          <p:cNvPr id="12" name="Title 1"/>
          <p:cNvSpPr>
            <a:spLocks noGrp="1"/>
          </p:cNvSpPr>
          <p:nvPr>
            <p:ph type="title" hasCustomPrompt="1"/>
          </p:nvPr>
        </p:nvSpPr>
        <p:spPr>
          <a:xfrm>
            <a:off x="718457" y="721772"/>
            <a:ext cx="10492882" cy="1661993"/>
          </a:xfrm>
          <a:prstGeom prst="rect">
            <a:avLst/>
          </a:prstGeom>
        </p:spPr>
        <p:txBody>
          <a:bodyPr wrap="square" lIns="0" tIns="0" rIns="0" bIns="0" anchor="ctr">
            <a:spAutoFit/>
          </a:bodyPr>
          <a:lstStyle>
            <a:lvl1pPr algn="l">
              <a:defRPr sz="6000" b="1" i="0" baseline="0">
                <a:solidFill>
                  <a:schemeClr val="bg1"/>
                </a:solidFill>
                <a:latin typeface="Ubuntu" charset="0"/>
                <a:ea typeface="Ubuntu" charset="0"/>
                <a:cs typeface="Ubuntu" charset="0"/>
              </a:defRPr>
            </a:lvl1pPr>
          </a:lstStyle>
          <a:p>
            <a:r>
              <a:rPr lang="en-US" dirty="0"/>
              <a:t>Presentation Title </a:t>
            </a:r>
            <a:br>
              <a:rPr lang="en-US" dirty="0"/>
            </a:br>
            <a:r>
              <a:rPr lang="en-US" dirty="0"/>
              <a:t>Two Lines Template</a:t>
            </a:r>
          </a:p>
        </p:txBody>
      </p:sp>
    </p:spTree>
    <p:extLst>
      <p:ext uri="{BB962C8B-B14F-4D97-AF65-F5344CB8AC3E}">
        <p14:creationId xmlns:p14="http://schemas.microsoft.com/office/powerpoint/2010/main" val="416521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2" name="TextBox 21"/>
          <p:cNvSpPr txBox="1"/>
          <p:nvPr userDrawn="1"/>
        </p:nvSpPr>
        <p:spPr>
          <a:xfrm>
            <a:off x="-1123122" y="-1838739"/>
            <a:ext cx="184731" cy="369332"/>
          </a:xfrm>
          <a:prstGeom prst="rect">
            <a:avLst/>
          </a:prstGeom>
          <a:noFill/>
        </p:spPr>
        <p:txBody>
          <a:bodyPr wrap="none" rtlCol="0">
            <a:spAutoFit/>
          </a:bodyPr>
          <a:lstStyle/>
          <a:p>
            <a:endParaRPr lang="en-US" dirty="0"/>
          </a:p>
        </p:txBody>
      </p:sp>
      <p:sp>
        <p:nvSpPr>
          <p:cNvPr id="10"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2"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1 Column Text Slide Heading</a:t>
            </a:r>
          </a:p>
        </p:txBody>
      </p:sp>
      <p:sp>
        <p:nvSpPr>
          <p:cNvPr id="17"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054948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8"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a:t>1 Column Text Slide Heading</a:t>
            </a:r>
          </a:p>
        </p:txBody>
      </p:sp>
      <p:sp>
        <p:nvSpPr>
          <p:cNvPr id="10"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346945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7"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2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2 Column Text Slide Heading</a:t>
            </a:r>
          </a:p>
        </p:txBody>
      </p:sp>
      <p:sp>
        <p:nvSpPr>
          <p:cNvPr id="11"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266680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9"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1"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a:t>2 Column Text Slide Heading</a:t>
            </a:r>
          </a:p>
        </p:txBody>
      </p:sp>
      <p:sp>
        <p:nvSpPr>
          <p:cNvPr id="12"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1581250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19" hasCustomPrompt="1"/>
          </p:nvPr>
        </p:nvSpPr>
        <p:spPr>
          <a:xfrm>
            <a:off x="8246231" y="2230641"/>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1"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3 Column Text Slide Heading</a:t>
            </a:r>
          </a:p>
        </p:txBody>
      </p:sp>
      <p:sp>
        <p:nvSpPr>
          <p:cNvPr id="12"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825688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 Text Slide Pullou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19" hasCustomPrompt="1"/>
          </p:nvPr>
        </p:nvSpPr>
        <p:spPr>
          <a:xfrm>
            <a:off x="8246231" y="1868557"/>
            <a:ext cx="3229803" cy="3641970"/>
          </a:xfrm>
          <a:prstGeom prst="rect">
            <a:avLst/>
          </a:prstGeom>
          <a:solidFill>
            <a:srgbClr val="324F82"/>
          </a:solidFill>
        </p:spPr>
        <p:txBody>
          <a:bodyPr wrap="square" lIns="360000" tIns="360000" rIns="360000" bIns="360000">
            <a:noAutofit/>
          </a:bodyPr>
          <a:lstStyle>
            <a:lvl1pPr marL="285750" indent="-285750">
              <a:lnSpc>
                <a:spcPct val="100000"/>
              </a:lnSpc>
              <a:buFont typeface="Arial" charset="0"/>
              <a:buChar char="•"/>
              <a:defRPr sz="16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3 Column Pull Out Slide Heading</a:t>
            </a:r>
          </a:p>
        </p:txBody>
      </p:sp>
      <p:sp>
        <p:nvSpPr>
          <p:cNvPr id="17"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456729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noChangeAspect="1"/>
          </p:cNvSpPr>
          <p:nvPr>
            <p:ph type="pic" sz="quarter" idx="16" hasCustomPrompt="1"/>
          </p:nvPr>
        </p:nvSpPr>
        <p:spPr>
          <a:xfrm>
            <a:off x="6453807" y="2230643"/>
            <a:ext cx="5022576" cy="2929007"/>
          </a:xfrm>
          <a:prstGeom prst="rect">
            <a:avLst/>
          </a:prstGeom>
          <a:solidFill>
            <a:schemeClr val="bg2"/>
          </a:solidFill>
        </p:spPr>
        <p:txBody>
          <a:bodyPr wrap="squar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2" name="Content Placeholder 17"/>
          <p:cNvSpPr>
            <a:spLocks noGrp="1"/>
          </p:cNvSpPr>
          <p:nvPr>
            <p:ph sz="quarter" idx="17" hasCustomPrompt="1"/>
          </p:nvPr>
        </p:nvSpPr>
        <p:spPr>
          <a:xfrm>
            <a:off x="715963" y="2230644"/>
            <a:ext cx="5022227"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Text &amp; Image Slide Heading</a:t>
            </a:r>
          </a:p>
        </p:txBody>
      </p:sp>
      <p:sp>
        <p:nvSpPr>
          <p:cNvPr id="17"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466890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 Image &amp; Tex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33"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35"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6" name="Picture Placeholder 3"/>
          <p:cNvSpPr>
            <a:spLocks noGrp="1" noChangeAspect="1"/>
          </p:cNvSpPr>
          <p:nvPr>
            <p:ph type="pic" sz="quarter" idx="16" hasCustomPrompt="1"/>
          </p:nvPr>
        </p:nvSpPr>
        <p:spPr>
          <a:xfrm>
            <a:off x="1440128"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37"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4"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5" name="Picture Placeholder 3"/>
          <p:cNvSpPr>
            <a:spLocks noGrp="1" noChangeAspect="1"/>
          </p:cNvSpPr>
          <p:nvPr>
            <p:ph type="pic" sz="quarter" idx="23" hasCustomPrompt="1"/>
          </p:nvPr>
        </p:nvSpPr>
        <p:spPr>
          <a:xfrm>
            <a:off x="9805562"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6"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7"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8" name="Picture Placeholder 3"/>
          <p:cNvSpPr>
            <a:spLocks noGrp="1" noChangeAspect="1"/>
          </p:cNvSpPr>
          <p:nvPr>
            <p:ph type="pic" sz="quarter" idx="26" hasCustomPrompt="1"/>
          </p:nvPr>
        </p:nvSpPr>
        <p:spPr>
          <a:xfrm>
            <a:off x="4228606"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9"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50"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51" name="Picture Placeholder 3"/>
          <p:cNvSpPr>
            <a:spLocks noGrp="1" noChangeAspect="1"/>
          </p:cNvSpPr>
          <p:nvPr>
            <p:ph type="pic" sz="quarter" idx="29" hasCustomPrompt="1"/>
          </p:nvPr>
        </p:nvSpPr>
        <p:spPr>
          <a:xfrm>
            <a:off x="7017084"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52"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19"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4 Column Text &amp; Icon Slide Heading</a:t>
            </a:r>
          </a:p>
        </p:txBody>
      </p:sp>
      <p:sp>
        <p:nvSpPr>
          <p:cNvPr id="20"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7784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2045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 Image &amp; Text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39"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1"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3"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5"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7" name="Picture Placeholder 3"/>
          <p:cNvSpPr>
            <a:spLocks noGrp="1" noChangeAspect="1"/>
          </p:cNvSpPr>
          <p:nvPr>
            <p:ph type="pic" sz="quarter" idx="16" hasCustomPrompt="1"/>
          </p:nvPr>
        </p:nvSpPr>
        <p:spPr>
          <a:xfrm>
            <a:off x="1340729"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8" name="Picture Placeholder 3"/>
          <p:cNvSpPr>
            <a:spLocks noGrp="1" noChangeAspect="1"/>
          </p:cNvSpPr>
          <p:nvPr>
            <p:ph type="pic" sz="quarter" idx="23" hasCustomPrompt="1"/>
          </p:nvPr>
        </p:nvSpPr>
        <p:spPr>
          <a:xfrm>
            <a:off x="9706163"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9" name="Picture Placeholder 3"/>
          <p:cNvSpPr>
            <a:spLocks noGrp="1" noChangeAspect="1"/>
          </p:cNvSpPr>
          <p:nvPr>
            <p:ph type="pic" sz="quarter" idx="26" hasCustomPrompt="1"/>
          </p:nvPr>
        </p:nvSpPr>
        <p:spPr>
          <a:xfrm>
            <a:off x="4129207"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50" name="Picture Placeholder 3"/>
          <p:cNvSpPr>
            <a:spLocks noGrp="1" noChangeAspect="1"/>
          </p:cNvSpPr>
          <p:nvPr>
            <p:ph type="pic" sz="quarter" idx="29" hasCustomPrompt="1"/>
          </p:nvPr>
        </p:nvSpPr>
        <p:spPr>
          <a:xfrm>
            <a:off x="6917685"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18"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a:t>4 Column Text &amp; Icon Slide Heading</a:t>
            </a:r>
          </a:p>
        </p:txBody>
      </p:sp>
      <p:sp>
        <p:nvSpPr>
          <p:cNvPr id="19"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
        <p:nvSpPr>
          <p:cNvPr id="20"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1"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2"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3"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Tree>
    <p:extLst>
      <p:ext uri="{BB962C8B-B14F-4D97-AF65-F5344CB8AC3E}">
        <p14:creationId xmlns:p14="http://schemas.microsoft.com/office/powerpoint/2010/main" val="2943885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715963"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6" name="Picture Placeholder 3"/>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7" name="Content Placeholder 17"/>
          <p:cNvSpPr>
            <a:spLocks noGrp="1"/>
          </p:cNvSpPr>
          <p:nvPr>
            <p:ph sz="quarter" idx="21" hasCustomPrompt="1"/>
          </p:nvPr>
        </p:nvSpPr>
        <p:spPr>
          <a:xfrm>
            <a:off x="715963"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8" name="Content Placeholder 17"/>
          <p:cNvSpPr>
            <a:spLocks noGrp="1"/>
          </p:cNvSpPr>
          <p:nvPr>
            <p:ph sz="quarter" idx="22" hasCustomPrompt="1"/>
          </p:nvPr>
        </p:nvSpPr>
        <p:spPr>
          <a:xfrm>
            <a:off x="6715887"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9" name="Picture Placeholder 3"/>
          <p:cNvSpPr>
            <a:spLocks noGrp="1" noChangeAspect="1"/>
          </p:cNvSpPr>
          <p:nvPr>
            <p:ph type="pic" sz="quarter" idx="23" hasCustomPrompt="1"/>
          </p:nvPr>
        </p:nvSpPr>
        <p:spPr>
          <a:xfrm>
            <a:off x="8656633" y="1432038"/>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0" name="Content Placeholder 17"/>
          <p:cNvSpPr>
            <a:spLocks noGrp="1"/>
          </p:cNvSpPr>
          <p:nvPr>
            <p:ph sz="quarter" idx="24" hasCustomPrompt="1"/>
          </p:nvPr>
        </p:nvSpPr>
        <p:spPr>
          <a:xfrm>
            <a:off x="6715887"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5"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2 Column Comparison Slide Heading</a:t>
            </a:r>
          </a:p>
        </p:txBody>
      </p:sp>
      <p:sp>
        <p:nvSpPr>
          <p:cNvPr id="16"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1224003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24" name="Content Placeholder 17"/>
          <p:cNvSpPr>
            <a:spLocks noGrp="1"/>
          </p:cNvSpPr>
          <p:nvPr>
            <p:ph sz="quarter" idx="15" hasCustomPrompt="1"/>
          </p:nvPr>
        </p:nvSpPr>
        <p:spPr>
          <a:xfrm>
            <a:off x="715963"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Quid </a:t>
            </a:r>
            <a:r>
              <a:rPr lang="en-US" dirty="0" err="1"/>
              <a:t>enim</a:t>
            </a:r>
            <a:r>
              <a:rPr lang="en-US" dirty="0"/>
              <a:t> de </a:t>
            </a:r>
            <a:r>
              <a:rPr lang="en-US" dirty="0" err="1"/>
              <a:t>amicitia</a:t>
            </a:r>
            <a:r>
              <a:rPr lang="en-US" dirty="0"/>
              <a:t> </a:t>
            </a:r>
            <a:r>
              <a:rPr lang="en-US" dirty="0" err="1"/>
              <a:t>statueris</a:t>
            </a:r>
            <a:r>
              <a:rPr lang="en-US" dirty="0"/>
              <a:t> </a:t>
            </a:r>
            <a:r>
              <a:rPr lang="en-US" dirty="0" err="1"/>
              <a:t>utilitatis</a:t>
            </a:r>
            <a:r>
              <a:rPr lang="en-US" dirty="0"/>
              <a:t> causa </a:t>
            </a:r>
            <a:r>
              <a:rPr lang="en-US" dirty="0" err="1"/>
              <a:t>expetenda</a:t>
            </a:r>
            <a:r>
              <a:rPr lang="en-US" dirty="0"/>
              <a:t> vides. Quod </a:t>
            </a:r>
            <a:r>
              <a:rPr lang="en-US" dirty="0" err="1"/>
              <a:t>vestri</a:t>
            </a:r>
            <a:r>
              <a:rPr lang="en-US" dirty="0"/>
              <a:t> non item.</a:t>
            </a:r>
          </a:p>
        </p:txBody>
      </p:sp>
      <p:sp>
        <p:nvSpPr>
          <p:cNvPr id="25" name="Picture Placeholder 3"/>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6" name="Content Placeholder 17"/>
          <p:cNvSpPr>
            <a:spLocks noGrp="1"/>
          </p:cNvSpPr>
          <p:nvPr>
            <p:ph sz="quarter" idx="21" hasCustomPrompt="1"/>
          </p:nvPr>
        </p:nvSpPr>
        <p:spPr>
          <a:xfrm>
            <a:off x="715963"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7" name="Content Placeholder 17"/>
          <p:cNvSpPr>
            <a:spLocks noGrp="1"/>
          </p:cNvSpPr>
          <p:nvPr>
            <p:ph sz="quarter" idx="22" hasCustomPrompt="1"/>
          </p:nvPr>
        </p:nvSpPr>
        <p:spPr>
          <a:xfrm>
            <a:off x="6715887"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Quid </a:t>
            </a:r>
            <a:r>
              <a:rPr lang="en-US" dirty="0" err="1"/>
              <a:t>enim</a:t>
            </a:r>
            <a:r>
              <a:rPr lang="en-US" dirty="0"/>
              <a:t> de </a:t>
            </a:r>
            <a:r>
              <a:rPr lang="en-US" dirty="0" err="1"/>
              <a:t>amicitia</a:t>
            </a:r>
            <a:r>
              <a:rPr lang="en-US" dirty="0"/>
              <a:t> </a:t>
            </a:r>
            <a:r>
              <a:rPr lang="en-US" dirty="0" err="1"/>
              <a:t>statueris</a:t>
            </a:r>
            <a:r>
              <a:rPr lang="en-US" dirty="0"/>
              <a:t> </a:t>
            </a:r>
            <a:r>
              <a:rPr lang="en-US" dirty="0" err="1"/>
              <a:t>utilitatis</a:t>
            </a:r>
            <a:r>
              <a:rPr lang="en-US" dirty="0"/>
              <a:t> causa </a:t>
            </a:r>
            <a:r>
              <a:rPr lang="en-US" dirty="0" err="1"/>
              <a:t>expetenda</a:t>
            </a:r>
            <a:r>
              <a:rPr lang="en-US" dirty="0"/>
              <a:t> vides. Quod </a:t>
            </a:r>
            <a:r>
              <a:rPr lang="en-US" dirty="0" err="1"/>
              <a:t>vestri</a:t>
            </a:r>
            <a:r>
              <a:rPr lang="en-US" dirty="0"/>
              <a:t> non item.</a:t>
            </a:r>
          </a:p>
        </p:txBody>
      </p:sp>
      <p:sp>
        <p:nvSpPr>
          <p:cNvPr id="28" name="Picture Placeholder 3"/>
          <p:cNvSpPr>
            <a:spLocks noGrp="1" noChangeAspect="1"/>
          </p:cNvSpPr>
          <p:nvPr>
            <p:ph type="pic" sz="quarter" idx="23" hasCustomPrompt="1"/>
          </p:nvPr>
        </p:nvSpPr>
        <p:spPr>
          <a:xfrm>
            <a:off x="8622808"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9" name="Content Placeholder 17"/>
          <p:cNvSpPr>
            <a:spLocks noGrp="1"/>
          </p:cNvSpPr>
          <p:nvPr>
            <p:ph sz="quarter" idx="24" hasCustomPrompt="1"/>
          </p:nvPr>
        </p:nvSpPr>
        <p:spPr>
          <a:xfrm>
            <a:off x="6715887"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30" name="Straight Connector 29"/>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a:t>2 Column Comparison Slide Heading</a:t>
            </a:r>
          </a:p>
        </p:txBody>
      </p:sp>
      <p:sp>
        <p:nvSpPr>
          <p:cNvPr id="14"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409513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Icon Slide">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6" name="Picture Placeholder 3"/>
          <p:cNvSpPr>
            <a:spLocks noGrp="1" noChangeAspect="1"/>
          </p:cNvSpPr>
          <p:nvPr>
            <p:ph type="pic" sz="quarter" idx="16" hasCustomPrompt="1"/>
          </p:nvPr>
        </p:nvSpPr>
        <p:spPr>
          <a:xfrm>
            <a:off x="848173"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7"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5"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Picture Placeholder 3"/>
          <p:cNvSpPr>
            <a:spLocks noGrp="1" noChangeAspect="1"/>
          </p:cNvSpPr>
          <p:nvPr>
            <p:ph type="pic" sz="quarter" idx="26" hasCustomPrompt="1"/>
          </p:nvPr>
        </p:nvSpPr>
        <p:spPr>
          <a:xfrm>
            <a:off x="848173"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17"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18"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9" name="Picture Placeholder 3"/>
          <p:cNvSpPr>
            <a:spLocks noGrp="1" noChangeAspect="1"/>
          </p:cNvSpPr>
          <p:nvPr>
            <p:ph type="pic" sz="quarter" idx="29" hasCustomPrompt="1"/>
          </p:nvPr>
        </p:nvSpPr>
        <p:spPr>
          <a:xfrm>
            <a:off x="848173"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0"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1"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3"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4"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6"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27"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9"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0" name="Picture Placeholder 3"/>
          <p:cNvSpPr>
            <a:spLocks noGrp="1" noChangeAspect="1"/>
          </p:cNvSpPr>
          <p:nvPr>
            <p:ph type="pic" sz="quarter" idx="32" hasCustomPrompt="1"/>
          </p:nvPr>
        </p:nvSpPr>
        <p:spPr>
          <a:xfrm>
            <a:off x="10545321"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1" name="Picture Placeholder 3"/>
          <p:cNvSpPr>
            <a:spLocks noGrp="1" noChangeAspect="1"/>
          </p:cNvSpPr>
          <p:nvPr>
            <p:ph type="pic" sz="quarter" idx="35" hasCustomPrompt="1"/>
          </p:nvPr>
        </p:nvSpPr>
        <p:spPr>
          <a:xfrm>
            <a:off x="10545321"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2" name="Picture Placeholder 3"/>
          <p:cNvSpPr>
            <a:spLocks noGrp="1" noChangeAspect="1"/>
          </p:cNvSpPr>
          <p:nvPr>
            <p:ph type="pic" sz="quarter" idx="38" hasCustomPrompt="1"/>
          </p:nvPr>
        </p:nvSpPr>
        <p:spPr>
          <a:xfrm>
            <a:off x="10545321"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8"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rgbClr val="324F82"/>
                </a:solidFill>
                <a:latin typeface="Ubuntu" charset="0"/>
                <a:ea typeface="Ubuntu" charset="0"/>
                <a:cs typeface="Ubuntu" charset="0"/>
              </a:defRPr>
            </a:lvl1pPr>
          </a:lstStyle>
          <a:p>
            <a:pPr lvl="0"/>
            <a:r>
              <a:rPr lang="en-US" dirty="0"/>
              <a:t>6 Icons &amp; Text Slide Heading</a:t>
            </a:r>
          </a:p>
        </p:txBody>
      </p:sp>
      <p:sp>
        <p:nvSpPr>
          <p:cNvPr id="33"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4236438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6" name="Picture Placeholder 3"/>
          <p:cNvSpPr>
            <a:spLocks noGrp="1" noChangeAspect="1"/>
          </p:cNvSpPr>
          <p:nvPr>
            <p:ph type="pic" sz="quarter" idx="16" hasCustomPrompt="1"/>
          </p:nvPr>
        </p:nvSpPr>
        <p:spPr>
          <a:xfrm>
            <a:off x="848173"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0" name="Picture Placeholder 3"/>
          <p:cNvSpPr>
            <a:spLocks noGrp="1" noChangeAspect="1"/>
          </p:cNvSpPr>
          <p:nvPr>
            <p:ph type="pic" sz="quarter" idx="26" hasCustomPrompt="1"/>
          </p:nvPr>
        </p:nvSpPr>
        <p:spPr>
          <a:xfrm>
            <a:off x="848173"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2" name="Picture Placeholder 3"/>
          <p:cNvSpPr>
            <a:spLocks noGrp="1" noChangeAspect="1"/>
          </p:cNvSpPr>
          <p:nvPr>
            <p:ph type="pic" sz="quarter" idx="29" hasCustomPrompt="1"/>
          </p:nvPr>
        </p:nvSpPr>
        <p:spPr>
          <a:xfrm>
            <a:off x="848173"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0" name="Picture Placeholder 3"/>
          <p:cNvSpPr>
            <a:spLocks noGrp="1" noChangeAspect="1"/>
          </p:cNvSpPr>
          <p:nvPr>
            <p:ph type="pic" sz="quarter" idx="32" hasCustomPrompt="1"/>
          </p:nvPr>
        </p:nvSpPr>
        <p:spPr>
          <a:xfrm>
            <a:off x="10545321"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1" name="Picture Placeholder 3"/>
          <p:cNvSpPr>
            <a:spLocks noGrp="1" noChangeAspect="1"/>
          </p:cNvSpPr>
          <p:nvPr>
            <p:ph type="pic" sz="quarter" idx="35" hasCustomPrompt="1"/>
          </p:nvPr>
        </p:nvSpPr>
        <p:spPr>
          <a:xfrm>
            <a:off x="10545321"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42" name="Picture Placeholder 3"/>
          <p:cNvSpPr>
            <a:spLocks noGrp="1" noChangeAspect="1"/>
          </p:cNvSpPr>
          <p:nvPr>
            <p:ph type="pic" sz="quarter" idx="38" hasCustomPrompt="1"/>
          </p:nvPr>
        </p:nvSpPr>
        <p:spPr>
          <a:xfrm>
            <a:off x="10545321"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25"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chemeClr val="bg1"/>
                </a:solidFill>
                <a:latin typeface="Ubuntu" charset="0"/>
                <a:ea typeface="Ubuntu" charset="0"/>
                <a:cs typeface="Ubuntu" charset="0"/>
              </a:defRPr>
            </a:lvl1pPr>
          </a:lstStyle>
          <a:p>
            <a:pPr lvl="0"/>
            <a:r>
              <a:rPr lang="en-US" dirty="0"/>
              <a:t>6 Icons &amp; Text Slide Heading</a:t>
            </a:r>
          </a:p>
        </p:txBody>
      </p:sp>
      <p:sp>
        <p:nvSpPr>
          <p:cNvPr id="26"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a:t>Slide Subheading</a:t>
            </a:r>
          </a:p>
        </p:txBody>
      </p:sp>
      <p:sp>
        <p:nvSpPr>
          <p:cNvPr id="27"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28"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cxnSp>
        <p:nvCxnSpPr>
          <p:cNvPr id="29" name="Straight Connector 28"/>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3"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4"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5"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6"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7"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8"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49"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50"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51"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Tree>
    <p:extLst>
      <p:ext uri="{BB962C8B-B14F-4D97-AF65-F5344CB8AC3E}">
        <p14:creationId xmlns:p14="http://schemas.microsoft.com/office/powerpoint/2010/main" val="710931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2" name="Content Placeholder 17"/>
          <p:cNvSpPr>
            <a:spLocks noGrp="1"/>
          </p:cNvSpPr>
          <p:nvPr>
            <p:ph sz="quarter" idx="15" hasCustomPrompt="1"/>
          </p:nvPr>
        </p:nvSpPr>
        <p:spPr>
          <a:xfrm>
            <a:off x="715962" y="4560199"/>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16" name="Picture Placeholder 3"/>
          <p:cNvSpPr>
            <a:spLocks noGrp="1" noChangeAspect="1"/>
          </p:cNvSpPr>
          <p:nvPr>
            <p:ph type="pic" sz="quarter" idx="16" hasCustomPrompt="1"/>
          </p:nvPr>
        </p:nvSpPr>
        <p:spPr>
          <a:xfrm>
            <a:off x="715962"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18" name="Content Placeholder 17"/>
          <p:cNvSpPr>
            <a:spLocks noGrp="1"/>
          </p:cNvSpPr>
          <p:nvPr>
            <p:ph sz="quarter" idx="21" hasCustomPrompt="1"/>
          </p:nvPr>
        </p:nvSpPr>
        <p:spPr>
          <a:xfrm>
            <a:off x="715962" y="4224117"/>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3" name="Content Placeholder 17"/>
          <p:cNvSpPr>
            <a:spLocks noGrp="1"/>
          </p:cNvSpPr>
          <p:nvPr>
            <p:ph sz="quarter" idx="22" hasCustomPrompt="1"/>
          </p:nvPr>
        </p:nvSpPr>
        <p:spPr>
          <a:xfrm>
            <a:off x="4440173"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5" name="Content Placeholder 17"/>
          <p:cNvSpPr>
            <a:spLocks noGrp="1"/>
          </p:cNvSpPr>
          <p:nvPr>
            <p:ph sz="quarter" idx="24" hasCustomPrompt="1"/>
          </p:nvPr>
        </p:nvSpPr>
        <p:spPr>
          <a:xfrm>
            <a:off x="4440173"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36" name="Content Placeholder 17"/>
          <p:cNvSpPr>
            <a:spLocks noGrp="1"/>
          </p:cNvSpPr>
          <p:nvPr>
            <p:ph sz="quarter" idx="25" hasCustomPrompt="1"/>
          </p:nvPr>
        </p:nvSpPr>
        <p:spPr>
          <a:xfrm>
            <a:off x="8164384"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Click to add text</a:t>
            </a:r>
          </a:p>
        </p:txBody>
      </p:sp>
      <p:sp>
        <p:nvSpPr>
          <p:cNvPr id="38" name="Content Placeholder 17"/>
          <p:cNvSpPr>
            <a:spLocks noGrp="1"/>
          </p:cNvSpPr>
          <p:nvPr>
            <p:ph sz="quarter" idx="27" hasCustomPrompt="1"/>
          </p:nvPr>
        </p:nvSpPr>
        <p:spPr>
          <a:xfrm>
            <a:off x="8164384"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Insert Subtitle Here</a:t>
            </a:r>
          </a:p>
        </p:txBody>
      </p:sp>
      <p:sp>
        <p:nvSpPr>
          <p:cNvPr id="41" name="Picture Placeholder 3"/>
          <p:cNvSpPr>
            <a:spLocks noGrp="1" noChangeAspect="1"/>
          </p:cNvSpPr>
          <p:nvPr>
            <p:ph type="pic" sz="quarter" idx="28" hasCustomPrompt="1"/>
          </p:nvPr>
        </p:nvSpPr>
        <p:spPr>
          <a:xfrm>
            <a:off x="4440173"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2" name="Picture Placeholder 3"/>
          <p:cNvSpPr>
            <a:spLocks noGrp="1" noChangeAspect="1"/>
          </p:cNvSpPr>
          <p:nvPr>
            <p:ph type="pic" sz="quarter" idx="29" hasCustomPrompt="1"/>
          </p:nvPr>
        </p:nvSpPr>
        <p:spPr>
          <a:xfrm>
            <a:off x="8168689" y="2003311"/>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a:t>
            </a:r>
          </a:p>
        </p:txBody>
      </p:sp>
      <p:sp>
        <p:nvSpPr>
          <p:cNvPr id="4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17" name="Text Placeholder 4"/>
          <p:cNvSpPr>
            <a:spLocks noGrp="1"/>
          </p:cNvSpPr>
          <p:nvPr>
            <p:ph type="body" sz="quarter" idx="30"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3 Column Text &amp; Image Slide Heading</a:t>
            </a:r>
          </a:p>
        </p:txBody>
      </p:sp>
      <p:sp>
        <p:nvSpPr>
          <p:cNvPr id="19" name="Text Placeholder 4"/>
          <p:cNvSpPr>
            <a:spLocks noGrp="1"/>
          </p:cNvSpPr>
          <p:nvPr>
            <p:ph type="body" sz="quarter" idx="3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853115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16" name="Picture Placeholder 3"/>
          <p:cNvSpPr>
            <a:spLocks noGrp="1"/>
          </p:cNvSpPr>
          <p:nvPr>
            <p:ph type="pic" sz="quarter" idx="16" hasCustomPrompt="1"/>
          </p:nvPr>
        </p:nvSpPr>
        <p:spPr>
          <a:xfrm>
            <a:off x="0" y="0"/>
            <a:ext cx="12192000" cy="5974857"/>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Tree>
    <p:extLst>
      <p:ext uri="{BB962C8B-B14F-4D97-AF65-F5344CB8AC3E}">
        <p14:creationId xmlns:p14="http://schemas.microsoft.com/office/powerpoint/2010/main" val="193932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16" name="Picture Placeholder 3"/>
          <p:cNvSpPr>
            <a:spLocks noGrp="1"/>
          </p:cNvSpPr>
          <p:nvPr>
            <p:ph type="pic" sz="quarter" idx="16" hasCustomPrompt="1"/>
          </p:nvPr>
        </p:nvSpPr>
        <p:spPr>
          <a:xfrm>
            <a:off x="6089373"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cxnSp>
        <p:nvCxnSpPr>
          <p:cNvPr id="13" name="Straight Connector 12"/>
          <p:cNvCxnSpPr/>
          <p:nvPr userDrawn="1"/>
        </p:nvCxnSpPr>
        <p:spPr>
          <a:xfrm>
            <a:off x="715618"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a:t>Insert Document Title</a:t>
            </a:r>
          </a:p>
        </p:txBody>
      </p:sp>
      <p:sp>
        <p:nvSpPr>
          <p:cNvPr id="22" name="Rectangle 21"/>
          <p:cNvSpPr/>
          <p:nvPr userDrawn="1"/>
        </p:nvSpPr>
        <p:spPr>
          <a:xfrm>
            <a:off x="6089373" y="5814391"/>
            <a:ext cx="6102626" cy="1043609"/>
          </a:xfrm>
          <a:prstGeom prst="rect">
            <a:avLst/>
          </a:prstGeom>
          <a:gradFill>
            <a:gsLst>
              <a:gs pos="100000">
                <a:srgbClr val="324F82">
                  <a:alpha val="50000"/>
                </a:srgbClr>
              </a:gs>
              <a:gs pos="0">
                <a:srgbClr val="324F82">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10" name="Content Placeholder 17"/>
          <p:cNvSpPr>
            <a:spLocks noGrp="1"/>
          </p:cNvSpPr>
          <p:nvPr>
            <p:ph sz="quarter" idx="18" hasCustomPrompt="1"/>
          </p:nvPr>
        </p:nvSpPr>
        <p:spPr>
          <a:xfrm>
            <a:off x="715964" y="216673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4" name="Text Placeholder 4"/>
          <p:cNvSpPr>
            <a:spLocks noGrp="1"/>
          </p:cNvSpPr>
          <p:nvPr>
            <p:ph type="body" sz="quarter" idx="15" hasCustomPrompt="1"/>
          </p:nvPr>
        </p:nvSpPr>
        <p:spPr>
          <a:xfrm>
            <a:off x="715963" y="716218"/>
            <a:ext cx="4657793" cy="393542"/>
          </a:xfrm>
          <a:prstGeom prst="rect">
            <a:avLst/>
          </a:prstGeom>
        </p:spPr>
        <p:txBody>
          <a:bodyPr lIns="0" tIns="0" rIns="0" bIns="0"/>
          <a:lstStyle>
            <a:lvl1pPr marL="0" indent="0">
              <a:buNone/>
              <a:defRPr b="1" i="0" baseline="0">
                <a:solidFill>
                  <a:srgbClr val="324F82"/>
                </a:solidFill>
                <a:latin typeface="Ubuntu" charset="0"/>
                <a:ea typeface="Ubuntu" charset="0"/>
                <a:cs typeface="Ubuntu" charset="0"/>
              </a:defRPr>
            </a:lvl1pPr>
          </a:lstStyle>
          <a:p>
            <a:pPr lvl="0"/>
            <a:r>
              <a:rPr lang="en-US" dirty="0"/>
              <a:t>Split Image Slide Heading</a:t>
            </a:r>
          </a:p>
        </p:txBody>
      </p:sp>
      <p:sp>
        <p:nvSpPr>
          <p:cNvPr id="15" name="Text Placeholder 4"/>
          <p:cNvSpPr>
            <a:spLocks noGrp="1"/>
          </p:cNvSpPr>
          <p:nvPr>
            <p:ph type="body" sz="quarter" idx="19" hasCustomPrompt="1"/>
          </p:nvPr>
        </p:nvSpPr>
        <p:spPr>
          <a:xfrm>
            <a:off x="715963" y="1158975"/>
            <a:ext cx="4657794"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920691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Full Page Image">
    <p:spTree>
      <p:nvGrpSpPr>
        <p:cNvPr id="1" name=""/>
        <p:cNvGrpSpPr/>
        <p:nvPr/>
      </p:nvGrpSpPr>
      <p:grpSpPr>
        <a:xfrm>
          <a:off x="0" y="0"/>
          <a:ext cx="0" cy="0"/>
          <a:chOff x="0" y="0"/>
          <a:chExt cx="0" cy="0"/>
        </a:xfrm>
      </p:grpSpPr>
      <p:sp>
        <p:nvSpPr>
          <p:cNvPr id="16" name="Picture Placeholder 3"/>
          <p:cNvSpPr>
            <a:spLocks noGrp="1"/>
          </p:cNvSpPr>
          <p:nvPr>
            <p:ph type="pic" sz="quarter" idx="16" hasCustomPrompt="1"/>
          </p:nvPr>
        </p:nvSpPr>
        <p:spPr>
          <a:xfrm>
            <a:off x="0"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
        <p:nvSpPr>
          <p:cNvPr id="3" name="Rectangle 2"/>
          <p:cNvSpPr/>
          <p:nvPr userDrawn="1"/>
        </p:nvSpPr>
        <p:spPr>
          <a:xfrm>
            <a:off x="6102626" y="1"/>
            <a:ext cx="6089374" cy="6858000"/>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cxnSp>
        <p:nvCxnSpPr>
          <p:cNvPr id="13" name="Straight Connector 12"/>
          <p:cNvCxnSpPr/>
          <p:nvPr userDrawn="1"/>
        </p:nvCxnSpPr>
        <p:spPr>
          <a:xfrm>
            <a:off x="6818244"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814391"/>
            <a:ext cx="6102626" cy="1043609"/>
          </a:xfrm>
          <a:prstGeom prst="rect">
            <a:avLst/>
          </a:prstGeom>
          <a:gradFill>
            <a:gsLst>
              <a:gs pos="100000">
                <a:schemeClr val="bg1">
                  <a:alpha val="49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a:t>Insert Document Title</a:t>
            </a:r>
          </a:p>
        </p:txBody>
      </p:sp>
      <p:sp>
        <p:nvSpPr>
          <p:cNvPr id="15" name="Content Placeholder 17"/>
          <p:cNvSpPr>
            <a:spLocks noGrp="1"/>
          </p:cNvSpPr>
          <p:nvPr>
            <p:ph sz="quarter" idx="18" hasCustomPrompt="1"/>
          </p:nvPr>
        </p:nvSpPr>
        <p:spPr>
          <a:xfrm>
            <a:off x="6818589" y="216265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4" name="Text Placeholder 4"/>
          <p:cNvSpPr>
            <a:spLocks noGrp="1"/>
          </p:cNvSpPr>
          <p:nvPr>
            <p:ph type="body" sz="quarter" idx="15" hasCustomPrompt="1"/>
          </p:nvPr>
        </p:nvSpPr>
        <p:spPr>
          <a:xfrm>
            <a:off x="6818244" y="716218"/>
            <a:ext cx="4657793" cy="393542"/>
          </a:xfrm>
          <a:prstGeom prst="rect">
            <a:avLst/>
          </a:prstGeom>
        </p:spPr>
        <p:txBody>
          <a:bodyPr lIns="0" tIns="0" rIns="0" bIns="0"/>
          <a:lstStyle>
            <a:lvl1pPr marL="0" indent="0">
              <a:buNone/>
              <a:defRPr b="1" i="0" baseline="0">
                <a:solidFill>
                  <a:schemeClr val="bg1"/>
                </a:solidFill>
                <a:latin typeface="Ubuntu" charset="0"/>
                <a:ea typeface="Ubuntu" charset="0"/>
                <a:cs typeface="Ubuntu" charset="0"/>
              </a:defRPr>
            </a:lvl1pPr>
          </a:lstStyle>
          <a:p>
            <a:pPr lvl="0"/>
            <a:r>
              <a:rPr lang="en-US" dirty="0"/>
              <a:t>Split Image Slide Heading</a:t>
            </a:r>
          </a:p>
        </p:txBody>
      </p:sp>
      <p:sp>
        <p:nvSpPr>
          <p:cNvPr id="19" name="Text Placeholder 4"/>
          <p:cNvSpPr>
            <a:spLocks noGrp="1"/>
          </p:cNvSpPr>
          <p:nvPr>
            <p:ph type="body" sz="quarter" idx="19" hasCustomPrompt="1"/>
          </p:nvPr>
        </p:nvSpPr>
        <p:spPr>
          <a:xfrm>
            <a:off x="6818244" y="1158975"/>
            <a:ext cx="4657794"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701930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Tree>
    <p:extLst>
      <p:ext uri="{BB962C8B-B14F-4D97-AF65-F5344CB8AC3E}">
        <p14:creationId xmlns:p14="http://schemas.microsoft.com/office/powerpoint/2010/main" val="269347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0758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715617"/>
            <a:ext cx="10760766" cy="5401276"/>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a:t>Chapter/Slide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Tree>
    <p:extLst>
      <p:ext uri="{BB962C8B-B14F-4D97-AF65-F5344CB8AC3E}">
        <p14:creationId xmlns:p14="http://schemas.microsoft.com/office/powerpoint/2010/main" val="3256312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con 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2057401"/>
            <a:ext cx="10760766" cy="4059492"/>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a:t>Icon Chapter Slide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4" name="Picture Placeholder 3"/>
          <p:cNvSpPr>
            <a:spLocks noGrp="1" noChangeAspect="1"/>
          </p:cNvSpPr>
          <p:nvPr>
            <p:ph type="pic" sz="quarter" idx="16" hasCustomPrompt="1"/>
          </p:nvPr>
        </p:nvSpPr>
        <p:spPr>
          <a:xfrm>
            <a:off x="5430079" y="2057400"/>
            <a:ext cx="1331842" cy="1331842"/>
          </a:xfrm>
          <a:prstGeom prst="rect">
            <a:avLst/>
          </a:prstGeom>
          <a:noFill/>
        </p:spPr>
        <p:txBody>
          <a:bodyPr wrap="squar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the icon to add your image </a:t>
            </a:r>
          </a:p>
        </p:txBody>
      </p:sp>
    </p:spTree>
    <p:extLst>
      <p:ext uri="{BB962C8B-B14F-4D97-AF65-F5344CB8AC3E}">
        <p14:creationId xmlns:p14="http://schemas.microsoft.com/office/powerpoint/2010/main" val="1965104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ny questions?">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2" name="TextBox 1"/>
          <p:cNvSpPr txBox="1"/>
          <p:nvPr userDrawn="1"/>
        </p:nvSpPr>
        <p:spPr>
          <a:xfrm>
            <a:off x="715617" y="3315615"/>
            <a:ext cx="10764079" cy="1446550"/>
          </a:xfrm>
          <a:prstGeom prst="rect">
            <a:avLst/>
          </a:prstGeom>
          <a:noFill/>
        </p:spPr>
        <p:txBody>
          <a:bodyPr wrap="square" rtlCol="0">
            <a:spAutoFit/>
          </a:bodyPr>
          <a:lstStyle/>
          <a:p>
            <a:pPr algn="ctr"/>
            <a:r>
              <a:rPr lang="en-US" sz="4400" b="1" i="0" dirty="0">
                <a:solidFill>
                  <a:schemeClr val="bg1"/>
                </a:solidFill>
                <a:latin typeface="Ubuntu" charset="0"/>
                <a:ea typeface="Ubuntu" charset="0"/>
                <a:cs typeface="Ubuntu" charset="0"/>
              </a:rPr>
              <a:t>Thank</a:t>
            </a:r>
            <a:r>
              <a:rPr lang="en-US" sz="4400" b="1" i="0" baseline="0" dirty="0">
                <a:solidFill>
                  <a:schemeClr val="bg1"/>
                </a:solidFill>
                <a:latin typeface="Ubuntu" charset="0"/>
                <a:ea typeface="Ubuntu" charset="0"/>
                <a:cs typeface="Ubuntu" charset="0"/>
              </a:rPr>
              <a:t> you for listening.</a:t>
            </a:r>
          </a:p>
          <a:p>
            <a:pPr algn="ctr"/>
            <a:r>
              <a:rPr lang="en-US" sz="4400" b="1" i="0" baseline="0" dirty="0">
                <a:solidFill>
                  <a:schemeClr val="bg1"/>
                </a:solidFill>
                <a:latin typeface="Ubuntu" charset="0"/>
                <a:ea typeface="Ubuntu" charset="0"/>
                <a:cs typeface="Ubuntu" charset="0"/>
              </a:rPr>
              <a:t> Any questions?</a:t>
            </a:r>
            <a:endParaRPr lang="en-US" sz="4400" b="1" i="0" dirty="0">
              <a:solidFill>
                <a:schemeClr val="bg1"/>
              </a:solidFill>
              <a:latin typeface="Ubuntu" charset="0"/>
              <a:ea typeface="Ubuntu" charset="0"/>
              <a:cs typeface="Ubuntu"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6389" y="1769165"/>
            <a:ext cx="1717886" cy="1409284"/>
          </a:xfrm>
          <a:prstGeom prst="rect">
            <a:avLst/>
          </a:prstGeom>
        </p:spPr>
      </p:pic>
    </p:spTree>
    <p:extLst>
      <p:ext uri="{BB962C8B-B14F-4D97-AF65-F5344CB8AC3E}">
        <p14:creationId xmlns:p14="http://schemas.microsoft.com/office/powerpoint/2010/main" val="2771429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0165" y="6116893"/>
            <a:ext cx="2087823" cy="599071"/>
          </a:xfrm>
          <a:prstGeom prst="rect">
            <a:avLst/>
          </a:prstGeom>
        </p:spPr>
      </p:pic>
      <p:sp>
        <p:nvSpPr>
          <p:cNvPr id="8" name="Chart Placeholder 7"/>
          <p:cNvSpPr>
            <a:spLocks noGrp="1"/>
          </p:cNvSpPr>
          <p:nvPr>
            <p:ph type="chart" sz="quarter" idx="14" hasCustomPrompt="1"/>
          </p:nvPr>
        </p:nvSpPr>
        <p:spPr>
          <a:xfrm>
            <a:off x="715963" y="1838325"/>
            <a:ext cx="10760075" cy="3736975"/>
          </a:xfrm>
          <a:prstGeom prst="rect">
            <a:avLst/>
          </a:prstGeom>
        </p:spPr>
        <p:txBody>
          <a:bodyPr anchor="b" anchorCtr="1"/>
          <a:lstStyle>
            <a:lvl1pPr marL="0" indent="0">
              <a:buNone/>
              <a:defRPr sz="1400" b="0" i="0" baseline="0">
                <a:solidFill>
                  <a:srgbClr val="324F82"/>
                </a:solidFill>
                <a:latin typeface="Ubuntu Light" charset="0"/>
                <a:ea typeface="Ubuntu Light" charset="0"/>
                <a:cs typeface="Ubuntu Light" charset="0"/>
              </a:defRPr>
            </a:lvl1pPr>
          </a:lstStyle>
          <a:p>
            <a:r>
              <a:rPr lang="en-US" dirty="0"/>
              <a:t>Click the icon to start building your chart</a:t>
            </a:r>
          </a:p>
        </p:txBody>
      </p:sp>
      <p:sp>
        <p:nvSpPr>
          <p:cNvPr id="1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a:t>Insert Document Title</a:t>
            </a:r>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a:t>Chart Slide Heading</a:t>
            </a:r>
          </a:p>
        </p:txBody>
      </p:sp>
      <p:sp>
        <p:nvSpPr>
          <p:cNvPr id="11"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3004271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1E0DCDE-E063-4414-8656-B2778D870B76}" type="datetimeFigureOut">
              <a:rPr lang="en-GB" smtClean="0"/>
              <a:t>15/01/2021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4AD3B3E-A84A-4B47-9EE5-DCFDDA46A0B3}" type="slidenum">
              <a:rPr lang="en-GB" smtClean="0"/>
              <a:t>‹#›</a:t>
            </a:fld>
            <a:endParaRPr lang="en-GB"/>
          </a:p>
        </p:txBody>
      </p:sp>
    </p:spTree>
    <p:extLst>
      <p:ext uri="{BB962C8B-B14F-4D97-AF65-F5344CB8AC3E}">
        <p14:creationId xmlns:p14="http://schemas.microsoft.com/office/powerpoint/2010/main" val="2779209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4389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3575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8291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0239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026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6830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607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3068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696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1158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9235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92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180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492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1918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F44AA8D-494F-44FC-9F07-9BAE34BF67B6}" type="datetimeFigureOut">
              <a:rPr lang="en-GB" smtClean="0"/>
              <a:t>15/01/2021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4639479-6CCB-4F49-AE0D-C053FCF34021}" type="slidenum">
              <a:rPr lang="en-GB" smtClean="0"/>
              <a:t>‹#›</a:t>
            </a:fld>
            <a:endParaRPr lang="en-GB"/>
          </a:p>
        </p:txBody>
      </p:sp>
    </p:spTree>
    <p:extLst>
      <p:ext uri="{BB962C8B-B14F-4D97-AF65-F5344CB8AC3E}">
        <p14:creationId xmlns:p14="http://schemas.microsoft.com/office/powerpoint/2010/main" val="31855470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88006-7E1D-4CC8-9441-952F1892C5BC}"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3C41C-59CD-490E-B824-102B5101DD59}" type="slidenum">
              <a:rPr lang="en-GB" smtClean="0"/>
              <a:t>‹#›</a:t>
            </a:fld>
            <a:endParaRPr lang="en-GB"/>
          </a:p>
        </p:txBody>
      </p:sp>
    </p:spTree>
    <p:extLst>
      <p:ext uri="{BB962C8B-B14F-4D97-AF65-F5344CB8AC3E}">
        <p14:creationId xmlns:p14="http://schemas.microsoft.com/office/powerpoint/2010/main" val="31524776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459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0DCDE-E063-4414-8656-B2778D870B76}" type="datetimeFigureOut">
              <a:rPr lang="en-GB" smtClean="0">
                <a:solidFill>
                  <a:prstClr val="black">
                    <a:tint val="75000"/>
                  </a:prstClr>
                </a:solidFill>
              </a:rPr>
              <a:pPr/>
              <a:t>15/01/2021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D3B3E-A84A-4B47-9EE5-DCFDDA46A0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66576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www.ysgolpenrhyndewi.wales/" TargetMode="External"/><Relationship Id="rId2" Type="http://schemas.openxmlformats.org/officeDocument/2006/relationships/hyperlink" Target="http://www.ysgolpenrhyndewi.cymru/" TargetMode="Externa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djuzD4NvSAhVWGsAKHa6QAz0QjRwIBw&amp;url=http://www.eteach.com/microsite/contentpage.aspx?empno%3D12113%26pagetype%3D-10&amp;psig=AFQjCNEfLNS1d2JXiMCAGZBWcedtjp43Cg&amp;ust=1489778756722795" TargetMode="External"/><Relationship Id="rId2" Type="http://schemas.openxmlformats.org/officeDocument/2006/relationships/image" Target="../media/image27.png"/><Relationship Id="rId1" Type="http://schemas.openxmlformats.org/officeDocument/2006/relationships/slideLayout" Target="../slideLayouts/slideLayout64.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6.xml"/><Relationship Id="rId5" Type="http://schemas.openxmlformats.org/officeDocument/2006/relationships/image" Target="../media/image32.jpe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hyperlink" Target="mailto:Christine.farr@wales.nhs.uk" TargetMode="Externa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DFF6-1352-4898-974D-8CD5BA1C4F96}"/>
              </a:ext>
            </a:extLst>
          </p:cNvPr>
          <p:cNvSpPr>
            <a:spLocks noGrp="1"/>
          </p:cNvSpPr>
          <p:nvPr>
            <p:ph type="ctrTitle"/>
          </p:nvPr>
        </p:nvSpPr>
        <p:spPr/>
        <p:txBody>
          <a:bodyPr/>
          <a:lstStyle/>
          <a:p>
            <a:r>
              <a:rPr lang="en-GB" dirty="0" err="1"/>
              <a:t>Ysgol</a:t>
            </a:r>
            <a:r>
              <a:rPr lang="en-GB" dirty="0"/>
              <a:t> Bae </a:t>
            </a:r>
            <a:r>
              <a:rPr lang="en-GB" dirty="0" err="1"/>
              <a:t>Baglan</a:t>
            </a:r>
            <a:endParaRPr lang="en-GB" dirty="0"/>
          </a:p>
        </p:txBody>
      </p:sp>
      <p:sp>
        <p:nvSpPr>
          <p:cNvPr id="3" name="Subtitle 2">
            <a:extLst>
              <a:ext uri="{FF2B5EF4-FFF2-40B4-BE49-F238E27FC236}">
                <a16:creationId xmlns:a16="http://schemas.microsoft.com/office/drawing/2014/main" id="{DA7F702D-D950-40B6-BE3F-1C050FB31C87}"/>
              </a:ext>
            </a:extLst>
          </p:cNvPr>
          <p:cNvSpPr>
            <a:spLocks noGrp="1"/>
          </p:cNvSpPr>
          <p:nvPr>
            <p:ph type="subTitle" idx="1"/>
          </p:nvPr>
        </p:nvSpPr>
        <p:spPr/>
        <p:txBody>
          <a:bodyPr>
            <a:normAutofit fontScale="62500" lnSpcReduction="20000"/>
          </a:bodyPr>
          <a:lstStyle/>
          <a:p>
            <a:r>
              <a:rPr lang="en-GB" sz="4000" b="1" dirty="0"/>
              <a:t>School Health Research Network</a:t>
            </a:r>
          </a:p>
          <a:p>
            <a:endParaRPr lang="en-GB" dirty="0"/>
          </a:p>
          <a:p>
            <a:r>
              <a:rPr lang="en-GB" sz="2800" dirty="0"/>
              <a:t>Miss Annette Stead</a:t>
            </a:r>
          </a:p>
          <a:p>
            <a:r>
              <a:rPr lang="en-GB" sz="2800" dirty="0"/>
              <a:t>Head of PSE / Healthy Schools</a:t>
            </a:r>
          </a:p>
        </p:txBody>
      </p:sp>
    </p:spTree>
    <p:extLst>
      <p:ext uri="{BB962C8B-B14F-4D97-AF65-F5344CB8AC3E}">
        <p14:creationId xmlns:p14="http://schemas.microsoft.com/office/powerpoint/2010/main" val="160177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9092"/>
            <a:ext cx="9875520" cy="1356360"/>
          </a:xfrm>
        </p:spPr>
        <p:txBody>
          <a:bodyPr>
            <a:normAutofit/>
          </a:bodyPr>
          <a:lstStyle/>
          <a:p>
            <a:pPr algn="ctr"/>
            <a:r>
              <a:rPr lang="en-GB" sz="5400" b="1" dirty="0" err="1"/>
              <a:t>Brynteg</a:t>
            </a:r>
            <a:r>
              <a:rPr lang="en-GB" sz="5400" b="1" dirty="0"/>
              <a:t> School </a:t>
            </a:r>
          </a:p>
        </p:txBody>
      </p:sp>
      <p:sp>
        <p:nvSpPr>
          <p:cNvPr id="3" name="Content Placeholder 2"/>
          <p:cNvSpPr>
            <a:spLocks noGrp="1"/>
          </p:cNvSpPr>
          <p:nvPr>
            <p:ph idx="1"/>
          </p:nvPr>
        </p:nvSpPr>
        <p:spPr>
          <a:xfrm>
            <a:off x="524021" y="1269609"/>
            <a:ext cx="9872871" cy="4038600"/>
          </a:xfrm>
        </p:spPr>
        <p:txBody>
          <a:bodyPr>
            <a:noAutofit/>
          </a:bodyPr>
          <a:lstStyle/>
          <a:p>
            <a:r>
              <a:rPr lang="en-GB" sz="3000" dirty="0"/>
              <a:t>Mixed 11-18 Comprehensive School</a:t>
            </a:r>
          </a:p>
          <a:p>
            <a:r>
              <a:rPr lang="en-GB" sz="3000" dirty="0"/>
              <a:t>Urban area with a population of approximately 50,000. </a:t>
            </a:r>
          </a:p>
          <a:p>
            <a:r>
              <a:rPr lang="en-GB" sz="3000" dirty="0"/>
              <a:t>Approximately 1500 on roll including 400 in 6</a:t>
            </a:r>
            <a:r>
              <a:rPr lang="en-GB" sz="3000" baseline="30000" dirty="0"/>
              <a:t>th</a:t>
            </a:r>
            <a:r>
              <a:rPr lang="en-GB" sz="3000" dirty="0"/>
              <a:t> Form (largest in the county) </a:t>
            </a:r>
          </a:p>
          <a:p>
            <a:r>
              <a:rPr lang="en-GB" sz="3000" dirty="0"/>
              <a:t>60% L2 including English &amp; Maths, grade C and above (2018)</a:t>
            </a:r>
          </a:p>
          <a:p>
            <a:r>
              <a:rPr lang="en-GB" sz="3000" dirty="0" err="1"/>
              <a:t>Approx</a:t>
            </a:r>
            <a:r>
              <a:rPr lang="en-GB" sz="3000" dirty="0"/>
              <a:t> 13% FSM</a:t>
            </a:r>
          </a:p>
          <a:p>
            <a:r>
              <a:rPr lang="en-GB" sz="3000" dirty="0"/>
              <a:t>Draw pupils from a wide variety of socio-economic backgrounds and ethnically the school is predominantly white, British. </a:t>
            </a:r>
          </a:p>
        </p:txBody>
      </p:sp>
    </p:spTree>
    <p:extLst>
      <p:ext uri="{BB962C8B-B14F-4D97-AF65-F5344CB8AC3E}">
        <p14:creationId xmlns:p14="http://schemas.microsoft.com/office/powerpoint/2010/main" val="50514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0" y="345137"/>
            <a:ext cx="9875520" cy="1356360"/>
          </a:xfrm>
        </p:spPr>
        <p:txBody>
          <a:bodyPr/>
          <a:lstStyle/>
          <a:p>
            <a:r>
              <a:rPr lang="en-GB" b="1" dirty="0"/>
              <a:t>Our journey with SHRN to date… </a:t>
            </a:r>
          </a:p>
        </p:txBody>
      </p:sp>
      <p:sp>
        <p:nvSpPr>
          <p:cNvPr id="3" name="Content Placeholder 2"/>
          <p:cNvSpPr>
            <a:spLocks noGrp="1"/>
          </p:cNvSpPr>
          <p:nvPr>
            <p:ph idx="1"/>
          </p:nvPr>
        </p:nvSpPr>
        <p:spPr>
          <a:xfrm>
            <a:off x="1072660" y="1737357"/>
            <a:ext cx="9874195" cy="4297680"/>
          </a:xfrm>
        </p:spPr>
        <p:txBody>
          <a:bodyPr>
            <a:noAutofit/>
          </a:bodyPr>
          <a:lstStyle/>
          <a:p>
            <a:pPr marL="45720" indent="0" algn="ctr">
              <a:buNone/>
            </a:pPr>
            <a:r>
              <a:rPr lang="en-GB" sz="3600" dirty="0"/>
              <a:t>Joined the network in 2013</a:t>
            </a:r>
          </a:p>
          <a:p>
            <a:pPr marL="45720" indent="0" algn="ctr">
              <a:buNone/>
            </a:pPr>
            <a:endParaRPr lang="en-GB" sz="3600" b="1" dirty="0"/>
          </a:p>
          <a:p>
            <a:pPr marL="45720" indent="0" algn="ctr">
              <a:buNone/>
            </a:pPr>
            <a:r>
              <a:rPr lang="en-GB" sz="3600" dirty="0"/>
              <a:t>2013/14 = </a:t>
            </a:r>
            <a:r>
              <a:rPr lang="en-GB" sz="3600" b="1" dirty="0"/>
              <a:t>126</a:t>
            </a:r>
            <a:r>
              <a:rPr lang="en-GB" sz="3600" dirty="0"/>
              <a:t> pupils (sample)</a:t>
            </a:r>
          </a:p>
          <a:p>
            <a:pPr marL="45720" indent="0" algn="ctr">
              <a:buNone/>
            </a:pPr>
            <a:endParaRPr lang="en-GB" sz="3600" dirty="0"/>
          </a:p>
          <a:p>
            <a:pPr marL="45720" indent="0" algn="ctr">
              <a:buNone/>
            </a:pPr>
            <a:r>
              <a:rPr lang="en-GB" sz="3600" dirty="0"/>
              <a:t>2015/16 survey = </a:t>
            </a:r>
            <a:r>
              <a:rPr lang="en-GB" sz="3600" b="1" dirty="0"/>
              <a:t>1244</a:t>
            </a:r>
            <a:r>
              <a:rPr lang="en-GB" sz="3600" dirty="0"/>
              <a:t> pupils</a:t>
            </a:r>
          </a:p>
          <a:p>
            <a:pPr marL="45720" indent="0" algn="ctr">
              <a:buNone/>
            </a:pPr>
            <a:endParaRPr lang="en-GB" sz="3600" dirty="0"/>
          </a:p>
          <a:p>
            <a:pPr marL="45720" indent="0" algn="ctr">
              <a:buNone/>
            </a:pPr>
            <a:r>
              <a:rPr lang="en-GB" sz="3600" dirty="0"/>
              <a:t>2017/18 survey = </a:t>
            </a:r>
            <a:r>
              <a:rPr lang="en-GB" sz="3600" b="1" dirty="0"/>
              <a:t>1161</a:t>
            </a:r>
            <a:r>
              <a:rPr lang="en-GB" sz="3600" dirty="0"/>
              <a:t> pupils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6622" y="319784"/>
            <a:ext cx="1278740" cy="1417574"/>
          </a:xfrm>
          <a:prstGeom prst="rect">
            <a:avLst/>
          </a:prstGeom>
        </p:spPr>
      </p:pic>
    </p:spTree>
    <p:extLst>
      <p:ext uri="{BB962C8B-B14F-4D97-AF65-F5344CB8AC3E}">
        <p14:creationId xmlns:p14="http://schemas.microsoft.com/office/powerpoint/2010/main" val="395617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69" y="62152"/>
            <a:ext cx="9875520" cy="1356360"/>
          </a:xfrm>
        </p:spPr>
        <p:txBody>
          <a:bodyPr/>
          <a:lstStyle/>
          <a:p>
            <a:r>
              <a:rPr lang="en-GB" b="1" dirty="0"/>
              <a:t>Who have the results been shared with? </a:t>
            </a:r>
          </a:p>
        </p:txBody>
      </p:sp>
      <p:sp>
        <p:nvSpPr>
          <p:cNvPr id="3" name="Content Placeholder 2"/>
          <p:cNvSpPr>
            <a:spLocks noGrp="1"/>
          </p:cNvSpPr>
          <p:nvPr>
            <p:ph idx="1"/>
          </p:nvPr>
        </p:nvSpPr>
        <p:spPr>
          <a:xfrm>
            <a:off x="545186" y="1283676"/>
            <a:ext cx="9872871" cy="4927653"/>
          </a:xfrm>
        </p:spPr>
        <p:txBody>
          <a:bodyPr>
            <a:normAutofit fontScale="92500" lnSpcReduction="10000"/>
          </a:bodyPr>
          <a:lstStyle/>
          <a:p>
            <a:r>
              <a:rPr lang="en-GB" sz="3200" b="1" dirty="0"/>
              <a:t>ALL STAFF </a:t>
            </a:r>
          </a:p>
          <a:p>
            <a:r>
              <a:rPr lang="en-GB" sz="3200" dirty="0"/>
              <a:t>Senior Leadership Team</a:t>
            </a:r>
          </a:p>
          <a:p>
            <a:r>
              <a:rPr lang="en-GB" sz="3200" dirty="0"/>
              <a:t>Progress Leaders &amp; Assistant Progress Leaders </a:t>
            </a:r>
          </a:p>
          <a:p>
            <a:r>
              <a:rPr lang="en-GB" sz="3200" dirty="0"/>
              <a:t>Subject Leaders – PSE in particular</a:t>
            </a:r>
          </a:p>
          <a:p>
            <a:r>
              <a:rPr lang="en-GB" sz="3200" dirty="0"/>
              <a:t>PCSO &amp; other support staff</a:t>
            </a:r>
          </a:p>
          <a:p>
            <a:r>
              <a:rPr lang="en-GB" sz="3200" dirty="0"/>
              <a:t>Parents</a:t>
            </a:r>
          </a:p>
          <a:p>
            <a:r>
              <a:rPr lang="en-GB" sz="3200" dirty="0"/>
              <a:t>Governors</a:t>
            </a:r>
          </a:p>
          <a:p>
            <a:r>
              <a:rPr lang="en-GB" sz="3200" dirty="0"/>
              <a:t>Pupils </a:t>
            </a:r>
          </a:p>
          <a:p>
            <a:r>
              <a:rPr lang="en-GB" sz="3200" dirty="0"/>
              <a:t>SIG (School Improvement Group)</a:t>
            </a:r>
          </a:p>
          <a:p>
            <a:endParaRPr lang="en-GB" sz="32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9373" y="319783"/>
            <a:ext cx="1215989" cy="1348011"/>
          </a:xfrm>
          <a:prstGeom prst="rect">
            <a:avLst/>
          </a:prstGeom>
        </p:spPr>
      </p:pic>
      <p:pic>
        <p:nvPicPr>
          <p:cNvPr id="5" name="Picture 4"/>
          <p:cNvPicPr>
            <a:picLocks noChangeAspect="1"/>
          </p:cNvPicPr>
          <p:nvPr/>
        </p:nvPicPr>
        <p:blipFill rotWithShape="1">
          <a:blip r:embed="rId3"/>
          <a:srcRect l="34805" t="25833" r="37070" b="6875"/>
          <a:stretch/>
        </p:blipFill>
        <p:spPr>
          <a:xfrm>
            <a:off x="8751611" y="2458768"/>
            <a:ext cx="2835556" cy="3816186"/>
          </a:xfrm>
          <a:prstGeom prst="rect">
            <a:avLst/>
          </a:prstGeom>
          <a:ln>
            <a:solidFill>
              <a:schemeClr val="accent1"/>
            </a:solidFill>
          </a:ln>
        </p:spPr>
      </p:pic>
    </p:spTree>
    <p:extLst>
      <p:ext uri="{BB962C8B-B14F-4D97-AF65-F5344CB8AC3E}">
        <p14:creationId xmlns:p14="http://schemas.microsoft.com/office/powerpoint/2010/main" val="183810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27" y="319783"/>
            <a:ext cx="9875520" cy="1356360"/>
          </a:xfrm>
        </p:spPr>
        <p:txBody>
          <a:bodyPr/>
          <a:lstStyle/>
          <a:p>
            <a:r>
              <a:rPr lang="en-GB" b="1" dirty="0"/>
              <a:t>How have the results been used?  STAFF</a:t>
            </a:r>
          </a:p>
        </p:txBody>
      </p:sp>
      <p:sp>
        <p:nvSpPr>
          <p:cNvPr id="3" name="Content Placeholder 2"/>
          <p:cNvSpPr>
            <a:spLocks noGrp="1"/>
          </p:cNvSpPr>
          <p:nvPr>
            <p:ph idx="1"/>
          </p:nvPr>
        </p:nvSpPr>
        <p:spPr>
          <a:xfrm>
            <a:off x="489557" y="1509806"/>
            <a:ext cx="9872871" cy="4820656"/>
          </a:xfrm>
        </p:spPr>
        <p:txBody>
          <a:bodyPr>
            <a:normAutofit fontScale="92500" lnSpcReduction="10000"/>
          </a:bodyPr>
          <a:lstStyle/>
          <a:p>
            <a:pPr marL="0" indent="0">
              <a:buNone/>
            </a:pPr>
            <a:r>
              <a:rPr lang="en-GB" sz="3500" b="1" dirty="0"/>
              <a:t>PSE curriculum</a:t>
            </a:r>
          </a:p>
          <a:p>
            <a:r>
              <a:rPr lang="en-GB" sz="3500" dirty="0"/>
              <a:t>Further interrogation of the data from SHRN in relation to New Psychoactive Substances</a:t>
            </a:r>
          </a:p>
          <a:p>
            <a:r>
              <a:rPr lang="en-GB" sz="3500" dirty="0"/>
              <a:t>Met with school Police Liaison Officer and PSE Subject Leader</a:t>
            </a:r>
          </a:p>
          <a:p>
            <a:r>
              <a:rPr lang="en-GB" sz="3500" dirty="0"/>
              <a:t>Discussed issues in relation to this topic around the Bridgend area to feed into the lessons. </a:t>
            </a:r>
          </a:p>
          <a:p>
            <a:r>
              <a:rPr lang="en-GB" sz="3500" dirty="0"/>
              <a:t>Delivered a talk to Year 10 on this topic – students off timetable to stress importance of this and introduced distinct workshops in Year 9 on ‘Wellbeing Day’</a:t>
            </a:r>
          </a:p>
          <a:p>
            <a:endParaRPr lang="en-GB" dirty="0"/>
          </a:p>
        </p:txBody>
      </p:sp>
      <p:pic>
        <p:nvPicPr>
          <p:cNvPr id="5" name="Picture 4" descr="Legal high talk 2 Nov 2016.JPG"/>
          <p:cNvPicPr/>
          <p:nvPr/>
        </p:nvPicPr>
        <p:blipFill>
          <a:blip r:embed="rId2" cstate="print"/>
          <a:stretch>
            <a:fillRect/>
          </a:stretch>
        </p:blipFill>
        <p:spPr>
          <a:xfrm>
            <a:off x="9717357" y="3505534"/>
            <a:ext cx="1999379" cy="1531665"/>
          </a:xfrm>
          <a:prstGeom prst="rect">
            <a:avLst/>
          </a:prstGeom>
          <a:ln>
            <a:solidFill>
              <a:schemeClr val="accent1"/>
            </a:solidFill>
          </a:ln>
        </p:spPr>
      </p:pic>
    </p:spTree>
    <p:extLst>
      <p:ext uri="{BB962C8B-B14F-4D97-AF65-F5344CB8AC3E}">
        <p14:creationId xmlns:p14="http://schemas.microsoft.com/office/powerpoint/2010/main" val="182215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11" y="428032"/>
            <a:ext cx="10809098" cy="1356360"/>
          </a:xfrm>
        </p:spPr>
        <p:txBody>
          <a:bodyPr/>
          <a:lstStyle/>
          <a:p>
            <a:r>
              <a:rPr lang="en-GB" b="1" dirty="0"/>
              <a:t>How have the results been used? PARENTS</a:t>
            </a:r>
          </a:p>
        </p:txBody>
      </p:sp>
      <p:sp>
        <p:nvSpPr>
          <p:cNvPr id="3" name="Content Placeholder 2"/>
          <p:cNvSpPr>
            <a:spLocks noGrp="1"/>
          </p:cNvSpPr>
          <p:nvPr>
            <p:ph idx="1"/>
          </p:nvPr>
        </p:nvSpPr>
        <p:spPr>
          <a:xfrm>
            <a:off x="427313" y="1869993"/>
            <a:ext cx="8093903" cy="4407244"/>
          </a:xfrm>
        </p:spPr>
        <p:txBody>
          <a:bodyPr>
            <a:normAutofit lnSpcReduction="10000"/>
          </a:bodyPr>
          <a:lstStyle/>
          <a:p>
            <a:pPr marL="45720" indent="0">
              <a:buNone/>
            </a:pPr>
            <a:r>
              <a:rPr lang="en-GB" sz="3000" b="1" dirty="0"/>
              <a:t>Mail shots to parents </a:t>
            </a:r>
          </a:p>
          <a:p>
            <a:r>
              <a:rPr lang="en-GB" sz="3000" dirty="0"/>
              <a:t>Used </a:t>
            </a:r>
            <a:r>
              <a:rPr lang="en-GB" sz="3000" b="1" dirty="0"/>
              <a:t>some </a:t>
            </a:r>
            <a:r>
              <a:rPr lang="en-GB" sz="3000" dirty="0"/>
              <a:t>of the results from the questionnaire and created information sheets included in the ‘</a:t>
            </a:r>
            <a:r>
              <a:rPr lang="en-GB" sz="3000" dirty="0" err="1"/>
              <a:t>Brynteg</a:t>
            </a:r>
            <a:r>
              <a:rPr lang="en-GB" sz="3000" dirty="0"/>
              <a:t> News’ (online school bulletin) </a:t>
            </a:r>
          </a:p>
          <a:p>
            <a:r>
              <a:rPr lang="en-GB" sz="3000" dirty="0"/>
              <a:t>Included information from government guidelines and had support from Healthy Schools Practitioner to provide accurate and up to date information to parents. </a:t>
            </a:r>
          </a:p>
          <a:p>
            <a:r>
              <a:rPr lang="en-GB" sz="3000" dirty="0"/>
              <a:t>Liaised with ‘Healthy Schools’ co-ordinator to obtain most up to date guidelines. </a:t>
            </a:r>
          </a:p>
          <a:p>
            <a:pPr marL="0" indent="0">
              <a:buNone/>
            </a:pPr>
            <a:endParaRPr lang="en-GB" dirty="0"/>
          </a:p>
          <a:p>
            <a:endParaRPr lang="en-GB" dirty="0"/>
          </a:p>
        </p:txBody>
      </p:sp>
      <p:pic>
        <p:nvPicPr>
          <p:cNvPr id="5" name="Picture 4"/>
          <p:cNvPicPr>
            <a:picLocks noChangeAspect="1"/>
          </p:cNvPicPr>
          <p:nvPr/>
        </p:nvPicPr>
        <p:blipFill rotWithShape="1">
          <a:blip r:embed="rId2"/>
          <a:srcRect l="29063" t="5415" r="30625" b="2500"/>
          <a:stretch/>
        </p:blipFill>
        <p:spPr>
          <a:xfrm>
            <a:off x="8473766" y="2247571"/>
            <a:ext cx="2428875" cy="3120822"/>
          </a:xfrm>
          <a:prstGeom prst="rect">
            <a:avLst/>
          </a:prstGeom>
          <a:ln>
            <a:solidFill>
              <a:schemeClr val="accent1"/>
            </a:solidFill>
          </a:ln>
        </p:spPr>
      </p:pic>
      <p:pic>
        <p:nvPicPr>
          <p:cNvPr id="6" name="Picture 5"/>
          <p:cNvPicPr>
            <a:picLocks noChangeAspect="1"/>
          </p:cNvPicPr>
          <p:nvPr/>
        </p:nvPicPr>
        <p:blipFill rotWithShape="1">
          <a:blip r:embed="rId3"/>
          <a:srcRect l="28476" t="6458" r="30273" b="1042"/>
          <a:stretch/>
        </p:blipFill>
        <p:spPr>
          <a:xfrm>
            <a:off x="9360868" y="3443286"/>
            <a:ext cx="2443163" cy="3081717"/>
          </a:xfrm>
          <a:prstGeom prst="rect">
            <a:avLst/>
          </a:prstGeom>
          <a:ln>
            <a:solidFill>
              <a:schemeClr val="accent1"/>
            </a:solidFill>
          </a:ln>
        </p:spPr>
      </p:pic>
    </p:spTree>
    <p:extLst>
      <p:ext uri="{BB962C8B-B14F-4D97-AF65-F5344CB8AC3E}">
        <p14:creationId xmlns:p14="http://schemas.microsoft.com/office/powerpoint/2010/main" val="226068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06" y="510412"/>
            <a:ext cx="10315297" cy="1356360"/>
          </a:xfrm>
        </p:spPr>
        <p:txBody>
          <a:bodyPr/>
          <a:lstStyle/>
          <a:p>
            <a:r>
              <a:rPr lang="en-GB" b="1" dirty="0"/>
              <a:t>How have the results been used? PUPILS </a:t>
            </a:r>
          </a:p>
        </p:txBody>
      </p:sp>
      <p:sp>
        <p:nvSpPr>
          <p:cNvPr id="3" name="Content Placeholder 2"/>
          <p:cNvSpPr>
            <a:spLocks noGrp="1"/>
          </p:cNvSpPr>
          <p:nvPr>
            <p:ph idx="1"/>
          </p:nvPr>
        </p:nvSpPr>
        <p:spPr>
          <a:xfrm>
            <a:off x="424542" y="1866772"/>
            <a:ext cx="7867812" cy="4357687"/>
          </a:xfrm>
        </p:spPr>
        <p:txBody>
          <a:bodyPr>
            <a:normAutofit fontScale="92500" lnSpcReduction="20000"/>
          </a:bodyPr>
          <a:lstStyle/>
          <a:p>
            <a:pPr marL="45720" indent="0">
              <a:buNone/>
            </a:pPr>
            <a:r>
              <a:rPr lang="en-GB" sz="3000" b="1" dirty="0"/>
              <a:t>In conjunction with School Council work</a:t>
            </a:r>
          </a:p>
          <a:p>
            <a:pPr marL="342900" indent="-342900"/>
            <a:r>
              <a:rPr lang="en-GB" sz="3000" dirty="0"/>
              <a:t>Through pupil voice, it was identified that students wanted to review the canteen provision, especially the variety of healthy foods available. </a:t>
            </a:r>
          </a:p>
          <a:p>
            <a:pPr marL="342900" indent="-342900"/>
            <a:r>
              <a:rPr lang="en-GB" sz="3000" dirty="0"/>
              <a:t>The school council met to discuss how to tackle this and making use of the well being data in relation to this topic a highly successful review and revamp was carried out of the foods available. </a:t>
            </a:r>
          </a:p>
          <a:p>
            <a:pPr marL="342900" indent="-342900"/>
            <a:r>
              <a:rPr lang="en-GB" sz="3000" dirty="0"/>
              <a:t>One canteen has been renovated and opened as a café as our older pupils wanted access to food throughout the morning – we had identified that many were skipping breakfast from the survey. </a:t>
            </a:r>
          </a:p>
          <a:p>
            <a:endParaRPr lang="en-GB" dirty="0"/>
          </a:p>
        </p:txBody>
      </p:sp>
      <p:pic>
        <p:nvPicPr>
          <p:cNvPr id="7" name="Picture 6"/>
          <p:cNvPicPr/>
          <p:nvPr/>
        </p:nvPicPr>
        <p:blipFill rotWithShape="1">
          <a:blip r:embed="rId2"/>
          <a:srcRect l="17585" r="21010" b="14629"/>
          <a:stretch/>
        </p:blipFill>
        <p:spPr>
          <a:xfrm>
            <a:off x="7029780" y="1468113"/>
            <a:ext cx="1527930" cy="979127"/>
          </a:xfrm>
          <a:prstGeom prst="rect">
            <a:avLst/>
          </a:prstGeom>
        </p:spPr>
      </p:pic>
      <p:pic>
        <p:nvPicPr>
          <p:cNvPr id="8" name="Picture 7"/>
          <p:cNvPicPr>
            <a:picLocks noChangeAspect="1"/>
          </p:cNvPicPr>
          <p:nvPr/>
        </p:nvPicPr>
        <p:blipFill rotWithShape="1">
          <a:blip r:embed="rId3"/>
          <a:srcRect l="29649" t="41901" r="31914" b="19790"/>
          <a:stretch/>
        </p:blipFill>
        <p:spPr>
          <a:xfrm>
            <a:off x="8560462" y="4207007"/>
            <a:ext cx="2943225" cy="1649973"/>
          </a:xfrm>
          <a:prstGeom prst="rect">
            <a:avLst/>
          </a:prstGeom>
          <a:ln>
            <a:solidFill>
              <a:schemeClr val="tx1"/>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987" t="4834" r="11930" b="13989"/>
          <a:stretch/>
        </p:blipFill>
        <p:spPr>
          <a:xfrm>
            <a:off x="8553613" y="1958025"/>
            <a:ext cx="2950073" cy="2161761"/>
          </a:xfrm>
          <a:prstGeom prst="rect">
            <a:avLst/>
          </a:prstGeom>
          <a:ln>
            <a:solidFill>
              <a:schemeClr val="tx1"/>
            </a:solidFill>
          </a:ln>
        </p:spPr>
      </p:pic>
    </p:spTree>
    <p:extLst>
      <p:ext uri="{BB962C8B-B14F-4D97-AF65-F5344CB8AC3E}">
        <p14:creationId xmlns:p14="http://schemas.microsoft.com/office/powerpoint/2010/main" val="259970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506" y="1788459"/>
            <a:ext cx="6844553" cy="4038600"/>
          </a:xfrm>
        </p:spPr>
        <p:txBody>
          <a:bodyPr>
            <a:normAutofit lnSpcReduction="10000"/>
          </a:bodyPr>
          <a:lstStyle/>
          <a:p>
            <a:r>
              <a:rPr lang="en-GB" sz="2800" dirty="0"/>
              <a:t>Shared with pupils in assemblies.</a:t>
            </a:r>
          </a:p>
          <a:p>
            <a:r>
              <a:rPr lang="en-GB" sz="2800" dirty="0"/>
              <a:t>Theme 0f the week – ‘Responsible Behaviour’</a:t>
            </a:r>
          </a:p>
          <a:p>
            <a:r>
              <a:rPr lang="en-GB" sz="2800" dirty="0"/>
              <a:t>Linked with ‘Bullying’ section and launched </a:t>
            </a:r>
          </a:p>
          <a:p>
            <a:pPr marL="45720" indent="0">
              <a:buNone/>
            </a:pPr>
            <a:r>
              <a:rPr lang="en-GB" sz="2800" dirty="0"/>
              <a:t>Anti-bullying campaign ahead of anti-bullying week. </a:t>
            </a:r>
          </a:p>
          <a:p>
            <a:r>
              <a:rPr lang="en-GB" sz="2800" dirty="0"/>
              <a:t>Increase in discussion about the topic following the assembly and in numbers supporting the campaign. </a:t>
            </a:r>
          </a:p>
        </p:txBody>
      </p:sp>
      <p:sp>
        <p:nvSpPr>
          <p:cNvPr id="4" name="Title 1"/>
          <p:cNvSpPr txBox="1">
            <a:spLocks/>
          </p:cNvSpPr>
          <p:nvPr/>
        </p:nvSpPr>
        <p:spPr>
          <a:xfrm>
            <a:off x="484506" y="510412"/>
            <a:ext cx="10315297"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4F81BD"/>
                </a:solidFill>
                <a:effectLst/>
                <a:uLnTx/>
                <a:uFillTx/>
                <a:latin typeface="Corbel" panose="020B0503020204020204"/>
                <a:ea typeface="+mj-ea"/>
                <a:cs typeface="+mj-cs"/>
              </a:rPr>
              <a:t>How have the results been used? PUPILS </a:t>
            </a:r>
          </a:p>
        </p:txBody>
      </p:sp>
      <p:pic>
        <p:nvPicPr>
          <p:cNvPr id="5" name="Picture 4"/>
          <p:cNvPicPr>
            <a:picLocks noChangeAspect="1"/>
          </p:cNvPicPr>
          <p:nvPr/>
        </p:nvPicPr>
        <p:blipFill rotWithShape="1">
          <a:blip r:embed="rId2"/>
          <a:srcRect t="12853" r="8784" b="11832"/>
          <a:stretch/>
        </p:blipFill>
        <p:spPr>
          <a:xfrm>
            <a:off x="7329059" y="2708088"/>
            <a:ext cx="4341341" cy="2016312"/>
          </a:xfrm>
          <a:prstGeom prst="rect">
            <a:avLst/>
          </a:prstGeom>
          <a:ln>
            <a:solidFill>
              <a:schemeClr val="tx1"/>
            </a:solidFill>
          </a:ln>
        </p:spPr>
      </p:pic>
    </p:spTree>
    <p:extLst>
      <p:ext uri="{BB962C8B-B14F-4D97-AF65-F5344CB8AC3E}">
        <p14:creationId xmlns:p14="http://schemas.microsoft.com/office/powerpoint/2010/main" val="49052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213" y="1500370"/>
            <a:ext cx="7402399" cy="4585958"/>
          </a:xfrm>
        </p:spPr>
        <p:txBody>
          <a:bodyPr>
            <a:normAutofit/>
          </a:bodyPr>
          <a:lstStyle/>
          <a:p>
            <a:r>
              <a:rPr lang="en-GB" sz="3200" dirty="0"/>
              <a:t>School Improvement Group (Regional Improvement Collaborative) </a:t>
            </a:r>
          </a:p>
          <a:p>
            <a:r>
              <a:rPr lang="en-GB" sz="3200" dirty="0"/>
              <a:t>Shared summaries from the report across the group and prioritised 3 common areas to develop PSE resources/assemblies to share with the group.</a:t>
            </a:r>
          </a:p>
          <a:p>
            <a:r>
              <a:rPr lang="en-GB" sz="3200" dirty="0"/>
              <a:t> Informal discussions and sharing of ideas and contacts and opportunities.</a:t>
            </a:r>
            <a:endParaRPr lang="en-GB" sz="3000" dirty="0"/>
          </a:p>
          <a:p>
            <a:endParaRPr lang="en-GB" sz="3000" dirty="0"/>
          </a:p>
        </p:txBody>
      </p:sp>
      <p:sp>
        <p:nvSpPr>
          <p:cNvPr id="5" name="Title 1"/>
          <p:cNvSpPr txBox="1">
            <a:spLocks noGrp="1"/>
          </p:cNvSpPr>
          <p:nvPr>
            <p:ph type="title"/>
          </p:nvPr>
        </p:nvSpPr>
        <p:spPr>
          <a:xfrm>
            <a:off x="771525" y="266700"/>
            <a:ext cx="9875838" cy="1355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b="1" dirty="0"/>
              <a:t>How have the results been used? SIG</a:t>
            </a:r>
          </a:p>
        </p:txBody>
      </p:sp>
      <p:pic>
        <p:nvPicPr>
          <p:cNvPr id="4" name="Picture 3"/>
          <p:cNvPicPr>
            <a:picLocks noChangeAspect="1"/>
          </p:cNvPicPr>
          <p:nvPr/>
        </p:nvPicPr>
        <p:blipFill rotWithShape="1">
          <a:blip r:embed="rId2"/>
          <a:srcRect l="11703" t="26863" r="65368" b="53268"/>
          <a:stretch/>
        </p:blipFill>
        <p:spPr>
          <a:xfrm rot="1089442">
            <a:off x="7293086" y="2122160"/>
            <a:ext cx="4247404" cy="1035158"/>
          </a:xfrm>
          <a:prstGeom prst="rect">
            <a:avLst/>
          </a:prstGeom>
          <a:ln>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291" y="4002231"/>
            <a:ext cx="2854545" cy="1493879"/>
          </a:xfrm>
          <a:prstGeom prst="rect">
            <a:avLst/>
          </a:prstGeom>
          <a:ln>
            <a:solidFill>
              <a:schemeClr val="tx1"/>
            </a:solidFill>
          </a:ln>
        </p:spPr>
      </p:pic>
    </p:spTree>
    <p:extLst>
      <p:ext uri="{BB962C8B-B14F-4D97-AF65-F5344CB8AC3E}">
        <p14:creationId xmlns:p14="http://schemas.microsoft.com/office/powerpoint/2010/main" val="386668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116542"/>
            <a:ext cx="9875520" cy="1356360"/>
          </a:xfrm>
        </p:spPr>
        <p:txBody>
          <a:bodyPr>
            <a:normAutofit/>
          </a:bodyPr>
          <a:lstStyle/>
          <a:p>
            <a:pPr algn="ctr"/>
            <a:r>
              <a:rPr lang="en-GB" sz="4000" b="1" dirty="0"/>
              <a:t>Research opportunities and University Links</a:t>
            </a:r>
          </a:p>
        </p:txBody>
      </p:sp>
      <p:sp>
        <p:nvSpPr>
          <p:cNvPr id="3" name="Content Placeholder 2"/>
          <p:cNvSpPr>
            <a:spLocks noGrp="1"/>
          </p:cNvSpPr>
          <p:nvPr>
            <p:ph idx="1"/>
          </p:nvPr>
        </p:nvSpPr>
        <p:spPr>
          <a:xfrm>
            <a:off x="430307" y="1302572"/>
            <a:ext cx="9816352" cy="4038600"/>
          </a:xfrm>
        </p:spPr>
        <p:txBody>
          <a:bodyPr>
            <a:noAutofit/>
          </a:bodyPr>
          <a:lstStyle/>
          <a:p>
            <a:r>
              <a:rPr lang="en-GB" sz="2800" dirty="0"/>
              <a:t>Opportunity to take part in world leading research</a:t>
            </a:r>
          </a:p>
          <a:p>
            <a:r>
              <a:rPr lang="en-GB" sz="2800" dirty="0"/>
              <a:t>Participate in specific studies that may help to address school based issues.</a:t>
            </a:r>
          </a:p>
          <a:p>
            <a:r>
              <a:rPr lang="en-GB" sz="2800" dirty="0"/>
              <a:t>Provide a link between the school and Higher Education to support students now and develop their understanding of what happens at University. </a:t>
            </a:r>
          </a:p>
          <a:p>
            <a:r>
              <a:rPr lang="en-GB" sz="2800" dirty="0"/>
              <a:t>Offer professional advice about the development and practicalities of new school based studies. </a:t>
            </a:r>
          </a:p>
          <a:p>
            <a:r>
              <a:rPr lang="en-GB" sz="2800" dirty="0"/>
              <a:t>Access to literature to support Professional Development.</a:t>
            </a:r>
          </a:p>
          <a:p>
            <a:r>
              <a:rPr lang="en-GB" sz="2800" dirty="0"/>
              <a:t>Contemporary methods of sharing feedback through Webinars and reports.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663" y="3889351"/>
            <a:ext cx="1508312" cy="1451821"/>
          </a:xfrm>
          <a:prstGeom prst="rect">
            <a:avLst/>
          </a:prstGeom>
          <a:ln>
            <a:solidFill>
              <a:schemeClr val="tx1"/>
            </a:solidFill>
          </a:ln>
        </p:spPr>
      </p:pic>
    </p:spTree>
    <p:extLst>
      <p:ext uri="{BB962C8B-B14F-4D97-AF65-F5344CB8AC3E}">
        <p14:creationId xmlns:p14="http://schemas.microsoft.com/office/powerpoint/2010/main" val="2466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85833"/>
            <a:ext cx="9875520" cy="6657975"/>
          </a:xfrm>
        </p:spPr>
        <p:txBody>
          <a:bodyPr>
            <a:normAutofit/>
          </a:bodyPr>
          <a:lstStyle/>
          <a:p>
            <a:pPr algn="ctr"/>
            <a:r>
              <a:rPr lang="en-GB" sz="8900" b="1" i="1" dirty="0" err="1"/>
              <a:t>Diolch</a:t>
            </a:r>
            <a:r>
              <a:rPr lang="en-GB" sz="8900" b="1" i="1" dirty="0"/>
              <a:t> </a:t>
            </a:r>
            <a:r>
              <a:rPr lang="en-GB" sz="8900" b="1" i="1" dirty="0" err="1"/>
              <a:t>yn</a:t>
            </a:r>
            <a:r>
              <a:rPr lang="en-GB" sz="8900" b="1" i="1" dirty="0"/>
              <a:t> </a:t>
            </a:r>
            <a:r>
              <a:rPr lang="en-GB" sz="8900" b="1" i="1" dirty="0" err="1"/>
              <a:t>fawr</a:t>
            </a:r>
            <a:r>
              <a:rPr lang="en-GB" sz="8900" b="1" i="1" dirty="0"/>
              <a:t>!</a:t>
            </a:r>
            <a:br>
              <a:rPr lang="en-GB" sz="2800" b="1" dirty="0"/>
            </a:br>
            <a:br>
              <a:rPr lang="en-GB" sz="8900" b="1" dirty="0"/>
            </a:br>
            <a:r>
              <a:rPr lang="en-GB" sz="8900" b="1"/>
              <a:t>Thank you! </a:t>
            </a:r>
            <a:br>
              <a:rPr lang="en-GB" sz="8000" b="1" dirty="0"/>
            </a:br>
            <a:br>
              <a:rPr lang="en-GB" sz="8000" b="1" dirty="0"/>
            </a:br>
            <a:r>
              <a:rPr lang="en-GB" sz="3200" dirty="0"/>
              <a:t>ka.perna@bryntegcs.bridgend.sch.uk</a:t>
            </a:r>
            <a:br>
              <a:rPr lang="en-GB" sz="8000" dirty="0"/>
            </a:br>
            <a:r>
              <a:rPr lang="en-GB" sz="8000" b="1" dirty="0"/>
              <a:t> </a:t>
            </a:r>
          </a:p>
        </p:txBody>
      </p:sp>
    </p:spTree>
    <p:extLst>
      <p:ext uri="{BB962C8B-B14F-4D97-AF65-F5344CB8AC3E}">
        <p14:creationId xmlns:p14="http://schemas.microsoft.com/office/powerpoint/2010/main" val="143768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04FC-9698-40AE-8514-607731C0F45C}"/>
              </a:ext>
            </a:extLst>
          </p:cNvPr>
          <p:cNvSpPr>
            <a:spLocks noGrp="1"/>
          </p:cNvSpPr>
          <p:nvPr>
            <p:ph type="title"/>
          </p:nvPr>
        </p:nvSpPr>
        <p:spPr/>
        <p:txBody>
          <a:bodyPr/>
          <a:lstStyle/>
          <a:p>
            <a:r>
              <a:rPr lang="en-GB" sz="6600" dirty="0" err="1"/>
              <a:t>Ysgol</a:t>
            </a:r>
            <a:r>
              <a:rPr lang="en-GB" sz="6600" dirty="0"/>
              <a:t> Bae </a:t>
            </a:r>
            <a:r>
              <a:rPr lang="en-GB" sz="6600" dirty="0" err="1"/>
              <a:t>Baglan</a:t>
            </a:r>
            <a:br>
              <a:rPr lang="en-GB" dirty="0"/>
            </a:br>
            <a:r>
              <a:rPr lang="en-GB" dirty="0"/>
              <a:t>Port Talbot</a:t>
            </a:r>
          </a:p>
        </p:txBody>
      </p:sp>
      <p:sp>
        <p:nvSpPr>
          <p:cNvPr id="3" name="Content Placeholder 2">
            <a:extLst>
              <a:ext uri="{FF2B5EF4-FFF2-40B4-BE49-F238E27FC236}">
                <a16:creationId xmlns:a16="http://schemas.microsoft.com/office/drawing/2014/main" id="{8D0C1556-A977-4D2C-B6BF-936DF50507D9}"/>
              </a:ext>
            </a:extLst>
          </p:cNvPr>
          <p:cNvSpPr>
            <a:spLocks noGrp="1"/>
          </p:cNvSpPr>
          <p:nvPr>
            <p:ph idx="1"/>
          </p:nvPr>
        </p:nvSpPr>
        <p:spPr>
          <a:xfrm>
            <a:off x="1484310" y="2667000"/>
            <a:ext cx="5807885" cy="887084"/>
          </a:xfrm>
        </p:spPr>
        <p:txBody>
          <a:bodyPr>
            <a:normAutofit/>
          </a:bodyPr>
          <a:lstStyle/>
          <a:p>
            <a:r>
              <a:rPr lang="en-GB" dirty="0"/>
              <a:t>A 3-16 provision opened September 2016</a:t>
            </a:r>
          </a:p>
        </p:txBody>
      </p:sp>
    </p:spTree>
    <p:extLst>
      <p:ext uri="{BB962C8B-B14F-4D97-AF65-F5344CB8AC3E}">
        <p14:creationId xmlns:p14="http://schemas.microsoft.com/office/powerpoint/2010/main" val="307010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774" y="-144777"/>
            <a:ext cx="8679304" cy="2452834"/>
          </a:xfrm>
        </p:spPr>
        <p:txBody>
          <a:bodyPr>
            <a:normAutofit/>
          </a:bodyPr>
          <a:lstStyle/>
          <a:p>
            <a:pPr algn="l"/>
            <a:r>
              <a:rPr lang="en-GB" dirty="0">
                <a:latin typeface="Calibri" panose="020F0502020204030204" pitchFamily="34" charset="0"/>
                <a:cs typeface="Calibri" panose="020F0502020204030204" pitchFamily="34" charset="0"/>
              </a:rPr>
              <a:t>Ysgol Penrhyn Dewi VA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3 to 16</a:t>
            </a:r>
          </a:p>
        </p:txBody>
      </p:sp>
      <p:sp>
        <p:nvSpPr>
          <p:cNvPr id="3" name="Subtitle 2"/>
          <p:cNvSpPr>
            <a:spLocks noGrp="1"/>
          </p:cNvSpPr>
          <p:nvPr>
            <p:ph type="subTitle" idx="1"/>
          </p:nvPr>
        </p:nvSpPr>
        <p:spPr>
          <a:xfrm>
            <a:off x="344774" y="4382170"/>
            <a:ext cx="9144000" cy="2168532"/>
          </a:xfrm>
        </p:spPr>
        <p:txBody>
          <a:bodyPr>
            <a:normAutofit fontScale="85000" lnSpcReduction="20000"/>
          </a:bodyPr>
          <a:lstStyle/>
          <a:p>
            <a:pPr algn="l"/>
            <a:endParaRPr lang="en-GB" dirty="0"/>
          </a:p>
          <a:p>
            <a:pPr algn="l"/>
            <a:r>
              <a:rPr lang="en-GB" dirty="0"/>
              <a:t>David Haynes, </a:t>
            </a:r>
            <a:r>
              <a:rPr lang="en-GB" dirty="0" err="1"/>
              <a:t>Headteacher</a:t>
            </a:r>
            <a:r>
              <a:rPr lang="en-GB" dirty="0"/>
              <a:t> @</a:t>
            </a:r>
            <a:r>
              <a:rPr lang="en-GB" dirty="0" err="1"/>
              <a:t>daviddewisant</a:t>
            </a:r>
            <a:endParaRPr lang="en-GB" dirty="0"/>
          </a:p>
          <a:p>
            <a:pPr algn="l"/>
            <a:r>
              <a:rPr lang="en-GB" dirty="0"/>
              <a:t>Rachael Thomas, Head of Secondary Phase @Rachael45086397</a:t>
            </a:r>
          </a:p>
          <a:p>
            <a:pPr algn="l"/>
            <a:r>
              <a:rPr lang="en-GB" dirty="0"/>
              <a:t>Ysgol Penrhyn Dewi VA @</a:t>
            </a:r>
            <a:r>
              <a:rPr lang="en-GB" dirty="0" err="1"/>
              <a:t>Penrhyndewi</a:t>
            </a:r>
            <a:endParaRPr lang="en-GB" dirty="0"/>
          </a:p>
          <a:p>
            <a:pPr algn="l"/>
            <a:endParaRPr lang="en-GB" dirty="0"/>
          </a:p>
          <a:p>
            <a:pPr algn="l"/>
            <a:r>
              <a:rPr lang="en-GB" dirty="0"/>
              <a:t>12th January 2019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376" y="284770"/>
            <a:ext cx="1895247" cy="2568914"/>
          </a:xfrm>
          <a:prstGeom prst="rect">
            <a:avLst/>
          </a:prstGeom>
        </p:spPr>
      </p:pic>
      <p:sp>
        <p:nvSpPr>
          <p:cNvPr id="5" name="TextBox 4"/>
          <p:cNvSpPr txBox="1"/>
          <p:nvPr/>
        </p:nvSpPr>
        <p:spPr>
          <a:xfrm>
            <a:off x="317470" y="2833671"/>
            <a:ext cx="873391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A Transformation Model through Health and Wellbeing</a:t>
            </a:r>
          </a:p>
        </p:txBody>
      </p:sp>
    </p:spTree>
    <p:extLst>
      <p:ext uri="{BB962C8B-B14F-4D97-AF65-F5344CB8AC3E}">
        <p14:creationId xmlns:p14="http://schemas.microsoft.com/office/powerpoint/2010/main" val="369627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922" y="149858"/>
            <a:ext cx="1895247" cy="2568914"/>
          </a:xfrm>
          <a:prstGeom prst="rect">
            <a:avLst/>
          </a:prstGeom>
        </p:spPr>
      </p:pic>
      <p:sp>
        <p:nvSpPr>
          <p:cNvPr id="8" name="TextBox 7"/>
          <p:cNvSpPr txBox="1"/>
          <p:nvPr/>
        </p:nvSpPr>
        <p:spPr>
          <a:xfrm>
            <a:off x="374754" y="299803"/>
            <a:ext cx="924282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09469" y="434715"/>
            <a:ext cx="933887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September 2018 saw the Opening of Ysgol Penrhyn Dewi, the first Church in Wales 3 to 16 School in the World! </a:t>
            </a:r>
          </a:p>
        </p:txBody>
      </p:sp>
    </p:spTree>
    <p:extLst>
      <p:ext uri="{BB962C8B-B14F-4D97-AF65-F5344CB8AC3E}">
        <p14:creationId xmlns:p14="http://schemas.microsoft.com/office/powerpoint/2010/main" val="312767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922" y="149858"/>
            <a:ext cx="1895247" cy="2568914"/>
          </a:xfrm>
          <a:prstGeom prst="rect">
            <a:avLst/>
          </a:prstGeom>
        </p:spPr>
      </p:pic>
      <p:sp>
        <p:nvSpPr>
          <p:cNvPr id="8" name="TextBox 7"/>
          <p:cNvSpPr txBox="1"/>
          <p:nvPr/>
        </p:nvSpPr>
        <p:spPr>
          <a:xfrm>
            <a:off x="374754" y="299803"/>
            <a:ext cx="924282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09469" y="434715"/>
            <a:ext cx="9338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Where are we now</a:t>
            </a:r>
          </a:p>
        </p:txBody>
      </p:sp>
      <p:sp>
        <p:nvSpPr>
          <p:cNvPr id="2" name="TextBox 1"/>
          <p:cNvSpPr txBox="1"/>
          <p:nvPr/>
        </p:nvSpPr>
        <p:spPr>
          <a:xfrm>
            <a:off x="809469" y="5185954"/>
            <a:ext cx="999308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Tree>
    <p:extLst>
      <p:ext uri="{BB962C8B-B14F-4D97-AF65-F5344CB8AC3E}">
        <p14:creationId xmlns:p14="http://schemas.microsoft.com/office/powerpoint/2010/main" val="334287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3741" y="1957250"/>
            <a:ext cx="9455716" cy="4237087"/>
          </a:xfrm>
          <a:prstGeom prst="rect">
            <a:avLst/>
          </a:prstGeom>
        </p:spPr>
      </p:pic>
      <p:sp>
        <p:nvSpPr>
          <p:cNvPr id="5" name="TextBox 4"/>
          <p:cNvSpPr txBox="1"/>
          <p:nvPr/>
        </p:nvSpPr>
        <p:spPr>
          <a:xfrm>
            <a:off x="441246" y="202924"/>
            <a:ext cx="1090070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Pupils achieving the L2 inclusive threshold (Q1, Residual +10.5%)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3401" y="149858"/>
            <a:ext cx="1421768" cy="1927136"/>
          </a:xfrm>
          <a:prstGeom prst="rect">
            <a:avLst/>
          </a:prstGeom>
        </p:spPr>
      </p:pic>
    </p:spTree>
    <p:extLst>
      <p:ext uri="{BB962C8B-B14F-4D97-AF65-F5344CB8AC3E}">
        <p14:creationId xmlns:p14="http://schemas.microsoft.com/office/powerpoint/2010/main" val="389003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10730" t="18085" r="34585" b="15870"/>
          <a:stretch/>
        </p:blipFill>
        <p:spPr>
          <a:xfrm>
            <a:off x="5429885" y="2076994"/>
            <a:ext cx="6483213" cy="4402183"/>
          </a:xfrm>
          <a:prstGeom prst="rect">
            <a:avLst/>
          </a:prstGeom>
        </p:spPr>
      </p:pic>
      <p:pic>
        <p:nvPicPr>
          <p:cNvPr id="6" name="Picture 5"/>
          <p:cNvPicPr>
            <a:picLocks noChangeAspect="1"/>
          </p:cNvPicPr>
          <p:nvPr/>
        </p:nvPicPr>
        <p:blipFill rotWithShape="1">
          <a:blip r:embed="rId3"/>
          <a:srcRect l="11380" t="17232" r="34505" b="51339"/>
          <a:stretch/>
        </p:blipFill>
        <p:spPr>
          <a:xfrm>
            <a:off x="268423" y="2782389"/>
            <a:ext cx="5669278" cy="18511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3401" y="149858"/>
            <a:ext cx="1421768" cy="1927136"/>
          </a:xfrm>
          <a:prstGeom prst="rect">
            <a:avLst/>
          </a:prstGeom>
        </p:spPr>
      </p:pic>
      <p:sp>
        <p:nvSpPr>
          <p:cNvPr id="8" name="Rectangle 7"/>
          <p:cNvSpPr/>
          <p:nvPr/>
        </p:nvSpPr>
        <p:spPr>
          <a:xfrm>
            <a:off x="404950" y="613627"/>
            <a:ext cx="1020209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Attendance at 95.8% (Q1, R +1%)</a:t>
            </a:r>
          </a:p>
        </p:txBody>
      </p:sp>
    </p:spTree>
    <p:extLst>
      <p:ext uri="{BB962C8B-B14F-4D97-AF65-F5344CB8AC3E}">
        <p14:creationId xmlns:p14="http://schemas.microsoft.com/office/powerpoint/2010/main" val="219065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097" y="204651"/>
            <a:ext cx="10600944"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2013 issues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Children were no longer the focus of the school – hadn’t been for some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Four unions threatening industrial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Headteacher</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 long term sickness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Headteachers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PA on long term sickness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One member of the SLT in school – Deputy Head with just over a years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Subsequent HR investigation into the wellbeing of staff – findings linked to intimidation and bullying on a number of sides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LA Education department in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Estyn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Special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No recognisable staffing structure with clear lines of support and challenge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performance management system which was a paper exercise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Threat of closure – public meeting in the City Hall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33355" y="5639623"/>
            <a:ext cx="804742" cy="1091279"/>
          </a:xfrm>
          <a:prstGeom prst="rect">
            <a:avLst/>
          </a:prstGeom>
        </p:spPr>
      </p:pic>
    </p:spTree>
    <p:extLst>
      <p:ext uri="{BB962C8B-B14F-4D97-AF65-F5344CB8AC3E}">
        <p14:creationId xmlns:p14="http://schemas.microsoft.com/office/powerpoint/2010/main" val="32802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0606"/>
            <a:ext cx="10515600" cy="4846320"/>
          </a:xfrm>
        </p:spPr>
        <p:txBody>
          <a:bodyPr>
            <a:normAutofit/>
          </a:bodyPr>
          <a:lstStyle/>
          <a:p>
            <a:pPr marL="0" indent="0">
              <a:buNone/>
            </a:pPr>
            <a:endParaRPr lang="en-US" dirty="0"/>
          </a:p>
          <a:p>
            <a:pPr marL="0" indent="0">
              <a:buNone/>
            </a:pPr>
            <a:endParaRPr lang="en-GB"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36" y="5543936"/>
            <a:ext cx="801822" cy="1086830"/>
          </a:xfrm>
          <a:prstGeom prst="rect">
            <a:avLst/>
          </a:prstGeom>
        </p:spPr>
      </p:pic>
      <p:sp>
        <p:nvSpPr>
          <p:cNvPr id="7" name="TextBox 6"/>
          <p:cNvSpPr txBox="1"/>
          <p:nvPr/>
        </p:nvSpPr>
        <p:spPr>
          <a:xfrm>
            <a:off x="1046258" y="1277445"/>
            <a:ext cx="10761617" cy="40626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Welsh Government warning letter issued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Estyn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inspection – judgement ‘In Need of Significant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Nine recommendations set by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Estyn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who would return in 12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Leadership and Teaching deemed ‘Unsatisfactory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Silos of good practice in the classroom and some excellent leaders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Although weaknesses in over half the lessons observed there were excellent teachers and excellent lessons going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willingness and desire by the Acting Head and Acting Deputy to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realise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potential of the staff and pupil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WELLBEING OF PUPILS JUDGED ‘GOOD’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96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0606"/>
            <a:ext cx="10515600" cy="4846320"/>
          </a:xfrm>
        </p:spPr>
        <p:txBody>
          <a:bodyPr>
            <a:normAutofit/>
          </a:bodyPr>
          <a:lstStyle/>
          <a:p>
            <a:pPr marL="0" indent="0">
              <a:buNone/>
            </a:pPr>
            <a:endParaRPr lang="en-US" dirty="0"/>
          </a:p>
          <a:p>
            <a:pPr marL="0" indent="0">
              <a:buNone/>
            </a:pPr>
            <a:endParaRPr lang="en-GB" dirty="0"/>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436" y="5543936"/>
            <a:ext cx="801822" cy="1086830"/>
          </a:xfrm>
          <a:prstGeom prst="rect">
            <a:avLst/>
          </a:prstGeom>
        </p:spPr>
      </p:pic>
      <p:sp>
        <p:nvSpPr>
          <p:cNvPr id="5" name="TextBox 4"/>
          <p:cNvSpPr txBox="1"/>
          <p:nvPr/>
        </p:nvSpPr>
        <p:spPr>
          <a:xfrm>
            <a:off x="838200" y="1742284"/>
            <a:ext cx="1101198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rPr>
              <a:t>“The era of procrastination, of half-measures, of soothing and baffling expedients, of delays is coming to a close.  In its place, we are entering a period of consequences.”</a:t>
            </a:r>
          </a:p>
        </p:txBody>
      </p:sp>
    </p:spTree>
    <p:extLst>
      <p:ext uri="{BB962C8B-B14F-4D97-AF65-F5344CB8AC3E}">
        <p14:creationId xmlns:p14="http://schemas.microsoft.com/office/powerpoint/2010/main" val="60036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43" y="2187186"/>
            <a:ext cx="10515600" cy="4120025"/>
          </a:xfrm>
        </p:spPr>
        <p:txBody>
          <a:bodyPr>
            <a:noAutofit/>
          </a:bodyPr>
          <a:lstStyle/>
          <a:p>
            <a:r>
              <a:rPr lang="en-US" sz="2000" dirty="0"/>
              <a:t>Cr</a:t>
            </a:r>
            <a:r>
              <a:rPr lang="en-US" sz="1800" dirty="0"/>
              <a:t>eate a positive climate and culture – Health and Wellbeing including mindfulness underpinning the entire school ethos </a:t>
            </a:r>
          </a:p>
          <a:p>
            <a:r>
              <a:rPr lang="en-US" sz="1800" dirty="0"/>
              <a:t>Use of the data rich </a:t>
            </a:r>
            <a:r>
              <a:rPr lang="en-US" sz="1800" b="1" dirty="0"/>
              <a:t>School Health Research Network Report </a:t>
            </a:r>
            <a:r>
              <a:rPr lang="en-US" sz="1800" dirty="0"/>
              <a:t>to inform planning</a:t>
            </a:r>
          </a:p>
          <a:p>
            <a:r>
              <a:rPr lang="en-US" sz="1800" dirty="0"/>
              <a:t>Membership of the </a:t>
            </a:r>
            <a:r>
              <a:rPr lang="en-US" sz="1800" b="1" dirty="0"/>
              <a:t>Welsh Network of Healthy Schools Scheme</a:t>
            </a:r>
          </a:p>
          <a:p>
            <a:r>
              <a:rPr lang="en-US" sz="1800" dirty="0"/>
              <a:t>Re-focus on the whole school core values of respect, honesty and truth with pupil wellbeing at the </a:t>
            </a:r>
            <a:r>
              <a:rPr lang="en-US" sz="1800" dirty="0" err="1"/>
              <a:t>centre</a:t>
            </a:r>
            <a:r>
              <a:rPr lang="en-US" sz="1800" dirty="0"/>
              <a:t> of everything we do</a:t>
            </a:r>
          </a:p>
          <a:p>
            <a:r>
              <a:rPr lang="en-US" sz="1800" dirty="0"/>
              <a:t>An ethos of teacher wellbeing – Oxford Psychometrics </a:t>
            </a:r>
          </a:p>
          <a:p>
            <a:r>
              <a:rPr lang="en-US" sz="1800" dirty="0"/>
              <a:t>Leaders having an open mind in identifying and sharing  </a:t>
            </a:r>
          </a:p>
          <a:p>
            <a:pPr marL="0" indent="0">
              <a:buNone/>
            </a:pPr>
            <a:r>
              <a:rPr lang="en-US" sz="1800" dirty="0"/>
              <a:t>    best practice – Outward looking leadership</a:t>
            </a:r>
          </a:p>
          <a:p>
            <a:r>
              <a:rPr lang="en-US" sz="1800" dirty="0"/>
              <a:t>Current attendance at lunch time &amp; after school sports activities is 84.5%</a:t>
            </a:r>
          </a:p>
          <a:p>
            <a:r>
              <a:rPr lang="en-US" sz="1800" dirty="0"/>
              <a:t>Mindfulness courses (.b, Paws b and </a:t>
            </a:r>
            <a:r>
              <a:rPr lang="en-US" sz="1800" dirty="0" err="1"/>
              <a:t>MindUP</a:t>
            </a:r>
            <a:r>
              <a:rPr lang="en-US" sz="1800" dirty="0"/>
              <a:t>) for our children and teachers</a:t>
            </a:r>
          </a:p>
          <a:p>
            <a:r>
              <a:rPr lang="en-US" sz="1800" dirty="0"/>
              <a:t>Clear focus on the present – uncertain future with loss of sixth form and relocation of school to Haverfordwest (16 miles) during re-modelling of the school</a:t>
            </a:r>
          </a:p>
          <a:p>
            <a:pPr marL="0" indent="0">
              <a:buNone/>
            </a:pPr>
            <a:endParaRPr lang="en-GB" sz="3200" dirty="0"/>
          </a:p>
          <a:p>
            <a:pPr marL="0" indent="0">
              <a:buNone/>
            </a:pPr>
            <a:endParaRPr lang="en-GB" sz="3200" dirty="0"/>
          </a:p>
          <a:p>
            <a:pPr marL="0" indent="0">
              <a:buNone/>
            </a:pPr>
            <a:endParaRPr lang="en-GB" sz="32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sp>
        <p:nvSpPr>
          <p:cNvPr id="2" name="TextBox 1"/>
          <p:cNvSpPr txBox="1"/>
          <p:nvPr/>
        </p:nvSpPr>
        <p:spPr>
          <a:xfrm>
            <a:off x="653143" y="248194"/>
            <a:ext cx="109728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What have we done with Pupils’ Health and Wellbeing?</a:t>
            </a:r>
          </a:p>
        </p:txBody>
      </p:sp>
    </p:spTree>
    <p:extLst>
      <p:ext uri="{BB962C8B-B14F-4D97-AF65-F5344CB8AC3E}">
        <p14:creationId xmlns:p14="http://schemas.microsoft.com/office/powerpoint/2010/main" val="345859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43" y="2187186"/>
            <a:ext cx="10515600" cy="4120025"/>
          </a:xfrm>
        </p:spPr>
        <p:txBody>
          <a:bodyPr>
            <a:noAutofit/>
          </a:bodyPr>
          <a:lstStyle/>
          <a:p>
            <a:r>
              <a:rPr lang="en-US" sz="2000" dirty="0"/>
              <a:t>Use of data collated from the SHRN report to initiates the following:</a:t>
            </a:r>
          </a:p>
          <a:p>
            <a:pPr marL="457200" indent="-457200">
              <a:buAutoNum type="arabicPeriod"/>
            </a:pPr>
            <a:r>
              <a:rPr lang="en-GB" sz="2000" dirty="0"/>
              <a:t>Whole school PSE Drop Down days (Linked to feedback on the four health topics)</a:t>
            </a:r>
          </a:p>
          <a:p>
            <a:pPr marL="457200" indent="-457200">
              <a:buAutoNum type="arabicPeriod"/>
            </a:pPr>
            <a:r>
              <a:rPr lang="en-GB" sz="2000" dirty="0"/>
              <a:t>Tailored year/target group intervention days:  Healthy relationships, social media</a:t>
            </a:r>
          </a:p>
          <a:p>
            <a:pPr marL="457200" indent="-457200">
              <a:buAutoNum type="arabicPeriod"/>
            </a:pPr>
            <a:r>
              <a:rPr lang="en-GB" sz="2000" dirty="0"/>
              <a:t>Mobile Phone policy</a:t>
            </a:r>
          </a:p>
          <a:p>
            <a:pPr marL="457200" indent="-457200">
              <a:buAutoNum type="arabicPeriod"/>
            </a:pPr>
            <a:r>
              <a:rPr lang="en-GB" sz="2000" dirty="0"/>
              <a:t>School Well-being committee, members include pupils, staff, governors, parents.</a:t>
            </a:r>
          </a:p>
          <a:p>
            <a:pPr marL="457200" indent="-457200">
              <a:buAutoNum type="arabicPeriod"/>
            </a:pPr>
            <a:r>
              <a:rPr lang="en-GB" sz="2000" dirty="0"/>
              <a:t>Peace Mala Diversity Project</a:t>
            </a:r>
          </a:p>
          <a:p>
            <a:pPr marL="457200" indent="-457200">
              <a:buAutoNum type="arabicPeriod"/>
            </a:pPr>
            <a:r>
              <a:rPr lang="en-GB" sz="2000" dirty="0"/>
              <a:t>Community sports, fun activity days</a:t>
            </a:r>
          </a:p>
          <a:p>
            <a:pPr marL="457200" indent="-457200">
              <a:buAutoNum type="arabicPeriod"/>
            </a:pPr>
            <a:r>
              <a:rPr lang="en-GB" sz="2000" dirty="0"/>
              <a:t>Healthy School rewards visits using the local beaches and providers at no cost</a:t>
            </a:r>
          </a:p>
          <a:p>
            <a:pPr marL="457200" indent="-457200">
              <a:buAutoNum type="arabicPeriod"/>
            </a:pPr>
            <a:r>
              <a:rPr lang="en-GB" sz="2000" dirty="0"/>
              <a:t>Exam breakfasts/water – sponsored by Princes Gate</a:t>
            </a:r>
          </a:p>
          <a:p>
            <a:pPr marL="457200" indent="-457200">
              <a:buAutoNum type="arabicPeriod"/>
            </a:pPr>
            <a:r>
              <a:rPr lang="en-GB" sz="2000" dirty="0"/>
              <a:t>School Police liaison/Choices/Mental health Advocacy </a:t>
            </a:r>
            <a:r>
              <a:rPr lang="en-GB" sz="2000" dirty="0" err="1"/>
              <a:t>etc</a:t>
            </a:r>
            <a:r>
              <a:rPr lang="en-GB" sz="2000" dirty="0"/>
              <a:t> delivery of assemblies/School </a:t>
            </a:r>
            <a:r>
              <a:rPr lang="en-GB" sz="2000" dirty="0" err="1"/>
              <a:t>Sennedd</a:t>
            </a:r>
            <a:endParaRPr lang="en-GB" sz="2000" dirty="0"/>
          </a:p>
          <a:p>
            <a:pPr marL="457200" indent="-457200">
              <a:buAutoNum type="arabicPeriod"/>
            </a:pPr>
            <a:endParaRPr lang="en-GB" sz="20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sp>
        <p:nvSpPr>
          <p:cNvPr id="2" name="TextBox 1"/>
          <p:cNvSpPr txBox="1"/>
          <p:nvPr/>
        </p:nvSpPr>
        <p:spPr>
          <a:xfrm>
            <a:off x="653143" y="248194"/>
            <a:ext cx="10972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What have we done with Pupils’ Health and Wellbeing?</a:t>
            </a:r>
          </a:p>
        </p:txBody>
      </p:sp>
    </p:spTree>
    <p:extLst>
      <p:ext uri="{BB962C8B-B14F-4D97-AF65-F5344CB8AC3E}">
        <p14:creationId xmlns:p14="http://schemas.microsoft.com/office/powerpoint/2010/main" val="336546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C322-714A-493A-9035-3A97C29AE0F7}"/>
              </a:ext>
            </a:extLst>
          </p:cNvPr>
          <p:cNvSpPr>
            <a:spLocks noGrp="1"/>
          </p:cNvSpPr>
          <p:nvPr>
            <p:ph type="title"/>
          </p:nvPr>
        </p:nvSpPr>
        <p:spPr/>
        <p:txBody>
          <a:bodyPr>
            <a:normAutofit/>
          </a:bodyPr>
          <a:lstStyle/>
          <a:p>
            <a:r>
              <a:rPr lang="en-GB" sz="6000" dirty="0"/>
              <a:t>SHRN </a:t>
            </a:r>
            <a:r>
              <a:rPr lang="en-GB" sz="6000"/>
              <a:t>- 2017 </a:t>
            </a:r>
            <a:endParaRPr lang="en-GB" sz="6000" dirty="0"/>
          </a:p>
        </p:txBody>
      </p:sp>
      <p:sp>
        <p:nvSpPr>
          <p:cNvPr id="5" name="Content Placeholder 4">
            <a:extLst>
              <a:ext uri="{FF2B5EF4-FFF2-40B4-BE49-F238E27FC236}">
                <a16:creationId xmlns:a16="http://schemas.microsoft.com/office/drawing/2014/main" id="{DF3EC6DF-2B7B-4EBA-A0F3-A189E6708B58}"/>
              </a:ext>
            </a:extLst>
          </p:cNvPr>
          <p:cNvSpPr>
            <a:spLocks noGrp="1"/>
          </p:cNvSpPr>
          <p:nvPr>
            <p:ph idx="1"/>
          </p:nvPr>
        </p:nvSpPr>
        <p:spPr/>
        <p:txBody>
          <a:bodyPr/>
          <a:lstStyle/>
          <a:p>
            <a:r>
              <a:rPr lang="en-GB" sz="2000" dirty="0"/>
              <a:t>Signed up end of first year of the school opening</a:t>
            </a:r>
          </a:p>
          <a:p>
            <a:pPr marL="0" indent="0">
              <a:buNone/>
            </a:pPr>
            <a:r>
              <a:rPr lang="en-GB" sz="2000" dirty="0"/>
              <a:t>		Knowledge		Ease		Data</a:t>
            </a:r>
          </a:p>
          <a:p>
            <a:pPr marL="0" indent="0">
              <a:buNone/>
            </a:pPr>
            <a:endParaRPr lang="en-GB" sz="2000" dirty="0"/>
          </a:p>
          <a:p>
            <a:r>
              <a:rPr lang="en-GB" sz="2000" dirty="0"/>
              <a:t>Administered by PSE/ Welsh departments</a:t>
            </a:r>
          </a:p>
          <a:p>
            <a:pPr marL="0" indent="0">
              <a:buNone/>
            </a:pPr>
            <a:r>
              <a:rPr lang="en-GB" sz="2000" dirty="0"/>
              <a:t>	Technology 		Consistency		ALN		Relationships		Consent</a:t>
            </a:r>
          </a:p>
          <a:p>
            <a:endParaRPr lang="en-GB" dirty="0"/>
          </a:p>
        </p:txBody>
      </p:sp>
    </p:spTree>
    <p:extLst>
      <p:ext uri="{BB962C8B-B14F-4D97-AF65-F5344CB8AC3E}">
        <p14:creationId xmlns:p14="http://schemas.microsoft.com/office/powerpoint/2010/main" val="290706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743" y="998466"/>
            <a:ext cx="10515600" cy="4120025"/>
          </a:xfrm>
        </p:spPr>
        <p:txBody>
          <a:bodyPr>
            <a:noAutofit/>
          </a:bodyPr>
          <a:lstStyle/>
          <a:p>
            <a:pPr marL="0" lvl="0" indent="0">
              <a:lnSpc>
                <a:spcPct val="100000"/>
              </a:lnSpc>
              <a:spcBef>
                <a:spcPts val="0"/>
              </a:spcBef>
              <a:buNone/>
            </a:pPr>
            <a:r>
              <a:rPr lang="en-GB" sz="6000" dirty="0">
                <a:solidFill>
                  <a:prstClr val="black"/>
                </a:solidFill>
              </a:rPr>
              <a:t>Now this is not the end. It is not even the beginning of the end. But it is, perhaps, the end of the beginning.</a:t>
            </a:r>
          </a:p>
          <a:p>
            <a:pPr marL="0" indent="0">
              <a:buNone/>
            </a:pPr>
            <a:endParaRPr lang="en-GB" sz="3200" dirty="0"/>
          </a:p>
          <a:p>
            <a:pPr marL="0" indent="0">
              <a:buNone/>
            </a:pPr>
            <a:endParaRPr lang="en-GB" sz="32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spTree>
    <p:extLst>
      <p:ext uri="{BB962C8B-B14F-4D97-AF65-F5344CB8AC3E}">
        <p14:creationId xmlns:p14="http://schemas.microsoft.com/office/powerpoint/2010/main" val="277059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137" y="1554479"/>
            <a:ext cx="10515600" cy="4067835"/>
          </a:xfrm>
        </p:spPr>
        <p:txBody>
          <a:bodyPr>
            <a:noAutofit/>
          </a:bodyPr>
          <a:lstStyle/>
          <a:p>
            <a:pPr marL="0" indent="0">
              <a:buNone/>
            </a:pPr>
            <a:r>
              <a:rPr lang="en-GB" sz="3200" dirty="0"/>
              <a:t>Follow us on	   ww.facebook.com/</a:t>
            </a:r>
            <a:r>
              <a:rPr lang="en-GB" sz="3200" dirty="0" err="1"/>
              <a:t>ysgolpenrhyndewi</a:t>
            </a:r>
            <a:endParaRPr lang="en-GB" sz="3200" dirty="0"/>
          </a:p>
          <a:p>
            <a:pPr marL="0" indent="0">
              <a:buNone/>
            </a:pPr>
            <a:endParaRPr lang="en-GB" sz="3200" dirty="0"/>
          </a:p>
          <a:p>
            <a:pPr marL="0" indent="0">
              <a:buNone/>
            </a:pPr>
            <a:r>
              <a:rPr lang="en-GB" sz="3200" dirty="0"/>
              <a:t>Follow us on 	     @</a:t>
            </a:r>
            <a:r>
              <a:rPr lang="en-GB" sz="3200" dirty="0" err="1"/>
              <a:t>penrhyndewi</a:t>
            </a:r>
            <a:r>
              <a:rPr lang="en-GB" sz="3200" dirty="0"/>
              <a:t> </a:t>
            </a:r>
          </a:p>
          <a:p>
            <a:pPr marL="0" indent="0">
              <a:buNone/>
            </a:pPr>
            <a:r>
              <a:rPr lang="en-GB" sz="3200" dirty="0"/>
              <a:t>@</a:t>
            </a:r>
            <a:r>
              <a:rPr lang="en-GB" sz="3200" dirty="0" err="1"/>
              <a:t>davidewisant</a:t>
            </a:r>
            <a:r>
              <a:rPr lang="en-GB" sz="3200" dirty="0"/>
              <a:t>       @Rachael45086397</a:t>
            </a:r>
          </a:p>
          <a:p>
            <a:pPr marL="0" indent="0">
              <a:buNone/>
            </a:pPr>
            <a:endParaRPr lang="en-GB" sz="3200" dirty="0"/>
          </a:p>
          <a:p>
            <a:pPr marL="0" indent="0">
              <a:buNone/>
            </a:pPr>
            <a:r>
              <a:rPr lang="en-GB" sz="3200" dirty="0">
                <a:hlinkClick r:id="rId2"/>
              </a:rPr>
              <a:t>www.ysgolpenrhyndewi.cymru</a:t>
            </a:r>
            <a:endParaRPr lang="en-GB" sz="3200" dirty="0"/>
          </a:p>
          <a:p>
            <a:pPr marL="0" indent="0">
              <a:buNone/>
            </a:pPr>
            <a:r>
              <a:rPr lang="en-GB" sz="3200" dirty="0">
                <a:hlinkClick r:id="rId3"/>
              </a:rPr>
              <a:t>www.ysgolpenrhyndewi.wales</a:t>
            </a:r>
            <a:endParaRPr lang="en-GB" sz="3200" dirty="0"/>
          </a:p>
          <a:p>
            <a:pPr marL="0" indent="0">
              <a:buNone/>
            </a:pPr>
            <a:endParaRPr lang="en-GB" sz="3200" dirty="0"/>
          </a:p>
          <a:p>
            <a:pPr marL="0" indent="0">
              <a:buNone/>
            </a:pPr>
            <a:endParaRPr lang="en-GB" sz="3200" dirty="0"/>
          </a:p>
          <a:p>
            <a:pPr marL="0" indent="0">
              <a:buNone/>
            </a:pPr>
            <a:endParaRPr lang="en-GB" sz="3200"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48" y="5622314"/>
            <a:ext cx="801822" cy="108683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025" y="1407357"/>
            <a:ext cx="618717" cy="6187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025" y="2494187"/>
            <a:ext cx="802611" cy="680904"/>
          </a:xfrm>
          <a:prstGeom prst="rect">
            <a:avLst/>
          </a:prstGeom>
        </p:spPr>
      </p:pic>
    </p:spTree>
    <p:extLst>
      <p:ext uri="{BB962C8B-B14F-4D97-AF65-F5344CB8AC3E}">
        <p14:creationId xmlns:p14="http://schemas.microsoft.com/office/powerpoint/2010/main" val="419382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9" y="1133955"/>
            <a:ext cx="10492882" cy="830997"/>
          </a:xfrm>
        </p:spPr>
        <p:txBody>
          <a:bodyPr>
            <a:noAutofit/>
          </a:bodyPr>
          <a:lstStyle/>
          <a:p>
            <a:r>
              <a:rPr lang="en-US" sz="4000" dirty="0"/>
              <a:t>The School Health Research Network – What have we been doing in the Vale of </a:t>
            </a:r>
            <a:r>
              <a:rPr lang="en-US" sz="4000" dirty="0" err="1"/>
              <a:t>Glamorgan</a:t>
            </a:r>
            <a:r>
              <a:rPr lang="en-US" sz="4000" dirty="0"/>
              <a:t>?</a:t>
            </a:r>
          </a:p>
        </p:txBody>
      </p:sp>
      <p:sp>
        <p:nvSpPr>
          <p:cNvPr id="3" name="Content Placeholder 2"/>
          <p:cNvSpPr>
            <a:spLocks noGrp="1"/>
          </p:cNvSpPr>
          <p:nvPr>
            <p:ph sz="quarter" idx="14"/>
          </p:nvPr>
        </p:nvSpPr>
        <p:spPr>
          <a:xfrm>
            <a:off x="719139" y="4644744"/>
            <a:ext cx="10492200" cy="332399"/>
          </a:xfrm>
        </p:spPr>
        <p:txBody>
          <a:bodyPr/>
          <a:lstStyle/>
          <a:p>
            <a:r>
              <a:rPr lang="en-US" dirty="0"/>
              <a:t>8</a:t>
            </a:r>
            <a:r>
              <a:rPr lang="en-US" baseline="30000" dirty="0"/>
              <a:t>th</a:t>
            </a:r>
            <a:r>
              <a:rPr lang="en-US" dirty="0"/>
              <a:t> July 2019</a:t>
            </a:r>
          </a:p>
        </p:txBody>
      </p:sp>
      <p:sp>
        <p:nvSpPr>
          <p:cNvPr id="4" name="Text Placeholder 3"/>
          <p:cNvSpPr>
            <a:spLocks noGrp="1"/>
          </p:cNvSpPr>
          <p:nvPr>
            <p:ph type="body" sz="quarter" idx="15"/>
          </p:nvPr>
        </p:nvSpPr>
        <p:spPr>
          <a:xfrm>
            <a:off x="719139" y="2701116"/>
            <a:ext cx="10710861" cy="1563153"/>
          </a:xfrm>
        </p:spPr>
        <p:txBody>
          <a:bodyPr/>
          <a:lstStyle/>
          <a:p>
            <a:r>
              <a:rPr lang="en-US" b="1" dirty="0"/>
              <a:t>Christine Farr</a:t>
            </a:r>
            <a:r>
              <a:rPr lang="en-US" dirty="0"/>
              <a:t> – Vale of Glamorgan Healthy Schools Coordinator – Cardiff and Vale Public Health Team </a:t>
            </a:r>
          </a:p>
          <a:p>
            <a:r>
              <a:rPr lang="en-US" b="1" dirty="0"/>
              <a:t>Danielle Diver </a:t>
            </a:r>
            <a:r>
              <a:rPr lang="en-US" dirty="0"/>
              <a:t>– PSE Co-</a:t>
            </a:r>
            <a:r>
              <a:rPr lang="en-US" dirty="0" err="1"/>
              <a:t>ordinator</a:t>
            </a:r>
            <a:r>
              <a:rPr lang="en-US" dirty="0"/>
              <a:t> – Pencoedtre High School</a:t>
            </a:r>
          </a:p>
        </p:txBody>
      </p:sp>
      <p:pic>
        <p:nvPicPr>
          <p:cNvPr id="5" name="Picture 6" descr="V:\Health Improvement\Communities and Families\Healthy Schools\Logos\Vale HS Logos 2014\Healthy Schools Logo.jpg"/>
          <p:cNvPicPr>
            <a:picLocks noChangeAspect="1" noChangeArrowheads="1"/>
          </p:cNvPicPr>
          <p:nvPr/>
        </p:nvPicPr>
        <p:blipFill>
          <a:blip r:embed="rId2"/>
          <a:srcRect/>
          <a:stretch>
            <a:fillRect/>
          </a:stretch>
        </p:blipFill>
        <p:spPr bwMode="auto">
          <a:xfrm>
            <a:off x="9410886" y="4644745"/>
            <a:ext cx="1582738" cy="1603375"/>
          </a:xfrm>
          <a:prstGeom prst="rect">
            <a:avLst/>
          </a:prstGeom>
          <a:noFill/>
          <a:ln w="9525">
            <a:noFill/>
            <a:miter lim="800000"/>
            <a:headEnd/>
            <a:tailEnd/>
          </a:ln>
        </p:spPr>
      </p:pic>
      <p:pic>
        <p:nvPicPr>
          <p:cNvPr id="6" name="Picture 5" descr="VALE(C~1"/>
          <p:cNvPicPr/>
          <p:nvPr/>
        </p:nvPicPr>
        <p:blipFill>
          <a:blip r:embed="rId3" cstate="print"/>
          <a:srcRect/>
          <a:stretch>
            <a:fillRect/>
          </a:stretch>
        </p:blipFill>
        <p:spPr bwMode="auto">
          <a:xfrm>
            <a:off x="6331404" y="4977142"/>
            <a:ext cx="2082834" cy="1270977"/>
          </a:xfrm>
          <a:prstGeom prst="rect">
            <a:avLst/>
          </a:prstGeom>
          <a:noFill/>
          <a:ln w="9525">
            <a:noFill/>
            <a:miter lim="800000"/>
            <a:headEnd/>
            <a:tailEnd/>
          </a:ln>
        </p:spPr>
      </p:pic>
    </p:spTree>
    <p:extLst>
      <p:ext uri="{BB962C8B-B14F-4D97-AF65-F5344CB8AC3E}">
        <p14:creationId xmlns:p14="http://schemas.microsoft.com/office/powerpoint/2010/main" val="16095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715963" y="1534886"/>
            <a:ext cx="10760075" cy="5442516"/>
          </a:xfrm>
        </p:spPr>
        <p:txBody>
          <a:bodyPr/>
          <a:lstStyle/>
          <a:p>
            <a:r>
              <a:rPr lang="en-GB" sz="4000" dirty="0"/>
              <a:t>100% schools (8/8) participating in the latest survey</a:t>
            </a:r>
          </a:p>
          <a:p>
            <a:r>
              <a:rPr lang="en-GB" sz="4000" dirty="0"/>
              <a:t>Student participation within each school from 68-81%</a:t>
            </a:r>
          </a:p>
          <a:p>
            <a:r>
              <a:rPr lang="en-GB" sz="4000" u="sng" dirty="0"/>
              <a:t>All schools have really valued the data and been using it widely.</a:t>
            </a:r>
          </a:p>
          <a:p>
            <a:endParaRPr lang="en-GB" dirty="0"/>
          </a:p>
          <a:p>
            <a:endParaRPr lang="en-GB" dirty="0"/>
          </a:p>
          <a:p>
            <a:endParaRPr lang="en-GB" dirty="0"/>
          </a:p>
        </p:txBody>
      </p:sp>
      <p:sp>
        <p:nvSpPr>
          <p:cNvPr id="7" name="Text Placeholder 6"/>
          <p:cNvSpPr>
            <a:spLocks noGrp="1"/>
          </p:cNvSpPr>
          <p:nvPr>
            <p:ph type="body" sz="quarter" idx="15"/>
          </p:nvPr>
        </p:nvSpPr>
        <p:spPr/>
        <p:txBody>
          <a:bodyPr/>
          <a:lstStyle/>
          <a:p>
            <a:r>
              <a:rPr lang="en-GB" sz="3600" dirty="0"/>
              <a:t>Participation in SHRN – Vale of Glamorgan </a:t>
            </a:r>
          </a:p>
        </p:txBody>
      </p:sp>
    </p:spTree>
    <p:extLst>
      <p:ext uri="{BB962C8B-B14F-4D97-AF65-F5344CB8AC3E}">
        <p14:creationId xmlns:p14="http://schemas.microsoft.com/office/powerpoint/2010/main" val="4369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4"/>
          </p:nvPr>
        </p:nvSpPr>
        <p:spPr>
          <a:xfrm>
            <a:off x="619247" y="1861367"/>
            <a:ext cx="10760075" cy="7155805"/>
          </a:xfrm>
        </p:spPr>
        <p:txBody>
          <a:bodyPr/>
          <a:lstStyle/>
          <a:p>
            <a:pPr>
              <a:buFontTx/>
              <a:buChar char="-"/>
            </a:pPr>
            <a:r>
              <a:rPr lang="en-GB" sz="2800" dirty="0"/>
              <a:t>Vale Healthy Schools working with colleagues in VOG Learning and Skills </a:t>
            </a:r>
          </a:p>
          <a:p>
            <a:pPr>
              <a:buFontTx/>
              <a:buChar char="-"/>
            </a:pPr>
            <a:r>
              <a:rPr lang="en-GB" sz="2800" dirty="0"/>
              <a:t>SHRN integral part of ‘Wellbeing in Education’ approach including informing development of a Policy</a:t>
            </a:r>
          </a:p>
          <a:p>
            <a:pPr>
              <a:buFontTx/>
              <a:buChar char="-"/>
            </a:pPr>
            <a:r>
              <a:rPr lang="en-GB" sz="2800" dirty="0"/>
              <a:t>Joan presented on SHRN to our ‘Wellbeing in Education’ forum group</a:t>
            </a:r>
          </a:p>
          <a:p>
            <a:pPr>
              <a:buFontTx/>
              <a:buChar char="-"/>
            </a:pPr>
            <a:r>
              <a:rPr lang="en-GB" sz="2800" dirty="0"/>
              <a:t>Youth Consultation Event in March this year.</a:t>
            </a: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2800" dirty="0">
              <a:solidFill>
                <a:srgbClr val="7030A0"/>
              </a:solidFill>
            </a:endParaRPr>
          </a:p>
          <a:p>
            <a:pPr>
              <a:buFontTx/>
              <a:buChar char="-"/>
            </a:pPr>
            <a:endParaRPr lang="en-GB" sz="5400" dirty="0">
              <a:solidFill>
                <a:srgbClr val="7030A0"/>
              </a:solidFill>
            </a:endParaRPr>
          </a:p>
        </p:txBody>
      </p:sp>
      <p:sp>
        <p:nvSpPr>
          <p:cNvPr id="4" name="Text Placeholder 3"/>
          <p:cNvSpPr>
            <a:spLocks noGrp="1"/>
          </p:cNvSpPr>
          <p:nvPr>
            <p:ph type="body" sz="quarter" idx="15"/>
          </p:nvPr>
        </p:nvSpPr>
        <p:spPr/>
        <p:txBody>
          <a:bodyPr/>
          <a:lstStyle/>
          <a:p>
            <a:r>
              <a:rPr lang="en-GB" sz="4000" dirty="0"/>
              <a:t>Partnership Working</a:t>
            </a:r>
          </a:p>
        </p:txBody>
      </p:sp>
      <p:sp>
        <p:nvSpPr>
          <p:cNvPr id="5" name="Text Placeholder 4"/>
          <p:cNvSpPr>
            <a:spLocks noGrp="1"/>
          </p:cNvSpPr>
          <p:nvPr>
            <p:ph type="body" sz="quarter" idx="16"/>
          </p:nvPr>
        </p:nvSpPr>
        <p:spPr/>
        <p:txBody>
          <a:bodyPr/>
          <a:lstStyle/>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715963" y="1534886"/>
            <a:ext cx="10760075" cy="2970044"/>
          </a:xfrm>
        </p:spPr>
        <p:txBody>
          <a:bodyPr/>
          <a:lstStyle/>
          <a:p>
            <a:r>
              <a:rPr lang="en-GB" dirty="0"/>
              <a:t>Vale Healthy Schools offered support to each school with analysing data and developing action plans.</a:t>
            </a:r>
          </a:p>
          <a:p>
            <a:r>
              <a:rPr lang="en-GB" dirty="0"/>
              <a:t>Included identifying appropriate organisations that can support.</a:t>
            </a:r>
          </a:p>
          <a:p>
            <a:r>
              <a:rPr lang="en-GB" dirty="0"/>
              <a:t>Schools were asked to involve pupils in this work and promote their data widely across the school community.</a:t>
            </a:r>
          </a:p>
          <a:p>
            <a:r>
              <a:rPr lang="en-GB" dirty="0"/>
              <a:t>Schools were pleased to have data to monitor improvement and evaluate interventions and changes made.</a:t>
            </a:r>
          </a:p>
        </p:txBody>
      </p:sp>
      <p:sp>
        <p:nvSpPr>
          <p:cNvPr id="7" name="Text Placeholder 6"/>
          <p:cNvSpPr>
            <a:spLocks noGrp="1"/>
          </p:cNvSpPr>
          <p:nvPr>
            <p:ph type="body" sz="quarter" idx="15"/>
          </p:nvPr>
        </p:nvSpPr>
        <p:spPr/>
        <p:txBody>
          <a:bodyPr/>
          <a:lstStyle/>
          <a:p>
            <a:r>
              <a:rPr lang="en-GB" sz="3600" dirty="0"/>
              <a:t>Action planning</a:t>
            </a:r>
          </a:p>
        </p:txBody>
      </p:sp>
    </p:spTree>
    <p:extLst>
      <p:ext uri="{BB962C8B-B14F-4D97-AF65-F5344CB8AC3E}">
        <p14:creationId xmlns:p14="http://schemas.microsoft.com/office/powerpoint/2010/main" val="3523383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8CFDABCB-1BDA-4648-83B8-B183AA51F09E}"/>
              </a:ext>
            </a:extLst>
          </p:cNvPr>
          <p:cNvPicPr>
            <a:picLocks noChangeAspect="1"/>
          </p:cNvPicPr>
          <p:nvPr/>
        </p:nvPicPr>
        <p:blipFill rotWithShape="1">
          <a:blip r:embed="rId2"/>
          <a:srcRect l="9926" t="15350" r="9749" b="5900"/>
          <a:stretch/>
        </p:blipFill>
        <p:spPr>
          <a:xfrm>
            <a:off x="1524000" y="0"/>
            <a:ext cx="9144000" cy="6858000"/>
          </a:xfrm>
          <a:prstGeom prst="rect">
            <a:avLst/>
          </a:prstGeom>
        </p:spPr>
      </p:pic>
      <p:pic>
        <p:nvPicPr>
          <p:cNvPr id="5" name="Picture 2" descr="Image result for bryn hafren">
            <a:hlinkClick r:id="rId3"/>
            <a:extLst>
              <a:ext uri="{FF2B5EF4-FFF2-40B4-BE49-F238E27FC236}">
                <a16:creationId xmlns:a16="http://schemas.microsoft.com/office/drawing/2014/main" id="{809473C7-9921-41EA-AEDC-D8B2CAC16AE1}"/>
              </a:ext>
            </a:extLst>
          </p:cNvPr>
          <p:cNvPicPr>
            <a:picLocks noChangeAspect="1" noChangeArrowheads="1"/>
          </p:cNvPicPr>
          <p:nvPr/>
        </p:nvPicPr>
        <p:blipFill>
          <a:blip r:embed="rId4" cstate="print"/>
          <a:srcRect/>
          <a:stretch>
            <a:fillRect/>
          </a:stretch>
        </p:blipFill>
        <p:spPr bwMode="auto">
          <a:xfrm>
            <a:off x="9175204" y="2192744"/>
            <a:ext cx="1492796" cy="1407706"/>
          </a:xfrm>
          <a:prstGeom prst="rect">
            <a:avLst/>
          </a:prstGeom>
          <a:noFill/>
        </p:spPr>
      </p:pic>
      <p:sp>
        <p:nvSpPr>
          <p:cNvPr id="6" name="Rectangle 5"/>
          <p:cNvSpPr/>
          <p:nvPr/>
        </p:nvSpPr>
        <p:spPr>
          <a:xfrm>
            <a:off x="1775520" y="6021288"/>
            <a:ext cx="5544616"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
        <p:nvSpPr>
          <p:cNvPr id="7" name="Rectangle 6"/>
          <p:cNvSpPr/>
          <p:nvPr/>
        </p:nvSpPr>
        <p:spPr>
          <a:xfrm>
            <a:off x="2279576" y="1286850"/>
            <a:ext cx="3642142" cy="5078313"/>
          </a:xfrm>
          <a:prstGeom prst="rect">
            <a:avLst/>
          </a:prstGeom>
          <a:gradFill>
            <a:gsLst>
              <a:gs pos="0">
                <a:schemeClr val="accent1">
                  <a:tint val="66000"/>
                  <a:satMod val="160000"/>
                </a:schemeClr>
              </a:gs>
              <a:gs pos="57000">
                <a:schemeClr val="accent1">
                  <a:tint val="44500"/>
                  <a:satMod val="160000"/>
                </a:schemeClr>
              </a:gs>
              <a:gs pos="100000">
                <a:schemeClr val="accent1">
                  <a:tint val="23500"/>
                  <a:satMod val="160000"/>
                </a:schemeClr>
              </a:gs>
            </a:gsLst>
            <a:lin ang="5400000" scaled="0"/>
          </a:gra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000000"/>
                </a:solidFill>
                <a:effectLst/>
                <a:uLnTx/>
                <a:uFillTx/>
                <a:latin typeface="Verdana"/>
                <a:ea typeface="+mn-ea"/>
                <a:cs typeface="+mn-cs"/>
              </a:rPr>
              <a:t>Pencoedtre</a:t>
            </a:r>
            <a:r>
              <a:rPr kumimoji="0" lang="en-GB" sz="1800" b="0" i="0" u="none" strike="noStrike" kern="1200" cap="none" spc="0" normalizeH="0" baseline="0" noProof="0" dirty="0">
                <a:ln>
                  <a:noFill/>
                </a:ln>
                <a:solidFill>
                  <a:srgbClr val="000000"/>
                </a:solidFill>
                <a:effectLst/>
                <a:uLnTx/>
                <a:uFillTx/>
                <a:latin typeface="Verdana"/>
                <a:ea typeface="+mn-ea"/>
                <a:cs typeface="+mn-cs"/>
              </a:rPr>
              <a:t> High School is an 11-18 co-educational comprehensive school with a joint Sixth Form, (with Whitmore High School) for up to 1200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Our catchment area is the eastern half of Barry. Our intake covers a wide social and ability spectrum.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Verdan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Verdana"/>
                <a:ea typeface="+mn-ea"/>
                <a:cs typeface="+mn-cs"/>
              </a:rPr>
              <a:t>The school has 32% </a:t>
            </a:r>
            <a:r>
              <a:rPr kumimoji="0" lang="en-GB" sz="1800" b="1" i="0" u="none" strike="noStrike" kern="1200" cap="none" spc="0" normalizeH="0" baseline="0" noProof="0" dirty="0" err="1">
                <a:ln>
                  <a:noFill/>
                </a:ln>
                <a:solidFill>
                  <a:srgbClr val="000000"/>
                </a:solidFill>
                <a:effectLst/>
                <a:uLnTx/>
                <a:uFillTx/>
                <a:latin typeface="Verdana"/>
                <a:ea typeface="+mn-ea"/>
                <a:cs typeface="+mn-cs"/>
              </a:rPr>
              <a:t>efsm</a:t>
            </a:r>
            <a:r>
              <a:rPr kumimoji="0" lang="en-GB" sz="1800" b="1" i="0" u="none" strike="noStrike" kern="1200" cap="none" spc="0" normalizeH="0" baseline="0" noProof="0" dirty="0">
                <a:ln>
                  <a:noFill/>
                </a:ln>
                <a:solidFill>
                  <a:srgbClr val="000000"/>
                </a:solidFill>
                <a:effectLst/>
                <a:uLnTx/>
                <a:uFillTx/>
                <a:latin typeface="Verdana"/>
                <a:ea typeface="+mn-ea"/>
                <a:cs typeface="+mn-cs"/>
              </a:rPr>
              <a:t> overall but this will rise in future years. Current Year 7 are 36% </a:t>
            </a:r>
            <a:r>
              <a:rPr kumimoji="0" lang="en-GB" sz="1800" b="1" i="0" u="none" strike="noStrike" kern="1200" cap="none" spc="0" normalizeH="0" baseline="0" noProof="0" dirty="0" err="1">
                <a:ln>
                  <a:noFill/>
                </a:ln>
                <a:solidFill>
                  <a:srgbClr val="000000"/>
                </a:solidFill>
                <a:effectLst/>
                <a:uLnTx/>
                <a:uFillTx/>
                <a:latin typeface="Verdana"/>
                <a:ea typeface="+mn-ea"/>
                <a:cs typeface="+mn-cs"/>
              </a:rPr>
              <a:t>efsm</a:t>
            </a:r>
            <a:r>
              <a:rPr kumimoji="0" lang="en-GB" sz="1800" b="1" i="0" u="none" strike="noStrike" kern="1200" cap="none" spc="0" normalizeH="0" baseline="0" noProof="0" dirty="0">
                <a:ln>
                  <a:noFill/>
                </a:ln>
                <a:solidFill>
                  <a:srgbClr val="000000"/>
                </a:solidFill>
                <a:effectLst/>
                <a:uLnTx/>
                <a:uFillTx/>
                <a:latin typeface="Verdana"/>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4198064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7144004-2BE7-4ED0-86F6-66498406BC49}"/>
              </a:ext>
            </a:extLst>
          </p:cNvPr>
          <p:cNvSpPr>
            <a:spLocks noGrp="1"/>
          </p:cNvSpPr>
          <p:nvPr>
            <p:ph type="title"/>
          </p:nvPr>
        </p:nvSpPr>
        <p:spPr>
          <a:xfrm>
            <a:off x="2171272" y="1012004"/>
            <a:ext cx="2562119" cy="4795408"/>
          </a:xfrm>
        </p:spPr>
        <p:txBody>
          <a:bodyPr>
            <a:normAutofit/>
          </a:bodyPr>
          <a:lstStyle/>
          <a:p>
            <a:r>
              <a:rPr lang="en-GB" dirty="0">
                <a:solidFill>
                  <a:srgbClr val="FFFFFF"/>
                </a:solidFill>
              </a:rPr>
              <a:t>Actions</a:t>
            </a:r>
            <a:br>
              <a:rPr lang="en-GB" dirty="0">
                <a:solidFill>
                  <a:srgbClr val="FFFFFF"/>
                </a:solidFill>
              </a:rPr>
            </a:br>
            <a:r>
              <a:rPr lang="en-GB" dirty="0">
                <a:solidFill>
                  <a:srgbClr val="FFFFFF"/>
                </a:solidFill>
              </a:rPr>
              <a:t>from SHRN </a:t>
            </a:r>
            <a:br>
              <a:rPr lang="en-GB" dirty="0">
                <a:solidFill>
                  <a:srgbClr val="FFFFFF"/>
                </a:solidFill>
              </a:rPr>
            </a:br>
            <a:r>
              <a:rPr lang="en-GB" dirty="0">
                <a:solidFill>
                  <a:srgbClr val="FFFFFF"/>
                </a:solidFill>
              </a:rPr>
              <a:t>2014</a:t>
            </a:r>
          </a:p>
        </p:txBody>
      </p:sp>
      <p:graphicFrame>
        <p:nvGraphicFramePr>
          <p:cNvPr id="14" name="Content Placeholder 2">
            <a:extLst>
              <a:ext uri="{FF2B5EF4-FFF2-40B4-BE49-F238E27FC236}">
                <a16:creationId xmlns:a16="http://schemas.microsoft.com/office/drawing/2014/main" id="{6A48BB9E-E556-4E61-B2A8-B578F01E53E7}"/>
              </a:ext>
            </a:extLst>
          </p:cNvPr>
          <p:cNvGraphicFramePr>
            <a:graphicFrameLocks noGrp="1"/>
          </p:cNvGraphicFramePr>
          <p:nvPr>
            <p:ph idx="1"/>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83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82D90-B555-4334-91D1-34BFD7F9B135}"/>
              </a:ext>
            </a:extLst>
          </p:cNvPr>
          <p:cNvPicPr>
            <a:picLocks noChangeAspect="1"/>
          </p:cNvPicPr>
          <p:nvPr/>
        </p:nvPicPr>
        <p:blipFill rotWithShape="1">
          <a:blip r:embed="rId2"/>
          <a:srcRect l="1962" t="28619" r="30313" b="11667"/>
          <a:stretch/>
        </p:blipFill>
        <p:spPr>
          <a:xfrm>
            <a:off x="1537840" y="10881"/>
            <a:ext cx="4566669" cy="3058079"/>
          </a:xfrm>
          <a:prstGeom prst="rect">
            <a:avLst/>
          </a:prstGeom>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94" t="24053" r="25284" b="8523"/>
          <a:stretch/>
        </p:blipFill>
        <p:spPr bwMode="auto">
          <a:xfrm>
            <a:off x="1537840" y="3110155"/>
            <a:ext cx="4990209" cy="376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069" t="20613" r="50000" b="6002"/>
          <a:stretch/>
        </p:blipFill>
        <p:spPr bwMode="auto">
          <a:xfrm>
            <a:off x="6392271" y="3068959"/>
            <a:ext cx="2808312" cy="380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B7F1F68-CC92-4D23-989B-AECB3904C536}"/>
              </a:ext>
            </a:extLst>
          </p:cNvPr>
          <p:cNvSpPr/>
          <p:nvPr/>
        </p:nvSpPr>
        <p:spPr>
          <a:xfrm>
            <a:off x="8217245" y="1"/>
            <a:ext cx="2444771" cy="459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white"/>
                </a:solidFill>
                <a:effectLst/>
                <a:uLnTx/>
                <a:uFillTx/>
                <a:latin typeface="Calibri"/>
                <a:ea typeface="+mn-ea"/>
                <a:cs typeface="+mn-cs"/>
              </a:rPr>
              <a:t>Benefits</a:t>
            </a: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Opportunities for outside speakers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Use of halls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ICT Suites/chrome books available for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Improved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Relationships built with tutors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Pupil voice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Working with parents and feeder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Science teachers to teach some SRE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3" descr="E:\PSE FOLDER\PSE 2014-2015\PSE Pictures 2014-2015\IMG_51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952" y="10880"/>
            <a:ext cx="2553292" cy="3058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55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F1F68-CC92-4D23-989B-AECB3904C536}"/>
              </a:ext>
            </a:extLst>
          </p:cNvPr>
          <p:cNvSpPr/>
          <p:nvPr/>
        </p:nvSpPr>
        <p:spPr>
          <a:xfrm>
            <a:off x="2207568" y="496748"/>
            <a:ext cx="2808312" cy="5740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a:ea typeface="+mn-ea"/>
                <a:cs typeface="+mn-cs"/>
              </a:rPr>
              <a:t>Pupil voice response </a:t>
            </a:r>
          </a:p>
        </p:txBody>
      </p:sp>
      <p:sp>
        <p:nvSpPr>
          <p:cNvPr id="6" name="TextBox 5">
            <a:extLst>
              <a:ext uri="{FF2B5EF4-FFF2-40B4-BE49-F238E27FC236}">
                <a16:creationId xmlns:a16="http://schemas.microsoft.com/office/drawing/2014/main" id="{118A319C-26C3-4D63-A06D-F81E3DC2E7F0}"/>
              </a:ext>
            </a:extLst>
          </p:cNvPr>
          <p:cNvSpPr txBox="1"/>
          <p:nvPr/>
        </p:nvSpPr>
        <p:spPr>
          <a:xfrm>
            <a:off x="5375920" y="273874"/>
            <a:ext cx="4752528" cy="66171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More SRE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Finance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Interview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CV writing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Mortgage advice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Role play activities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Films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Outside speakers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Needs to be more relevant and must reflect the issues facing young people today.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LGBT+ lessons in PSE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49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8DCA-D7B7-4713-80B6-97C4E2EF218D}"/>
              </a:ext>
            </a:extLst>
          </p:cNvPr>
          <p:cNvSpPr>
            <a:spLocks noGrp="1"/>
          </p:cNvSpPr>
          <p:nvPr>
            <p:ph type="title"/>
          </p:nvPr>
        </p:nvSpPr>
        <p:spPr/>
        <p:txBody>
          <a:bodyPr/>
          <a:lstStyle/>
          <a:p>
            <a:r>
              <a:rPr lang="en-GB" dirty="0"/>
              <a:t>Results – Spring 2018</a:t>
            </a:r>
          </a:p>
        </p:txBody>
      </p:sp>
      <p:sp>
        <p:nvSpPr>
          <p:cNvPr id="3" name="Content Placeholder 2">
            <a:extLst>
              <a:ext uri="{FF2B5EF4-FFF2-40B4-BE49-F238E27FC236}">
                <a16:creationId xmlns:a16="http://schemas.microsoft.com/office/drawing/2014/main" id="{741C24EC-321B-46E6-9BB6-D20805DECD40}"/>
              </a:ext>
            </a:extLst>
          </p:cNvPr>
          <p:cNvSpPr>
            <a:spLocks noGrp="1"/>
          </p:cNvSpPr>
          <p:nvPr>
            <p:ph sz="half" idx="1"/>
          </p:nvPr>
        </p:nvSpPr>
        <p:spPr/>
        <p:txBody>
          <a:bodyPr>
            <a:normAutofit lnSpcReduction="10000"/>
          </a:bodyPr>
          <a:lstStyle/>
          <a:p>
            <a:r>
              <a:rPr lang="en-GB" dirty="0"/>
              <a:t>Shared immediately with SLT/ Wellbeing Team/ Heads of Department</a:t>
            </a:r>
          </a:p>
          <a:p>
            <a:r>
              <a:rPr lang="en-GB" dirty="0"/>
              <a:t>Used for school developing planning by Wellbeing Team</a:t>
            </a:r>
          </a:p>
          <a:p>
            <a:r>
              <a:rPr lang="en-GB" dirty="0"/>
              <a:t>Used by PSE Department/ Healthy Schools</a:t>
            </a:r>
          </a:p>
          <a:p>
            <a:r>
              <a:rPr lang="en-GB" dirty="0"/>
              <a:t>Presented to Governors</a:t>
            </a:r>
          </a:p>
          <a:p>
            <a:r>
              <a:rPr lang="en-GB" dirty="0"/>
              <a:t>Focus areas shared with all staff </a:t>
            </a:r>
          </a:p>
          <a:p>
            <a:r>
              <a:rPr lang="en-GB" dirty="0"/>
              <a:t>Relevant elements referred to with parents and pupils</a:t>
            </a:r>
          </a:p>
        </p:txBody>
      </p:sp>
      <p:sp>
        <p:nvSpPr>
          <p:cNvPr id="4" name="Content Placeholder 3">
            <a:extLst>
              <a:ext uri="{FF2B5EF4-FFF2-40B4-BE49-F238E27FC236}">
                <a16:creationId xmlns:a16="http://schemas.microsoft.com/office/drawing/2014/main" id="{A6F5AC5E-D6B3-4172-8352-2760539ACF5F}"/>
              </a:ext>
            </a:extLst>
          </p:cNvPr>
          <p:cNvSpPr>
            <a:spLocks noGrp="1"/>
          </p:cNvSpPr>
          <p:nvPr>
            <p:ph sz="half" idx="2"/>
          </p:nvPr>
        </p:nvSpPr>
        <p:spPr/>
        <p:txBody>
          <a:bodyPr>
            <a:normAutofit lnSpcReduction="10000"/>
          </a:bodyPr>
          <a:lstStyle/>
          <a:p>
            <a:endParaRPr lang="en-GB"/>
          </a:p>
        </p:txBody>
      </p:sp>
    </p:spTree>
    <p:extLst>
      <p:ext uri="{BB962C8B-B14F-4D97-AF65-F5344CB8AC3E}">
        <p14:creationId xmlns:p14="http://schemas.microsoft.com/office/powerpoint/2010/main" val="3785751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F1F68-CC92-4D23-989B-AECB3904C536}"/>
              </a:ext>
            </a:extLst>
          </p:cNvPr>
          <p:cNvSpPr/>
          <p:nvPr/>
        </p:nvSpPr>
        <p:spPr>
          <a:xfrm>
            <a:off x="2207568" y="496748"/>
            <a:ext cx="2808312" cy="5740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Calibri"/>
                <a:ea typeface="+mn-ea"/>
                <a:cs typeface="+mn-cs"/>
              </a:rPr>
              <a:t>Actions from SHRN Results</a:t>
            </a:r>
            <a:br>
              <a:rPr kumimoji="0" lang="en-GB" sz="5400" b="0" i="0" u="none" strike="noStrike" kern="1200" cap="none" spc="0" normalizeH="0" baseline="0" noProof="0" dirty="0">
                <a:ln>
                  <a:noFill/>
                </a:ln>
                <a:solidFill>
                  <a:srgbClr val="FFFFFF"/>
                </a:solidFill>
                <a:effectLst/>
                <a:uLnTx/>
                <a:uFillTx/>
                <a:latin typeface="Calibri"/>
                <a:ea typeface="+mn-ea"/>
                <a:cs typeface="+mn-cs"/>
              </a:rPr>
            </a:br>
            <a:r>
              <a:rPr kumimoji="0" lang="en-GB" sz="5400" b="0" i="0" u="none" strike="noStrike" kern="1200" cap="none" spc="0" normalizeH="0" baseline="0" noProof="0" dirty="0">
                <a:ln>
                  <a:noFill/>
                </a:ln>
                <a:solidFill>
                  <a:srgbClr val="FFFFFF"/>
                </a:solidFill>
                <a:effectLst/>
                <a:uLnTx/>
                <a:uFillTx/>
                <a:latin typeface="Calibri"/>
                <a:ea typeface="+mn-ea"/>
                <a:cs typeface="+mn-cs"/>
              </a:rPr>
              <a:t>2016</a:t>
            </a:r>
            <a:endParaRPr kumimoji="0" lang="en-GB"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18A319C-26C3-4D63-A06D-F81E3DC2E7F0}"/>
              </a:ext>
            </a:extLst>
          </p:cNvPr>
          <p:cNvSpPr txBox="1"/>
          <p:nvPr/>
        </p:nvSpPr>
        <p:spPr>
          <a:xfrm>
            <a:off x="5416771" y="520096"/>
            <a:ext cx="4752528" cy="61247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Sexting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Internet safety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SRE lessons to be taught in year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PLC/Twilight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Staff encouraged to sell other items during charity breaks.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Growth mindset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DEAR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Use data to work towards phase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Compare results with 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Use RAG to plan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Selfie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programme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922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86" t="28030" r="7244" b="10796"/>
          <a:stretch/>
        </p:blipFill>
        <p:spPr bwMode="auto">
          <a:xfrm>
            <a:off x="1847528" y="2708920"/>
            <a:ext cx="8326582" cy="414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82" t="29261" r="6818" b="24148"/>
          <a:stretch/>
        </p:blipFill>
        <p:spPr bwMode="auto">
          <a:xfrm>
            <a:off x="1929292" y="355490"/>
            <a:ext cx="8271164" cy="235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60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29" t="20075" r="28551" b="8901"/>
          <a:stretch/>
        </p:blipFill>
        <p:spPr bwMode="auto">
          <a:xfrm>
            <a:off x="7640217" y="203582"/>
            <a:ext cx="2893787" cy="3438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9B7F1F68-CC92-4D23-989B-AECB3904C536}"/>
              </a:ext>
            </a:extLst>
          </p:cNvPr>
          <p:cNvSpPr/>
          <p:nvPr/>
        </p:nvSpPr>
        <p:spPr>
          <a:xfrm>
            <a:off x="7682953" y="3789041"/>
            <a:ext cx="2808312" cy="2644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Setting up our health and well-being committee</a:t>
            </a:r>
          </a:p>
        </p:txBody>
      </p:sp>
      <p:pic>
        <p:nvPicPr>
          <p:cNvPr id="6" name="Picture 2" descr="\\brynhafren.cymru\Filestore\StaffHomeArea\ddiver\Downloads\IMG_6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2060849"/>
            <a:ext cx="5541852" cy="43724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B7F1F68-CC92-4D23-989B-AECB3904C536}"/>
              </a:ext>
            </a:extLst>
          </p:cNvPr>
          <p:cNvSpPr/>
          <p:nvPr/>
        </p:nvSpPr>
        <p:spPr>
          <a:xfrm>
            <a:off x="2153911" y="539966"/>
            <a:ext cx="4896544" cy="941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Achieving phase 6 award</a:t>
            </a:r>
          </a:p>
        </p:txBody>
      </p:sp>
    </p:spTree>
    <p:extLst>
      <p:ext uri="{BB962C8B-B14F-4D97-AF65-F5344CB8AC3E}">
        <p14:creationId xmlns:p14="http://schemas.microsoft.com/office/powerpoint/2010/main" val="1753360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7F1F68-CC92-4D23-989B-AECB3904C536}"/>
              </a:ext>
            </a:extLst>
          </p:cNvPr>
          <p:cNvSpPr/>
          <p:nvPr/>
        </p:nvSpPr>
        <p:spPr>
          <a:xfrm>
            <a:off x="2207568" y="496748"/>
            <a:ext cx="2808312" cy="5740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Calibri"/>
                <a:ea typeface="+mn-ea"/>
                <a:cs typeface="+mn-cs"/>
              </a:rPr>
              <a:t>Actions from SHRN Results</a:t>
            </a:r>
            <a:br>
              <a:rPr kumimoji="0" lang="en-GB" sz="5400" b="0" i="0" u="none" strike="noStrike" kern="1200" cap="none" spc="0" normalizeH="0" baseline="0" noProof="0" dirty="0">
                <a:ln>
                  <a:noFill/>
                </a:ln>
                <a:solidFill>
                  <a:srgbClr val="FFFFFF"/>
                </a:solidFill>
                <a:effectLst/>
                <a:uLnTx/>
                <a:uFillTx/>
                <a:latin typeface="Calibri"/>
                <a:ea typeface="+mn-ea"/>
                <a:cs typeface="+mn-cs"/>
              </a:rPr>
            </a:br>
            <a:r>
              <a:rPr kumimoji="0" lang="en-GB" sz="5400" b="0" i="0" u="none" strike="noStrike" kern="1200" cap="none" spc="0" normalizeH="0" baseline="0" noProof="0" dirty="0">
                <a:ln>
                  <a:noFill/>
                </a:ln>
                <a:solidFill>
                  <a:srgbClr val="FFFFFF"/>
                </a:solidFill>
                <a:effectLst/>
                <a:uLnTx/>
                <a:uFillTx/>
                <a:latin typeface="Calibri"/>
                <a:ea typeface="+mn-ea"/>
                <a:cs typeface="+mn-cs"/>
              </a:rPr>
              <a:t>2018</a:t>
            </a:r>
            <a:endParaRPr kumimoji="0" lang="en-GB"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18A319C-26C3-4D63-A06D-F81E3DC2E7F0}"/>
              </a:ext>
            </a:extLst>
          </p:cNvPr>
          <p:cNvSpPr txBox="1"/>
          <p:nvPr/>
        </p:nvSpPr>
        <p:spPr>
          <a:xfrm>
            <a:off x="5367357" y="260648"/>
            <a:ext cx="6159357" cy="60631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Promote healthy eating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Breakfast club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Nurture room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Well-being Hub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Confidence building workshops in PSE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Energy drinks banned in PHS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Lessons promoting positive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Pupil voice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Parent questionnaires at parents evening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Well-being hub putting Interventions for ACEs and young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carers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Transition events and MAT clubs to build relationships with primary school pupils.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 data for individual projects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Health and Social GCSE / A Level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20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BDABALDA4MChAODQ4SERATGCgaGBYWGDEjJR0oOjM9PDkzODdASFxOQERXRTc4UG1RV19iZ2hnPk1xeXBkeFxlZ2P/2wBDARESEhgVGC8aGi9jQjhCY2NjY2NjY2NjY2NjY2NjY2NjY2NjY2NjY2NjY2NjY2NjY2NjY2NjY2NjY2NjY2NjY2P/wAARCAHgAoADASIAAhEBAxEB/8QAGwAAAgMBAQEAAAAAAAAAAAAAAAECAwUEBgf/xABFEAABAwIDBAYGCQQCAQQCAwABAAIDBBESITEFQVFxEzJSYYGRBhQiQqHRFUNTYnKCkrHBIzNU4USD8BYkY6IlczQ18f/EABkBAQEBAQEBAAAAAAAAAAAAAAABAgMEBf/EACURAQEBAQACAgMAAgMBAQAAAAABEQISIQMxE0FRImEEFFKBI//aAAwDAQACEQMRAD8A9+mhCAQhCAQhCAQhCAQhCAQhCAQhCAQhCAQhCAQhCAQhCAQhCAQhCASOYTSQcklCCP6MskJ+6cvJYe0NqTxY6UzNkDTYvaLE9y1ts13qdNhYbSSZDuG8rxc8vsuJW+Z+2Oq5KuYmcOGdte9Zk4AddvVOi65HX13rilNiRqCVakVOzCQckSkVFWYkiclWHIJQSxJYlG6RKCYKLqF0EqKmjco3SvdBK9ipts7JVEoDrA96BE3UCmhQCEkIpoQi6ASQhAIQhAIQAgoEmNUkx3ILxkAEOAcLFVWeeKbAQc1FRc0tPcoq9VvbvCIghCEQIQhAIQhFA1U1AGym1BIBBsEDNSY4Ne0vbiANyL2uqj2no/SS0tBG17WNa8dIe1iPHkFqOjDtQsGh9ItmxswGKWnub2tiHwWrBtSgqDaKriceGKxXSVl0tiDdAFY0WQ0gi4II7k1RIKDp42OLXOzHcpBUTAh+IR4hv5oOh8jWRuedGi68ptyo6PZeF392rkLjn7rf92W7tCa8DImjC6V1gO5eP23N61tWSNjv6UFomm+Vhr8brPVWPryEIXNsIQhAIQhAIQhAIQhAIQhAIQhAIQhAIQhAIQhAIQhAIQhAIQhAlx7VeY6CQhxacgCDZdiwNv1zHE0jXC7Rd3Pgrz9p1fTDra51dM6QuOWQHALMqX7kmv6Gq6N29clRNad/cbLo5ovJuueUXF1c5wIuNCqnEWUVyuUSVOUWKqUUykldCKldJJK6gkhK6EDKNEggZ8kDAvmdFE5lScVFAIKEIpIQhQCEIQCSEIBMJKQCCbG3BPBQfk5Xj2YwDzXO43cSi0lZGMlWFa3IBRIkUggoRTSQhBW8b1FWqtwsUQkIQgEIQiBSbwUU0FgUwbqoFSBQWYAdFEsNsxdAKmHkd6Ivoq2SllBxPwnUBxyW19OSwRh7Zy8HRpF7rz92O4AptaG5h2qu0eig9LXjKopAe9jv4K0YfSTZ8mT3viP32/yvFuzKgHWeL6b1fKmPY1+0oA6Sqinikc2O0DGuuS7jbxXkACy9zd19ePFSc/ALt3qrEMPepbo+3oSQo2aEk0AhCEAhCSAQhCBoSQgaEJIGhCEAhCEAhCEAhCSBoSVD62ljvjqImkagvCC9C427VoHEgVkJI++EpNq0TGOd6zG4gXwhwuUHPt/abdn0uFrrTP6vcOK+dO2nK+RznkAk62uuva9TW11U6aRhGI5AG9huCzJI8IOKxK3PTF9rZakSzdIXDKwGa55peke52lzdUuyKrJVMXY7b0i5UoUEy64sVAgJFBRSsEWCEKBEJJoQK6d0kIHdO6indFBKEAJ6IEUk0IEhCFAJJoQJCEIAKxjblQCtZkCVVhyHVUKx5yVahTGqsUGaqahDQhCAQhJA1CTQKaRFwgqQmWkJIgQhCBpITQAUgVFNBMFTa6yqTBRMW2BzUbkb0mvUtUD6TjkoF1yg62RhGEcUCLsrJXUsFhmo8kH2ESEbyFMTO7S5Q9juq9p8VK66YxrqFQ/iCptqCdQFxi6sjJ4A81Mi7XX6wN4KYnYd9vBcrTdntarmile5zmujLbHInemQ8q1RIw6OClcFZ4emHqeK+TvSIuFyNlcN5Vgmdxup4r5LSXDQXUTMW9aM+CiJzvCl0zd4TE0hUs33HgpiaM6OCgXRHUfBLDEdCFchtXAg6FNQaGjSymFlqUIQhFNCSEAoSyshjdJIbNaLkrnm2jBDUCGQuBPvWyWV6S1zRBEyN1wXYzbhuQcG2vSOV8L44m9GwmxIPtELysm0Hl+uHkrZ52yWNi4Ljd0ZaSGZ3vqtSMpCZ4N2uJ55qYqJM8bnW5rjfJnvVfSFBotqmjJuLPUKL5A9tsIJ78lxdJyTMlxndBeIYJGk4qhrt5wY2jyzVMtHI1pfHhnjGroje3MahddLWYaYwi7bEuJbliVsdpbShxY4aPbqPmprc42axr3GWaS2X0kVXfEBHP22Cwf32WdUUU8B9puJvaarrGY50JIVAUIKFAkIQgEkIRQhCnDG6SQBovvUEULpqKVzAXjMb1zFAJJpKgSTSUDTSQgErKSSACsv7NlWpXuiwnnNRQdSi4toURNmikqr8CU8zxUVYliHEKGE8E8HegeMI6TuSwBMNCBYz3JXcd5VgAG5MIKsDjxTEZVqYCmmK+h4lPohxKsTATVxT0XAo6J3cupjbblMC5U0xxiMpiNdvRtOZF0xEM00xytj7lL1Yv0NiutsYAVgaALBTyMZb4ZI+sw24jMKIceK2ANyhJTRyH2mi/FWdHizLjxSLwF1S0D2/2zi7jkuR7HsNntLT3rWs4C8kcEghMNJ0CD1ImmbrG5TbtCVnvSN8V0YUsK9WPF5EzbEzfrneOa6GbcmHvsPMLnMTDqwHwVZpoj7gU8V82ozbzj1mMI7irWbaZcXjy355rDNHHuxDkVE0nZkcFPFZ8j0rNr0x1Lh4K5u0aR31oHNeSMEzerLdR/8AdN90O8VPFr8le6hLJgDHI04tBxVhikBthJXjKXatTSta19OHtaS5twQWk62K62+kd/7jJG/mWLLHTnqX7eo6OTslHRy9grzLdsQu0qpG87q0bVH1dd5vU9tenoujl7JVeJYrNp1TiMFRiz3OBVrduQkkSRuae43VktZ6sjVx2UhK4bys9m1KJ/1wb+IEK5lVTv6k8Z/MmJsdoncN6kKg77LlBvoQeWadymNa7BPxCUkxMbujHt2yvxXKCnckEXtfepkPKvOO2i8VDo6zN1rOPfp5WA8ViV9U4lwubk2zK3NqU7RAJHAtc4XuHW8F5Oscfatnx7lG4rZKGtkBzLrKuSS2lvAKse062hUTkDfVAOcSVG5RkUkDuneyiE7oHiN7jVaNC+J46MkRyd56yzLqbGue4BuZUrUuN0R4W23jQhSZJngktnv4qunaWQta4kkcSoynJYdLBPQRSZ4QuKXZbb/03lp4HMLSp5wWHG4AMFyTwUGSCZ5ccgdOS1rnYx37PqWaMDx90/Nc745Iz7cb282kL0wjO6x8U7OAzYfJNMeWBB0IKF6V8EUnXpmu5sVDqGmztR35XCupjBRqbAXPBbZ2dGerShvNxKvoqWOHE8sa3w0CaYyKfZ8svtSf02d+q0oKVrG4Y2EDlmV1M/qPxaN3BdjGjDn4LOrjKqKVz6eRrWHFhNlgg3AK9oGZ3XkauMRVczG5ta8gclYlUlJNJaAkhAUDTQEwgSLJosgSSaLIIIGZTIQxBNNJNRQhCEDQgIUAmhMIGE0kwophTAUQptCKmNNFMKIUhwUEgFYAoNzVgUDUgLpAXUgFFSDclINSAPH4KYBvooDBdN8LXswvaHA8VY0K1rU0cJ2dBb2WBvJIUDW6C60cIsnhTTHdg5I6M8At11HV+8A8d9iqjQOdrC6M8Wi7fJfQ8o+b4dMYs7kiwcCtJ9HIxxDmEW7lUYCNyrHuOEsH/gUSzvC7jAeCgYe5EcZjSLDwXWYu5RMSprlwpFl9QCunoyl0ZTDXI6CM6xtPgqzSRH3Lciu7ozwCWDuUw8qzjQs3OePFI0jx1ZneIWjgHAqJYP8AwJi+VZ3Q1LdJGnml/wC6bqxruRWj0fJLo7qYeThFROz6p4/CVaza08f1kzfzFdHRkbilgTDySj9IKgfXk/iaCulnpDLb2uid4WXGYWnVoPgqzSRH6sKeLU7X11QakF7bAWyANwCvNyuJe6xzOq3xAI4ZBGS0kXzz0WJWwiMh7B7JA0GR71x6mV6/j6nUcj/ZGJoAuOKoLidVe/8Atg9+SoOqjZXQhF0AhK6EVILtoIjj6RwsNy5WAtIJbdajMmiyzW+YtL7FQe+4UHv9pRecll0UVDS+F7Rlf4qgudgZF0r+QK6zmFEUsbwCScQ0I3KudcMb3QSEEm2+xXRLLPGBLFPJbf7ZslU0rg249rvCrpZAbxPzG6/7J/tn/TTptoSOjx3MhHuudbNQ+lpJpMAvG7gbLOBdST5ZtPxCtqohI0TRZnU23qfStJkznOtI9wPebK6sqGsgwNtnr3rHhlbUx9FNm7jx/wBqomSlksfaafIpv6Ma0EsxN8g3irjXYfZDjI/g3RYkgZUNuDmFVjkiNjdUa9XVlrCZ5bX0jacysZzsby61r7kFwfrr3qIC1GTSKaSBJhJMIGE0JoBCEIEkmkUCJvogGxSJSQWJqsGyeIqLqaYUMXcnj7kE0EKPS93xR0gO4qGpJqIe3imCDoQgakFFSCipBWBVjLNTBG7MILApBQBUgVFWNVgVTTkrGlSiwaqbc1W0qxqyqwBTYM1AK1gQTarGqIGasAyUAphRCmAoPfITQvQwVkixp1aD4JoQxU6mhdrEzyVbqCmd9XbkV0oV8qz4839OF+yoHD2S5vxXO/YvZm82rWQrO+ozfi4v6YjtjTDR8Z8wqnbKqh9W08nL0CFr8vTF+Dh5p2z6lusDvCxVbqWVusTx+Ur1KFfy1m/8af15ExHeCOYso9GDwXry0HUAqDqeF3WiYebQr+X/AEzf+Nf68kYu5R6JeqOz6V2sLfDJVu2VSnRrhycVr8sYv/H6eY6JLoyvSO2NAdHvHkqnbFHuzebVfycs34O/4wDGf/AlgPALcdsWX3ZGHwIVR2RUjRrD+ZXz5/rN+Pufpj4O5cO1acfR0ha22FwcN/Nehds2pbrCfAgqmfZ8r4XxSQyBrxY2ap1nUa+O9cX3HgJgbAZ5blTrda21Nmz0DGGRhs0kF9jYjv4LOlbZjQBz/hcHul33FJSTSvZAXTUSi9kV0RuF7LujyaNVlBx3LVY2zQCs1vlCQ3k1yCC8EDDmAngu53eVXUSNga0lhdc6Xso0utkqYpmuPsyjldc09bJMMNgxvALmyVkYtb8dzqfglLTwSdYNDuNs1islkZ1JHAcLrpi2hJGLFjebcimJrsm2e17LB7h3v+S5WUlTB1SHt7sl0Q10Dus+x+9kpv2gD7MLQfvFMNZs8D2HGGuadbWsm2dsrcEtif3V8tQ0EukfjfwXHJN0jruaCmGh7HRm7CbJdIHCzgomRx3kKKYakWcCgtw2zuVG54oBzVRJJNJAWQE3McGAkWuk1BJMJBNA0ihIoEUibIKSASTSQCEIQCEIQCEIUAhCEDxHifNNr3N0KihAy4u1N02PczqmyihBMzSdso6aTtlQQg6o6xwyc0HvC6Yqlj8r2PesxCmLrYMzGNJc4WHelFtGEkB2JveQsjwXUySnawXgu6ynia2Y5GvALXAjuXSyywaeoe1wwxm3cbhbEEoeBmsWY1K6mqai0WCkM1lpMaKQURxUwoPeoXkm7TqBpM/zVrdr1I+tJ5r0+Llr1KF5pu3Kgalp5hWt29LvYwphrfQsRu3+1CPAqwbfht7UThyKYuthJY59IYAc4ZLcwpj0goz1myj8qmDWSWc3btA7WVzebCrW7WoHaVUfibIO1CoZWUz+rURH84Voe06OB8UEkIQgEIQgSE0IBCEIEhNCCLmtc0tcAQciCF4b0r9H4IJfWaNojYbY4x1RuuOC90s+uYJHuDhcEWK1xNrl8vfhNfJpYXR4rgZcNCqMIuV7Os9Fw+X2KtwY+wwFunivLVlFNQ1DoZ24XNNs9D3g71q82HHyc9/VchGaRVhjINiDfkogXWW0omY7m4GEXzWpDcwtfJ7OVyTkuCGYQRmzQXk6ncFTI50hu4k+KmNS46DtF7JTha2SPg4fyqKipdUEXaGtGjQqSEkxNpoQhA7oSTVAlcjQkIQgSSZSuoBF0rpqgRogA8CpYXcEHU3Z9S8BzWtwuFwb/wCl0x7NbH7UrsZ3AaLp2ZJioWtOrPZVr3LFrpOYzauG7clwaLZkAIKyqhmF5I0KSp1ELpqN0wVpg0ii6CgRSQUkDSQkgaEk0AhJCBoQkoGhCSBoQkgaEIQCEIQCEICBoTCEF0ExjPctKnljcQWOHeLrHTBUs1ZXq433aOKtaV5um2jNAQCcbeBW7SVUdS3Ew+C5WY1LrqCmNFAKQWWixIxKu6Lr1uS3EjGqrougtxFLEVXiRdBZiSxKu6LqCd0YlXiRdBO4TD7aZclVdF0HU2rnZ1ZpByeVc3ata3Spk8TdZ+JF0Gq3ble36+/NoKuZ6RVo16N3Nqw8SeJB6FvpLP70MZ8SFaz0l7VMPBy80HJ4lMHqm+kkB60Eg5EFWs9IKN2vSN5tXkQ5PEmD2bdtUDvrrc2lWt2nRO0qY/E2XiQ5PGmGvdNqqd3VnjPJwXNM5r3nC5p5G68fjRiWufTl8vH5Jj00rbyRjvv8FVUsBidiAOW8LAErho9w8SrG1U1sPSvt3kldZ8jzf9a/quip2fTVMkfSwgkm2IZG3NY22fR2opoDWUTS+mxG7GC7o+/vH7LTZUy48Rlff8S9DsSd8rXse4kAXF1nvqWO3xfH1xfdfJXHed+fNVkr3npdsSh9ajfAzoJJAXPwaHwXjKuilpnWe0EHRw0K567uXVCCLJKKaEkroJJ66ZqC69m1UVNUEzxmWF7cL2jXuIQc6MDjuWvWbKY+nFZs+Tpac3vxZ3ELL6VzDZzRcJKuICF5F7JiLiVN9SXaNDfG6h0l9SqejwNCdgNwUcSMQU1Urouo3Cd00d2zpcIey9s7rokkz1WUx5Y7E02KmZ3nUrNjWux8otmuaXDI3LRViQ3zzUXOueCYmoYUWTQqhWUSpnJVFVKaSFJrb5lEJCng77JdEe0FDEEKfRniECI8QmmIIVogJPWt4IfA5ouPaCaYqQpxNjcbSOc0cQusbPaRcSnyTTHCg2WizZ8YN3vc7u0XQ2CJukbRwyU1cY7Wl5AaC49wupOjezrMc3mFsPe2HnwC53PfM625NMZqFptpWu/uAFB2dETk5w7rppjMQtUUcDR1AT943RgbbDhFk0xlBPVdk9HviFu5cZBBIIIIV1AmEk9yAQEk0DvZX007oJQ9pKoTCUespZhNEHA571eFh7IlLThO9bYyXCzHSO7o9nn6p45SFHq1AdHTN/MD/C4MaMa9WuWO71CjdpUzDm0FB2bAerW2/FH/ALXF0hTEp4oY6zsq/VrITzaQonZE/uz07vzkfwucTOG8piocN5V9HtadkVg0ETvwyhQdsquH/HJ5Oaf5QKp494qYrJB7yno9qXbPrW60k36b/sqnU87daeYf9bvku4V8o94+asbtSce+7zTIe2S4Ob1mubzBCiXN4jzW2NrzD3ypfSrj1mMdzYCmGsK4OhHmhbhroX/3KWB3OMJdNQO61BT+DbJhrEQtvDst2tG0fhe4fyj1XZLvqZW8pSmGsS6d1tfR2zHaPqW/mB/hL6IoT1aucc2tKZTyjHBTxLWOw4T1K79UX+0voB56lZEebCFMpsZYcniWkfR+rHVkp3fmI/hROwdobo43cpAhscAcnddTtj7RZrSuI7nNP8ql1JUs60Eg8EEAVIKsksNnAg94UmuB3hBY02XovRzMSnkvN3Xo/Rk3jm5hKOH0mfi2k1vZjHxJWBLEyRzjIwOwtyv3n/S2Nuvx7Wn+7ZvwWUc+k5tHwv8AystMOtomRSEgtY0nK6znAXyXqJYWTDDIMTd7ToVlVmzAxjpYQQ1urCb5cQrqYyklY9haFCyBIQhBu+jFX0bqmnc7J7A9o7xkfhZcFY0SyuLANTl8lxxyOikbIwkOabgq+B+KTO6mZ7Xf0owm6WErYNG2pb2XbnLPnp5KeQskFiM9dUnS457HglY8CummhdUVMUDOtK8MHiV0bWoHbN2jNSuOIMsWuPvNIyP7qpjOz70XVqSaYhdFyp2CMI4BDEMRRjUsI4IwBD2jjTxowBLB3oewXXCim4WNlFECtb1QqlNjSHZpSLApJBNZUJgJJhFTarWlVDRSBUBJSteLs9l3wKpjllpnYXA24H+F1sKb2skFnC4TQ4qlkgyNjvBKH1GVo9eK5DRO6QYSCO9d0ULY89TxKUVshc+xfcBdLGNaLAABF8kAqKYGakojvTQIhLDdWAIUEcIK56ikEwys143rqaBqmRvTTGFLE+J1ni3DvUFvuhbILPaCCuGfZpbd0ViOyStTpnGehNzSx5a4YTwSWkNNgzSAJOS6YICXBS3FjroWlpBW+zNoWbR0xBB0C1GNsFxv23HNjHEeaLrT9fB60UR5sCPWqd3WpYD/ANYXqcmbdK61OmojrRw+DbIvs460rRye4fymGsvEjEtTo9mO+pkHKUo9X2Yftm/nv/CYazMSMS0vUdnnSeob+k/wj6Ooz1ayQc2AphrNxFGMrR+iqc9Wu84/9pfQ7T1a+LxjPzTKbGfjRjK0DsWT3aqnd4kfwonYlVulpj/2n5JlNji6Qo6QrrOxK7cITylCR2NtAaU+L8MjT/KGxzdKUxKVadk7RH/DkPIj5qJ2dXt1o5/0XUCEx4lTFQ4e8VUaWqb1qacc43fJQLJBrHIObCqOoVT+KmKt494rhJw65cxZAkb2h5ppjSbXPHvFWN2jIPePmssP71IOTUxrt2nIPfPmrW7Wl7Z81iYlIOTTG59KvOpvzSdWseDjijdzYFjiS25SMlxYXV1PF0yerXyhA5Ehb2wYomUrnxNIxGxzJ0XlnOK9RsF1tmF3Bx/ZZrUebr39JXTv4vK4/dceLz8AArnHG9zuJJVLP7TO+7vMlZUnC3skWPFJ2TSe5djoY4x7dpJCL23NXLO2wGFpz1Uqx57aFE+Fxe0XiO/s9xXDZeqLMTSC24IzFl5qeIwv6MgtNr2O4K83SzFBQmde5IhVCVkLsMgKhZJB6WjFwFoPpIquLBK0EbjvHJZWxJhKzCes3Vb0IyXG+q6z3FPo9sI0+1X1MhDmRN/pHi493ED91P032d0lLFtBjfai9iT8J0Pgf3K9DRx9HA0HU5lW1FPHV0stNMLxysLHcivTzP8AH289v+T5Ikr6ylloqqWnmHtxvLCeJG/xFj4qhc3U0kIRQhCEAkmUjkEFbjcpIQqwbBmrQoMGSsCimE0gmoBSCiFMIosi6aRCgsY7JTa5UgqQdZQXghTDs1QDvVjXZoLcSYNyq7qYKipjVTVYKm3RBIJjRRTQSAUgM1EKYCgLcMlMDOxF0hqptOaioPp2S5OaHcwoHZkDvqwutourWgAJtRnjZsI9wLojp2MFmsAXUpBoU1UI4wLK8Dck0WUwFFZ+JGIrQ+gq3caY/wDd/pB2FtD7OI8pQvU5ODEUYyu07E2kNKa/J7fmoHY+0h/wpPAg/wAqDmxlHSFXnZW0B/wp/wBKgdnVzdaOcfkKorEp4piUjeg0lU3WlnH/AFO+SgYphrBMOcbh/CCzpncSmKhw3lUEOGrXDmFEutqmjrFS/tFSFW8e8VxGRvaHmjG0+8PNNMdwrXj3j5qQr5B7xWfi7wndNTGkNoyj3j5qbdqzD3z5rKuUAlXTG23bE4+sd5qxu2ph75WCHJhxTTHoBtqQ6kHmE/pdrutHG7mwLADymHlNTG96/Su61JTnnGEdPs93Woaf9ACw+kKYkKaY3P8A8W7WijH4SQn0GynfUOHKRyxBIeKmJXcSmwytc0ezDoJm/wDYq5aGkwExSyB27EQQs4TO4qQmcRqrsMpupnYrCWM+a9JSQPoNizdI5pOFzgW8l5ljyZG816rarsGw5O9gHnZZqvHk4W34BcUVbCGMbZ4wtA0XTUuw08ruDSsZq5W4ta4r4D1nO/Sj1hk/9pxIGRyssonJdlA20JdxKnlqy+1lS7BTyO4NKwJxdmTbkaLb2i7DSO7yAsho/qDuBVi2/pxWsOPDmm5uFo4ldFTDgLH+64ndoVW4XPLILrGb6VOFgAkNU35vKALNvxUHRQVBp6prwctCvb7PAmkZbNp9o8l4EA2uvY+iNYJInRPP9RuQ7wp47YvlkesZops0LjvKrZmFaBmOAC7uLF2/saOtJmaA2Vwsb6OtxXh6/ZktJK5uFxtmW2zHzC+pPZ0sRacr6LKqqSOqZ0czTcaEagrh8n+N1249zHzRC3trbDfC4vjFszmBYO+Swntcx5a9pa4ag6qS6t9EhCSppqLzkmoPOaFqKEIAuVWVjRYKYSCYUU0IQoJBTCgFMKKkNEEJhMjJQQshSIUSEEhkpgqACaCwFWDNUhTBsoq0aqYVbSpgqKmFIJBBKCYVgKqBVjVBMKbRmoAKxuQzQWtCsCraVYFBJTCiFK6gkFIKAzNyrGhFU+tvHvFSFbIPeK4bp3Xq1ydwr5O2VMbRmHvnzWdiRdNMag2pOPfd5qY2xUD6x3msjEjEmpjaG26j7R3mpjbtQPfKwsSMR4ppj0A29Nx+CkNuyHUNPgvPYzxRjPFNMei+mQetDGebAj6VgPWpYT+QLzvSHin0h4qmPQGtoH9agpz/ANYS6bZbtdnU/wCgLA6R3FHSninox6C+xzrs6EchZPotin/ggcnFefEp4piZ3FPR7b/qmxHf8d7eT3fNH0dsU6MmH/YVhCd3EqQqHcSno9tv6J2OdHTj85R9C7LdpPUDxHyWMKl3aKkKt/Ep6T21/oCgPVrJxzA+SP8A07THSuf4sCyxWP7SmK1494p6PbR/9NR+7XHxj/2kfRp3u1rPGP8A2uIVz+0VIbQf2imQ2ug+jszdKqI82kKmbY9VE0Fro5B911v3S9ffxKHVby3UpkNqmGhqnTNYITe/EfNb/pC7BsgM3uc0f+eSytlSl20ogTq5d/pU61NAzi8n4LNWPJV7rUj++wWW1aO0janaOL1nNXHpakVo0jcNMzvF1mnRa0YtG0dyzF5+3FtU2ijbxddZsfXK79qH+rGODSVxQi7jzW4v7adPRtrKboXEtxOuHW0sP9rIqad9NO+KUAPYc7cl6PZbbYe5pPmf9J7d2cKqn9YjH9aJuY7TeHMblZ1lxrrnXkLeadrusNArLA5pD2QurkdhZdWy6p1JWNe023rlLHPbfcpUrS+shFtcj3WTVx9PophNA143hdWoA4lZOxiWwAblrtK6RyqYN3HgMly1bLSBw0d+66OAGpzKJ2dJEQNRmFn5Od5a4uVnuaHNLXAOaciCNV5/bOwWSMMsQJa3M2ObR3cV6FO68kuPTZr5jVUslM4B9i13VcN6pX0DaOyIqhrjG0XIzYeq75FePr9lyUznGMOIbqwj2m/NdZ1rnecZyrdqrCclWtRklNgzUFYzRUiYTSCaypoCSYQTaphVtKmCoqwZBO2SiCpqCJGaVlIhIhAghCEEgpjNQb5qYJRU7qbVWM1MKCwFF1EZBAKirWq1pVLTYKxpyUFzSrRmqWniptN0F7SpjJVNVgKgsCkFWDkpBQWhTVbSpkorj6OLtv8Agjo4vtHeQVOJGJepyXdFH9q79KOhj+2P6f8Aapui6C7oWfbD9KOgb9uP0qnEjEgu9XH27P0lHqw+2Z5FU4kYkF/qx+2j+KXqrvtY/MqnEeKeIp6Fvqj/ALSL9X+k/VJO3F+pU4yjGeKehb6pLxj/AFo9Tm+5+sKrGeKfSHinpPaz1Ofst/WE/U6jsD9YVXSu4lMSu4lPR7Wep1H2f/2HzTFHU/Yu8x81ATO4lMTu4lX0e0vVKkfUv+Cfq1R9i/ySFQ/tFSFS/tHzT0ey9XqPsZP0lPoZx9TJ+gqQqpO2fNTFXJ2yno9quil+yk/QUYXjVj/0lXitl7Z81IV0vaPmno2ucX3gjwU75K712Q+8VCeTpc3AE94QdGx//wC1gH3l2elb/wCvTs4NJ+Kq9GmsNe72BcNJBtooekz8W08PZjAWKrzW03f228yuNqv2i69Q0cG/uucLj0VMDE5o4kLX0CyoBinYO9aakXllbQdeqd3AD/zzUqGDpYHOFsQu4eG5UVTsU8ruLitHZrLQNvvF1pZ9tKgjwhw3izfIfMlaAzFuOS5oNF2QNxStHisz3XS/TyO3dmfR9YejbankJ6Putq3/AM3LhoaKWunMcYyaLudwC+hvgiqYpIpmB8bnOBB5rG2ds47MlqYD7TXPxsfbVtrZ94Xq6mRw4u1kS7PMMdrXsuSih6PaBJ0w5fyvUVDAsiqpgx/Tx5FvWHELnK62PS7MyhC1WHRYeyZw+MN0IWu1xw5arvPp57Pa+9wSpNyAG9Vx8N2qkDc4uOQVRzVLMEtxo7MKpddWAYb7wclxrx/JznT08XYa56yjiq2+3k4aOC6ELDbxW1thPa9zmgMfx91/yK89JG+KQxyNLXt1BX1SSNsjC17QWncV5/a2w2PjLsJczc4dZi6c9/1z65eJVoyVlTRS0klni7L5PGhVa6MmhK6LqB3RdJMIJBTaVWpBBc03U7qlpVgKipIQhQIhJMoCBtKkFEKQUVMKQ0URqpBA7phRUhqoJBWNNlWNVMa5qKuaclY3RVNVgUFzSrAbqkHJTBQXAqTSqgrAVBaCmCqwVIFFcvSjst8kdKOwz9Kn6jVfZf8A3HzR6hVfZf8A2b816vbkh0rfs2fpT6Vn2TP0qXqFV9if1t+aPUKv7E/qb809npHpY/smeSOlj+xZ5KX0fV/YH9Tfmj6PrPsD+pvzT2hdJF9izyR0kP2LE/o+s/x3fqb80fR1Z/ju/U35p7PRY4fsWp44PsW+ZR9H1v8Aju/U35p/R1b/AI7vMfNPZ6LHB9iPMoxU/wBiPMp/R1b/AI7/ADHzR9HVv+M/zHzT2voYqf7H/wCxRem+yP6ij6Orf8Z/w+aPo6t/xpPh809p6F6X7I/rKf8A7X7N36yl9H1v+NJ8EfR9b/iyeSvv+CQ9U+zd+sqQFJ2H/rUBs+t/xZfJP6Prf8WXyT/4JhtJ2X/rTDKThJ+pQGz63/Fl/Sn9H1v+LN+lD/6mGUn/AMn6v9KQjpe1J5j5Kv1Ct/xZv0p+o1v+LN+hNFgipe3J5j5I6Km+0k+Ch6jW/wCLN+go9UqxrTTD8hRE+jhvlI7yCrl9k2BBHen6vUNOcMo/IVTI6xsTY96lWN70YgJmknxiwGHDbj//AIs7bsmPa1R3EN8gtf0V/wD485z6wzXn9oP6SvqHcZHfus1Ywq116t/dYKoImdiqJDxcUguNSumiF6gHgCVoXsL8FxUIze7uAV9Q/BTyO4NKRvn6YzzcE8VvUDQ1rARkAsEDE9jeJC9FRj2m+AVpy0IHmwBAtwsu6lADnPcQA0Zk5LggFi4HcbLomoqfaGz3wVDMYL7gAkZ7lr45vS93I6qeeEsB6aPO5643lV1s8QjB6WM5nRwWePRHZB60El//ANpXFtX0Z2dBFG6nie0uNiS8n916Otxy4zU21jJqjoukZiOgvqq61juglbH1y025rhdsNjWh8D3NeMwSbrujbLLCx0zmtkaLPN8rjf4rzvTNc1FXPibC8b7Aheup5ukYHDgvHSOwyzODr2AAty/2vQbElc6FgeTkF14rl8kbrNAN6tbpluyVMehcT4qZf0cRe7nb+F03HBRWPu4MG7MrnSLi5xccydULx9deV16+ZkxK6EkLKpIUbpoM6u2THO1xia27tWEZFeRr9kvgc50IOEdaM9ZvzX0BUVNLHUNIcLO7Q1Wp1jN518yLTdFivSbU2IQ9zmgMk1xe69YEsb4ZDHI0tcNy6y6xZipNBCFUMKQUL21UHPJ0yCg6AVNpXFmr4Xm1juSw103TCgCpDNZU0wEgpBADJMXQgKKkFIKKYyCCQ1UwoAqQKgkCphQCmFFTarRxVIVwKgmFYFUCpg5WQWMO9WNO9VAqwFQTBUwclUDdTBRVfrD+0fNHrL+0Vz3RdenXJ0esydo+afrMnaPmubNGff5Jpjo9ak7Z80/WpO0Vy58CnnwPkmmOn1uTtnzT9bl7Z81y58D5IseB8k2mOr1yXtu80/XJe27zXLZ3ZPkizuyfJXaY6vXJe2fNHrs3bPmuXC7su8ijC/sO8k2jrFdN23eafr03bd5rkwv7DvJGB/Yd5JtMjr9fm+0d5pjaE32jvNceCTsO8kwyTsO8k2mR2jaE/wBo7zTG0J/tHea4gyTsO8lIRydh3km1MjtG0Z/tHeaY2jP9o7zXEI5Ps3eSfRS/ZuV2mR3Dac/2jvNSG1J+27zXAIpfs3eSYil+zd5JtMjv+lJ+2fNP6Tm7Z81wCKX7NyYjl7Dk2pkdvr8pObj5rgneZJyXW0Uwx4zwnJUvIDySSCpasj2OwXBux2uyyxLxsr8T3PO8kr1eznmD0YfI4EEMeRfLjZeNqH4IHng0rNWMcHE4nibqYVTFYCuVR30eUJPFyK99qR3eQEQezTs77lc+0ZP6cbeLrpI3PpzU4xVUY4Zr0NPlZYGzxeqJO4LbiqItBKwnhiCWLy02Fty8Aguz7rrqpnlr2DUDOyz4pQGcc7rqjdniGdknXjdWzY1zbUb1z1MDamMxPJG8EbipQPxNA3HTuUjldeyWdR5vfNefqaergHtMxNHvtzH+lmPe8ONnHPvXsmnNctfBBdgMMeLW+ELj3xk134+S3081BT9JkbgHefeW5QR9EGgZblzSx4ZcQ5rTpmgND9xGSnF0+RpN0a3dvXPWzYniJujc3c0Usjo6Uvlvccd648RLiScyblX5esmM/Hzt1YCpXUAVILzO6V0JIJsLoGmkDcBCCQKZUVIFFVyxMlbhe0ELz+1tjNe0uIJaOq9urPmF6QhK1wQVZcZs180raaWkdZ7Q5p0eND8j3LjxFfRa3ZbJWno2AtI9qM6HkvIbS2M+Fzn04Lmg5xnrDlxXWda52YyjctBSQElpk7q2DeqVewYW2SkWgqYcqgVIOWWloKmFWDkpghQSQkM0wipBCEBQSCkoJhBYNVMFVg2UmqKsbqrWlVBSCgtBU26qoFWtUFgUwVWCpAoJtOe9WBVgqQKiufEeKMZ7S6vWGDSGP9IR6yB9Wz9IXqxy1ydIe0n0n3viuv1v7jP0hHrh7Df0hMHJ0n3vil0h7XxXZ667st8gj11/BvkEw1ydIe18UdI7tFdnrz+7yR69JxHkg5Okd2ijG7iV1+vS9pL1+XtFBzY3/eRik4O8iur1+XtFHr03bPmnoc15ey/9JR/V7Mn6Sug10vbPml69L2z5p6RTabsSfpKYbP8AZyfpKt9dl7Z80euS9s+avoVhk/2cn6SpBlR9lJ+kqfrkp98+aPW5e0U9HtHo6n7KT9JTEVT9lJ+lP1yTtHzR64/t/FPR7MQ1P2Mn6UxBVfYyeSj6477T4o9ad2x5q+k9piCq+xf5I6Cp3xOUfWHn3rp9LIe15J6PZ4JmAlzHALneSXWzJ4WXQ6R4Z7WIDvFlU15MzbXJvuzUqx6WrLovRMB4LXGNrSCLHMheJ2g61LJ32HxXt/SmTDsiNt+u9vwBP8LwO1H2ga3i5YquFpUr5KtqmPgueI0C4MjYCQA1gusisqXTym2TG5NXRW1jJXPjjzbpi5cFwE2N10kUNBcbHMb1MAXsQFWx+G/eptOea0O+h2i+jNnXfFvbw5L1sBcyEPc0tDhfCRmvM7KoBMPWpn4I43iwtfERmfBb0snSOv0jg5umLfzC5dSV14n9atPKAbXGF2h4FdLnmxJ1Gq882qLGkOebbx3rYpZhNAJgR2X579At/H1npj5Of26oz7QXLVuxzn7uS6QQDi7lwYrm51Oavy31jPxz3qD23XXRjHGWb2lUWurKcmN5fa4AzXLi5XTubF9U/qxjQZlUBM3c4uOpzKLKdXbq8zJhtyUwVEBMZLDSaYSCEDsgJgoQCEwiyABUrJJg25IABctbQsqWlzbNltk7jzXbZFlR4zbGxGOkdYdHN2rZO5heangkp5CyVpa4fHkvqs0DJ2FsjQeB4Lze06GBzn09R7Qbb2gLWuL3W5053l4xmt1YrKilfBU9DGDLiGJthckclB8NREwvkgexvFzbBbZCYVXSHgECR3cg6ASrAuQSv7vJPp5O7yUxddgKsGYXB00nH4J9PL2vgmGu5NcHTydsoE0nbKYa0Ews7pn9s+afTO3vd5qYa0hwU2rL6Y9t3mmJz2neaeJrWCkFj9P3u80dN+LzTxNbTesrWnvCwOm7j5o6buKnia9DiA3jzUmuG9w8153p/u/FAn+4PNPA16QPYNXt80CVg+sb5rznrB7AS6d3ZCeBr2g2DtN3/Ftze35qQ9HdqH6qMc5AtH6Yk7aX0xJ2z5rtjGuEeje0jq2Af9n+lMejFedX04/Ofkuk7Xk7Z80jtZ/bPmmGqR6L1m+enHifkpD0VqN9ZAPykqZ2q/tnzUTtV/aKuJtMei0nvV8XhGfmpj0Wb720G+Ef+1UdqP7RUfpJ/aKZDa6R6Lwb9oH9A+aY9GaUa17/AAaFyHaT+0UjtF/aKZDa7h6N0A61bMf0/JSHo9swa1Mx/MPks47QfxPml6+/tHzTIbWoNhbIGskp/wCwp/QmxhvkP/YVk+vv7RSNe/ifNMhtbA2TsYe4485D81IbO2KP+ODzcfmsM1zuKPXXcUyHtvepbFH/ABI/HNP1fYw0o4f0BYHrj+KPXHcVch7egwbJbpRwfoCm2TZ7erSwj8gXm/XHcfij1w9oeaZD29N61RjSCMflCYr6caRM8l5gVbjo66l6y8NJIIA32T0nt6U7SjGjWqDtpjcAvLP2oxhtmSkNptLrODm8ym8r42vSS7RLm5kKrZVWZa/DuN1mNcSwOuHX712bDaX17ZGxvAF7m2QTylTxxL0yktFSx8XOd8LfyvB7Ufd0beZXsvTOZoqoA5wDWRkknTM/6Xhq6dks4LDiaBa65t1AKuaQ3wi9t6TpCRYZKo343SRCJzSvdBBSzC0pLt2ZVNpKyOd7cQbccr71xtaXOAVvRhoNj5qUj09RW+sgEMAaR1hvVbasuBEwIdpdc1Mx9NRxsmN3PNw3sDcFItxNzXKvRPpCefDC7O/ArZ9H60tY0uzacnDuXnK0kMwi5PcFp7FfZuFPr2zffp6yXFFA4OzNrB3HvXGEOqpHwxxG1mnM7zwQFO+vJOecSC7KRgERJF8X7LjHBakbMLGtG4WW/invWPkvpxTR9G+3unMKF13TRdJHYdYZhcN1nvnK1x1sO9lK91C6AVzbWBymCqtyk0oLEwkMwpAKgTsmGqYariIAJ2UsKkGG6YaiBZSspYbIATBFeb9IntjqyPec1rjlzC9Q1t14fbNT6zXzyX9kOwN5DJB0+i1MJ9rTVMjQ5sEWAXHvO/0Pit2t2YHXfABY6xn+Fz+ilL0Ox2zuFnVLzL4aN+AW2Bmqj55tLYZDnPp2iN4OcRNh4cOSwnMcxxa9pa4ZEHcvrFbs2Or9sANkG/iO9eS2tsXpZHGWPoqgaHc4d/Ed61KxY8mku6akdTyGOWLC79+8KAjYPdC1qY5EwuwMaPdHkphreA8k0xw2PA+SA125rvJaAA4BMKaY4Ojf2HeSfRS/Zu8l3hS14pq4zxBN9mfgmKaY/VnzC0BqpAjuTTHAKOc+6PFyYoZzuYPzLRDm73DzTD2dtvmptMcA2fOd7PP/AEmNmzX67PitASxj6xvmgTxfaBTaZHENlyn61g/KVNuyX752/o/2uwVMPbHkn61F2ifBNq5HINk8Z/JqkNjt31D/ANIXT65EO15Jiti4O8k3o9O8PJ0BPIXUg2Z3VilPJhP8L0o2m8aWHIIO1JO0V3xy154U1W7SlnP/AFu+Sm2g2g7q0c5/Lb91ufScnaKR2jIfeKYaxxsnabv+HIOZA/lWDYe0z9QBzkb81pGvk7RUTXP7RTDXCNgbROrYm85FYPR2uPWkp2/nJ/hdPrr+0UvW38Sr4mqh6OVG+rgHmVIejj/erohyYT/Kl607il6y7iUxNSHo5H720PKP/akPR6l96uk8GgKv1l3FL1h3EphtXjYNANauY+XyUxsXZY1knP5/9Lk6d3FLpncUyG12jZOyG6tldzkKmNnbIb9Q483uP8rO6Z3FHTHirkNrTFJslv8AxGHncqQi2W3q0cP6QsrpncUdKeKZDa2A6hb1aSEfkCkKmmb1YIxyaFjskJOZsE5ZLPwjXgFLeYTa2DXxtFwxo8F5bb+1JKyTAXYYm9Vo/fvXVJM84mhpFhkTvWLVUNQ8kgAk/eAXPrqfpvmX9s99QGXDGm/EnNc5ldjDnW5LpfQVDQSI78iCuN8Uod7bHNA45KbGnpIJw6naTkbKL6hzCHtldGTlk61+ay4J/YDL5BTlbLOMMYJNjyuprcaFTUw1EAjkeHXyd7Nx8VhV1DFH7VIJXtHWuMVvJbVNs8YGiS5IGYvl5rr6KGlFgG3U8sLleL6N50aVEsk0wEc1698jCTkD+VcskUMnXhidzbZX8jHi8wWEbwlZbs1BSuBPROb+B64JaGMdSV3iL/stTqVMcGm9PpHDffmpPhew5tuOIzULEmwBJ5Ko1aK9RSmSeoLMDsLLC5OX+10Vu0IoJR0ID3A37hbcspjKuEf2pGsOftMNufcoShokdgN23y3rOS1vyyLpa2aWTpLhrt1hortl1ckdewOcS2R1jfvXAm12B7X9kh3krZ6Z2694w6K0Fc0LsbGuG8XV7SvO7OqlbjnaNwzWkNVx7PZ7Ln8TYKdfM+GKMRW6SSRrG3+PwXq+OZzrz/JfbrHFcNZFgf0g6rte4rrilZMwSRuxNO9SkYJIyx2hWu+fKM89ZWWmk5pikLHahMLxvUk1TUAphBNqsaLqsHNWsK1EXNjUxHdRa9WBy0yjgAyUmtzQ52SiHWIQTICVgguBCQKCivnFJQzz72MNh36BfP3RyTYKdrsUkrhGDvucr/yvV+ldRhpIKcHOV+Ii+4f7IWJ6OU3TbaY4NxNphjPcTkD+6ivaRRNhhZFGLNY0NA7grGhIJg2KCwKFRSxVUeGVt7aHeEw4b1YDYLSPLbX2X0TC2ePpISbCQZW+RXk9pUNRREvb/Uh7Vsxz+a+qODXtLXAOB1B3rEr9jlodJTDEDrGf4T6R816eTiPJHTy9r4Lb2jsUOvJRtLXDrQnLyWG4Fri1wIIyIOVlqZWT6aXtlHSS9t3mooVQ8Unbd5ou/tHzSuhFSBO8/FSDgFWhBd0jeBT6UDcVSrGwSvALWEgqCfTDc34pdOeHxUhRzn3AOblIUM53MH5v9JsPaHrB7IR07+5WjZ0u97B8VMbNedZWj8qmwyufp37rDwS6d5974LrGzOM3k1SGzGb5X+QTYZXsM0WK9ENkUo1xnxUxsykHuE/mXXyjOPNWKLFenGz6QfVDzTNDSfYtTyMeXsUL0/qNGPqG+V1IUtMNKdn6E8jHlU16wRRDSBv6QjCB1Yf2U8jxeUDXHQE8gpCGU6RvP5SvV3d9nbxR/U7Lf1f6V8kx5YU1QdIZD+UqXqVV/jyeS9P/AFPuDzKLPOpb5J5GPMepVP2RHiFJuz6pxsI/iF6Po+9v6U+jt79uQCeSZXnfoypLg2zLn7ymNj1JIBMYv3n5LesN8p+CXsb5XfqTaev3WKdizjWRnxKnHsR7wC6cNv8Ac/2tc9Fve79RSvD3nmSm1PLmftws2Kxmszj+WyxZy+J8klgC86fsvT44Ro34LzW3uu4DIA3HIrHcue2uO+bclYlTUPLiCT4hcbpXd7eSsme5hzvZUmW/euLsYmdre44jVTbO86HF3FUdK298PkFIMZN1DhcOKKu6Rl7uhjvxtZWsmJ9mNoHxXJ/WiOYLm+YVjKtwGTQPgg0RKYWAuJc/cFxyzylxJZ5nNUOqb5kk8lUas6NZYcSbpg6OleTmMkGR2gA8lzesE6kqV2vbY4r7jdXDVhdMT7NgO8KmVnTdd5BHvMcQq+lmiIDYiWXucDtVyy1cxmuGPbHva52virIza7WUTJDZ8rnN33F1M7LpozjjmqWH7guR/KyXTzE36Rw7sRKbKiYdWVxt3rV5v9TY1Q5sZLG7Xc13ZmAHndZNU0tqZA57Xm/WZoeSmayZ2TyJG8Hj+dVXLJG8NLI8BGove6c85Ut1Ug6KVwkSto9bsaXpdnQuvmG4TzC0QsL0akvRyM7D/wB816CmZjmY3de5XCz/ACx231rVp2YIWtGoCdRGJY7taC8ZMPC+V/JSzABG5SBz7jmF7JPWPJfaumhZTwMhjBwtGV1eFAjeNUwd40VFFdDjjEgGbdeS4mla5IAJdoNVjheb5ZJdd/juzFgUm5KLc1MBcXVMKYUApA2VRa11uSsDlQCptdxWkTJReygTmgG6CwG+mRTHfqoKMsohifK7qsaXHwQeV9IqnpdqyNvlFaNvPU/utP0Tp+joJal1sU8hI/CMh/J8V5eqfJK4m15ZDYX7Tj8yveUcDKSkhp4x7MbA0eAQdF0yd6rub7rJ3UFodkpByoBTLrK6LsSYcqMSkHK6Y5tobPjqvbb7Eo94b+a8ptPZAkkLJYy2YaPG8fyF7TEqZ4I6htpBfgeCmj5pUURppMErADuN8iFARsHuBew2ns0tjDXsZJETm47vkvO1uz5KZ2KMOfEc8Vr25rUrGOINaDkB5KmqIGEAd6uuuac4pbDcFqJVSE7WQqgC7aGWzujJ1zC4lONxY9rhuN1KRtBO6g03APFSuuTaQOakFAKaKkhRugHJB9R6WLtt80uniHvhYP0lSbpweWaPpGDd0juTCV7fxR87/s9fxu+sxdr4JetR8T5LEFc13Vp6h3/WUxVSnq0U58AP5V/HE/7HbZNWzgUvXG8PiskTVjurQv8AF4Cl/wDkT1aWMfik/wBKeHKfm+StM1Y7KXrZ3NWeIdpu9yBviT/CYo9pn62BvJhP8p48Hn8td3rT+AR6xIVxjZ9eetVgfhj/ANp/RdSetXS+AaP4T/BP/wBr/XV08h3pdK86lUDY7j1quc/mA/hH0LEetLM7nKU3k8Plq0yHe4KJlaNXtHikNiUg1Djze4/yn9DbPGsEZ5i6eXJ+H5P2gamFuszB4qDq+lbrUx/qC6W7P2fHpDCPyhTEVEzQRjkAnlE/D1+64PpKkOk4dyzR9Iwbuld+GNx/haGOlb7wSNTSjerv+k/FP31Gf6809WnqD/1Fc1fHJWx4Y6aVjxoXAAHuWua6mG5RO0oBo1Sy2ZjXE54u+Twc7BG9zJQW52II0K5XU+E3abtO5ez2tFT7SbcMwSjLFbXmvM1NBU0zj7BLOIzXn64vP29/Hy89/TPfAdbG6gGyRvBbmui0tjZtxyzVbmydk+VljHTVwOJmNmR3jgqnBruuy/eFVic2+IOae5VyCZ3UOIcbp4rq2RoPVcLDcVzuNjY2Crzhd7bgDwUZCJWkNcCQMjdakTTdLCPrLFTjqWNyMrSuJ4kZk4keCgHd5KvizrQka+5kjlc4cALqv1ouHtAuHeAFzxTyRdXIcDmpvnilzewtdxGashqTp27oWX4m5VUs75bYyLDcBYKtxG51/CyhdVE79xSuo3U8PegV7oTwothQbXoy+0lRHxDXfwvX7NZdzn8Ml4j0ffbaLh2oyvf0UeCnbuJzKzzzver1c5dIzCQJHs7xoqxLafosJsGg4u/gpv4hehxWg3zTtmeBUGHPn+6mSgorX4IAwavy8BquEK6qdjqXcGDCP3P/AJ3Kqy8nyXenp4mQxkVaFUFMGy5tpphRCkqhg2UrqCLoqd0wbKvEmCiLrrM9IanodmFoPtSuDbcRqVogry/pJUGWuZCCA2Aebjr8FUc2yITVbbp26xxkyu5DT4keS9qvN+ikFm1NWR13CNp7m6/EnyXogbhWhoSukDmoJEpByRSRUg481IOVaaCd0g4WUb2SNioJmxFiLgrJq9nOju6nu5m9m8clqDIIummPEVuyyWulpACdSy+vL5Lzzw4PIeCHA5gixC+mVdA2Y9JGQyT4HmvPbS2XHUFwmHRzDIPA+HJb56YvLySauq6SWkkwSttfquGjuSpXRgkwhAQa1O68LT3K4LnpcoxyXQ1cr9tpBO6SFFNMKKkEH00RUjOwPFHSUjffZ5ryx2hQj3qp/gB/Kidp0Q0p6h34ntC9fr+vHnX/AJj1JqqNvvt8lE7QpG++PJeVO1oB1aEfmlPyUTtkjqUcDeeI/wAqf4rnyfyPVHatMNLnwUDtiHcxxXlTtmp3R0zeUXzKidsVx0mDfwxtH8JvC+Pyf16o7XB6sJKX0nMerTu8ivJO2nXO1q5fA2/ZVOq6h3WqJj/2O+aeXP8AD8ff/p7E19WdISOYsoOr6oamNvN4C8a57ndZxPM3UbDgPJPOfw/Ff309a/abh1qynb3dIFS7arN9fH4XK8zdF0/J/o/BP3a9C7a0G+re7lG5Vu2tT9ud3JoH8rBui6fkp/1+GydsQ7o5zzcAoHbA3U5POU/JZKFPydL+D4/40ztdx0p4xzcSonas+5kI/Jf+Vnpp59f1Z8PH8dp2lVHR7W/hYFA19U7Wd3hkuZF1PKtfj5n6WuqJndaWQ/mKlFK8uDekcLnjdUXHEKTWucfZa48hdTbVyR3OfE5rrjQdZu9VdFFKM3i33hZQZBUFtmwyEHPqpyQTMHtxOaFMXTGzIpGOcwtkLRewNys+Wla8kRutbIi1lvbBgdLWFhbijLSHjuWI6Cp2ftx9NVOGBr7Au3t3HxH8qWLKwquPAXZEOabG+q5MR0GS9Bt+lw1M7m6GJj/Edb4LBMas+ioY3DRx80Y3HUlMhRKqBIlNJUCLKQCC25UREC5yUgcITCbrIpYlEosjRBobCIG1IwdCCCvpMbmlrS3Q6L5hsyZsFfFI82bexPC6+h0MvsdE46ZhXm51idTYtq4nyOhMbsNpA553kBdGo4qAdcZ6psdbLLLLxXVyMH3b671a11mFz8sOqp62Y0SrZMEAbfN+Xgs9XJrfM2uQnE4u3k3TuqwpLxa9SV1IFQCkEEwVIKIzUggaSaFURKYKLJaILGnjovC1s2KqqJiC4vcXDv4L120aj1fZ80g1w4RzOS8rQQCr2rTxZ4A7G78Lc/3srCvWbMpvU9nU8B6zWDEeLjmfiusGyjqkSppi690KsFSBuqHdFkIQJI6KSRUUrnimDxSCRKgmCi6hfgndBJUzwMnaA/UaEahWXTugwdoUWCJ0csYkhdv1t8ivLV+y3U3twkvj1IOrfmvozgHAhwBB1B3rLrKEts6BoI4bwtTrGby+epgZrer9jCQl8AbG++bTk0/IrFMb45cD2lrm6ghdZdc8dtPoAukLmgXQCsVqJgoukEXUUwpDVRTCg7LoupdE77o8UdEe2zzXZhC6Lqzom75B4BHRx/aOPJqCq6Fbgh/+Q+NkwYR9XfmVRTdFxxXR0rB1YYx4I9YcNAByCYKACdAT4KQikOkbz4K3p5D7xUTK86uPmiEKeY/Vn9lL1aXfhHNwUcZ4lK5T0J+rO3yRjxT9WbvnYOQJVd0XQW9BENZz4N/2mIqcaySHkAFTdCo6A2lHuyHm5MGmH1JPNxXOCmg6RJANKePxzTFQ1vVhjH5FzXQqjrFY8dWw5BI1kp98+a5w1x0afJMRvPulNFpqZD7xUS8uGZKXQu4tHimY3N3g8insbPoyP/ev/Auf0rjjqq10b8y1gaHAWLb8Cu30Xhd0ksxItbDZZ22nYtq1Fu1b4BZqxl1TYn09K6qkLXAFgltdtxkb8LrCrqKSilwOaTG7qO1uOa3i0SbPazIuBdIBxBJusuzog6mmuYX9XF7p3KQYzznkoKySPCTa9gbEHUc1WVQk0AIsqhp3UU1FNSMZHWy7lbExsP8AUmIxW9lutu8pVIwFocCHkYiOF9BzQVYWhMEKF0ILMQXZSbUq6N4dHM5zR7jzcH5LgCd0H0DZu0G1lOyeO4Dsi07iF0vnc0F9wbZ23Lzvok8dDUAm9njLhcBboIbk7NZ67rXHEKepxYJWEgkBwz0VDtp+t1LmaFlm2796lhu4Ma0hjRYLIqYnUm0RMB/TkNieBXO23065G+x1x3KVrKmB2JoKuGi5qApAqKLqotBUhmqQbKQfZBaCmqi9SD1RNRKC66jdQY3pFPaOOC+t3u/YKr0YgvJUVThpaJv7ut8PJcO1Zg+oe9zr8TwstrYTDBQtheQJLdI5tsxizP7rX6Z/bUuncqKFlpMGwUgVTcjVTab5ILQU1WCpXVRK+Sii6RUUaKJKZKiUDQCkogm6irLpgqFyhBO6CogqV0HJV0TJrvBDH2te2R5rArqFsl4529G9p9g2uR4716k5gg5hc01GyRgG9vVPDuVlxmzXjHUstMf6gFtzgcimFvVNGYb42tLTleyyaikdESWXc3XTMLe6xjnumCkhBIG5UwVWFK6Duui6ELqyLoQkqGkhNEJNCaKQTsi6eaILHgixRdF76ZoHh7wjD3qQjkdpG8/lKmKWoOkL/EWVwVYRxKYDe9XihqD7rRzcpjZ8p1fGPElMTXMMPZTBHZC7Bs075x4NVjdnR75XnkAria4Q+2gHknjK0W0FONekPirG0dMPqr83Eq4aysRRj71stggGkEf6bq1oDeqxo5NV8U8mE1r3mzWudyF1MtcDhLXA8CFtyS9DGXyyCNg1c51guH6YoZJujbVtJ47jyKmGtf0ZjkZBMXsc1pIsSLXXntoSYquok+84r09NtSjho2NMwLgNACvMyRRP6XppHBrgc2Deea52uknpwgmEw8WRtB8s/wB1CWNkmbQXMcLFpN7LQqtnSdA6qY+OVhAIEZxXFty44oYhGJJJL30a1T6JNYtbRFshfHdw35XWUesRvXrTC7pHYWOOfC6zJKSWeqkw00jyXfZlPIsxjBMm3ctSbZ7YXBs8ZjORNsyByC9Js/ZezaANmjAnktcSvN/IaBPInLztD6O1tY0SPAgjOjpBmfDVaTPRqOEXdUue7uFlsS1o4rimrcjcrO1vxcMuzqamY6R9ujYMTu8Lzk8zp55JXavcTy7lobX2i6oPQMP9Npu7vKy1uMUIQhVDui6ihB6n0agEdCahpOOVxvyGQW5cGxOq856PVrRT+rONnMJLe8HNbrXA65rj19u3P06N2S5qqJssTmOFw4K9hTLA7UKK49mynAY3n22GxWi0rLmb6rWMkHUf7Lue5aUbsQyWaqZSVElbSxyCJ9TC2Qm2EvF1eiBNJNRRdF0k0EgVCeYQwPldo0XQDZZ+25iykbG3WR2fIZqxGDDEaurhgIJ6R4DuWp+AK9i1jBIXhoDiLXtuXnvR6Lpa2WoOkbcDT3nM/ADzXorq1IkmogqSihAySTQMFSBUEwc0E73Qo3T1QBSQkoBLQoQijFZSvfVQOakFA0XSRdUMAB1881JRukXO5hA3Na4EOAIO4hZlVQujJlguRbNupHJaiSS4lmvKT0rZPbjIa7eLZFcTmua4tcCCOK9ZV0TZgXR2a/4FZM9NjuyVpxDQ2zC3KxZjJTCnLE6I53Lb2DrKAVR3oAvpmtcRtGjGj8qkAV3xz1kCKQ6McfyqYppjpE7xyWrZ3engKuGssUU590Dm5TFBIdXsHmVpdG7gmIXHcmJrPGz+1L5NUxQR73vPkFoCncdym2kedGk8grkNcAooBq1x5uUxTQD6pp55rSbs6Y/Vu8la3ZUx9y3Mp6PbLbHG3qxsH5VMX3Zclrt2RIdS0eKtbsgDV48k2JlYntHingdwW+3ZcQ1cSrG7PgG4nmU8ouV50RuO5SELjuXpBSQD6sKYhiGkbR4KeUPGvOCmedxVraKQ6Md5L0AaBoAE08zxYjdnSn3CFa3Zj99h4rWQp51fGM5uzOLgsnb+0qbY8fRxlstU4ZMOje8/JaHpFthuyqI4HD1iQWjGtu9fMaupfPK6SR5c9xuScyVZalkSra+eslMk8rnu3XOQ5DcuQuuokqJKaNGi2tLTEMkJki4HVvJegiqoqiDHG8Oa4WyXjSVdS1clLJiYcj1m7isWa6c9Y9G2R0AbGy+G9rcF0mA2DmPLLbrZHwXBSysqg17DlfPuXe+Sw1WNdJJRFjjmfd5s4XyJt5KRrZIjgDrj+FR0mabXA6gFTVxxbcErmsn1YBZxB0VNBW4aTCT1SQP/ADxWhUSNMLmuHskWIXl+lLXEYyRp5LU9s301pq+29cM1c94LW3JXNcO1Kk226wWpy53pUIicyUizgbq52ipGoCrKKVldHC+eTDGBfUkmwCubRT9L/TaHgaOIsD4JbIuKGU80jcTInubxDVdDSAk9OJ4x92ElaUcNa0Ay10MHO3+l1Qx1jgDDXyVN9OhgxDz0XG92+o34xlCiiMgdR18ZeDcNk9h11uUdS+/RzMLXjW+/vCUmzNqy3E9NRyt3B5s74LlmoauibijjLQMzG1/SNHLePBXOv2Sx6KGxaLZrpwex3rD2LtJlVdrScTdWlR2xt8xF1NQuGMZPl1wngO/vUnNb8p9r9sVlLTxOjmdeRwyY3N3PuXnqja9ZNH0YkMcdrEMyJ5lcbiXOLnElxzJJuSorpOZHO9WokW0XqfR+tMtNgkcXOYbG51Xlyu3Y9T6vWAE+y/JTubDm+3twU1zwyYmjirgVwdkkkJoEV57bU4kq3MvkwYBz1K35HYI3P7IJXkntfVTtizc+V1j3k6/yrErf2FCY9nh5yMpxrSBUIxgY1vAWUkommCoAphBNF1EFPVBIFMBQupA2QNF0iR/4EIJapKN7KWqgRQhIooRdCiVBO6FDFbkndBK6ahdO9kErpqF0wUElTNCyYWcM9xGoVt780kGJV0roScTcTT4grMqKcxjEBYdleskY17S1wBB3LJq6F8bnPYMTN4vmFuVix6Fux5jqGjxVrdjP3vaFsIXo8q5YzG7HA1k8grBsmIavcVoITaZHE3ZsDdcRVzaSBukbfJXITaZERGxujGjwUrIVUlTBEP6k0bebgFFWprgftjZ7Naph/Dn+y5n+kdC3q9K/k237oNhC89J6URj+3TOP4nALmk9J6k9SGJnO5TB6lC8ZJ6QV79Jg38LQuaTalbJ16qUj8Vv2TB7skDUgc1S+tpY+vURN5vC8E+Z7+u9zvxG6jiTB7d+2tns/5Ad+EErnf6R0beo2V/5bfuvI4ijEqPTP9Jm/V0x/M9c0vpLUYSRHEwAZnMrDuuTaM2CIMGrsykRy7X2jLX1T55iS45chuWS43Vkrr3VJKrJEpFBSKKRQi6Sir6SqfSzB7cxoRxW9FVMqIw9huP2XmlZBPJA/FGbcRuKl51rnrHosamH2CzYdoxPHt3Y7v0V5qGEZPBXLK67KuneCF52UATPG7EVpVNSGtOayyHH2rXuV05jn3Ta26sEQJtndDG2AvkpFwW3NAjDobqG8pvcoFQTjkLHgtFytEQSPaH1FUYwcg1l7rOZG52lgOJNgtajqaChDXua6rnabjc1p5nXwWbNalxrbG9GmCVtTW3eNWxPF7/i+S9PI+OCK8jmRRtG8hoXiKn0l2jNcRvZTt/8AjFz5lY89Q6d+OaR8r+LyXfuukuM5r3FT6RbLju0TmT/9TC4eeiy6j0jo33DIajnZo/leWMncljKmmNOathNS6ppWyRTOaWkEWBvvy3rjuqMR4K3VRQXhGMILQolqCV0g7A9rhuN1HMIug9ls+cSQNdvstBrrheX2LVYQI3HuXo43ggLzdTK7c3Y6AVJVgqQKjTm2tL0ez5Bvf7A8dfgsnYkPSbSMnuxMv4nIfyr9uTYpWQg9QYvEro2DD0dAZM/6zi7w0H7LX1E/bTQhBWVGiYKSNEEgnokEaoiWoTuojJSQCeqEWVCsjRF0iUEkkXQVAikmUkUikDbkmUlBJCjdO6oCndJCgldMm+W9QRdUTJshIO3FCDZftnZ7Nalp/CCVQ/0joW9XpHcm2/deNLyliXpcHqpPSiIf26Z5/E4Bcz/Smc9SCNvMkrz10roNmT0jr3aPY3kz5rmk2xXSXvVSeBt+yz7ougvfUyydeV7vxOJVeJQRYqieIpYkrFFu9A7pXTsOKLDvQK6Lpi3AJ4rcAiIpgOO4qTQ5/VDnchdXMpKl+kD/ABFlcFIae7zTDPvBdTdnVJ6wY38T1a3Zh9+ojHIEphriDG73HyWHXTdJM8+7ewXqaikp6ellldM9xYwkAAC5XjZ3aq/Sa53HNQKkVAqAKSEKKEJIQCEIQCSLoVAVazqBVht9VYTYAIgcVAlBKQBdooEmBdTwW4lK9tAinkBmUjJwCjcbwn7KCJudc08Klkiw4oFhCdkW70ZIBAJRcJYrFBaDdFktEwgiQokKwhIhARSOieHt1C9XsuqbU04c3UajgvJ2XbsirNLWtxH+nIcLu7gVjvnY1zcr2IcptzPcqWuUauboqKV4NnWwjmclwdmBWyyVNW/AReV+FuXgF6eJjYomRtyawBo8F57ZMQm2kHHNsIx/wP58l6IK3+JFgQogqQUUtEwhGigaYUUwqJBSCQUrIgRohNUIi6iclK1kIIJgoItyUUEkkXuhAKJUikVFRRdF7pKB3TuoJgqiV0clG6d1A7ph1lHVCDBsiymIpDpG4+CmKWc+5bmbL1vOpsjJdAo5PefGPG6YpGe9P5BMHMi67RBTN62Jx52Uh6s3SFvjmmGuC/epNY93VY48mrvFQG9VrRyACRqnn3j5q4OZtJUO+qI5mysFDN7zo283X/ZSM7jvUDKTvKIsFC0daoH5WqQpqZur5HeICoxpFxVHUGUjfqb/AInEqYniZ1Io28mhcWIouhjuNa/cSFA1TjvXJfvQHBNMdJqHHel0rjvVOIIxgbwEMSqGmeB8VyMQXlKlpDiDlY2Xqg4uNm3cfui6wdsU74alwcwsxDEARZQZV1E5puUUBZJO6d1FRQpZIsEEEwCVLLgi6BYCmGW1QE7qoBqk45p3sFEC5UU2tvrorALZIAsE0QiglB71Bx3BUIlIg8FNrbDvUsNlBRomCrSFHC2+iKhdCswA7lHBwQRSsp4HdyWA3siLAE1ANcLZqQJQNK6CbKOJFSSIy4KN0XQev2bU+s0UchPtWs7mqtszf044xftH9gs/0ensXxE96NozGSqlw5m+Fueu4fFcPH26y+mrsGIspHynWV+XIZfNagKppoxBTRQjRjQ3yVoWL9txMFSCrCkCoJoSCkqEpYbpgXUw2yITQpAJ4bJqhWSUkiiEUk0IpKJbwUkkRAp6hMi/NRDSCigqKkQouFwgLDckUmgi901FJJMhJQF07pI3KiV0XUQmoM0zu7R81EyniqcSWJet513SFLGVViRiQWYksSrLxxCk1r39Rj3cmkoJXRdWsoax/VppLcTl+6tbsqq990LPxPVHLiRddw2Wxv8AcrWD8DLqQpNns68s0niGpgz8Sj0gv1gtQO2bH1aVru97i5SG02Rj+lDEz8LQgzWRTSn+nFI/kwrpZsyuf/xy0cXuAVz9rzH3yB3ZKh9fK7VxKek9rm7Gm+tqII/HErW7LpWf3a17vwNt+6z3VTzq4qImc4+zd3IXT0rVFPsyPVkkp++/5KxtTRRf2qWEHiRcrLZT1UnVgkPMW/dXt2fUnrmOP8T01Mdx2sWizA1o+6LLz/pJMaqSGV2ZALb/ABWqKCMf3Ktv5Wrn2nQ08lE8Qve6ZpxNxaG27yVHipm4XKtdVYyxabEHQrlUAhCFFCSaECTRZPRAJEoJSQGqsYFAKwZIJJEouok3VQiUMFzcqOqsGiipISuglAjmmBZIJ3QNIoSQMIKAlfNEMaJFF7FF0UilZMqKB2Ssi6LqDooZzBUhw3iy0NmsNRtKK+YZeR3fbT4kLIBsVvejzbCWU6vOEch/tZ6/rXL0AKkFW1TC87smE1FMIJhTaoDVXxxk2KsSpsbZWBt1JjMlICy3iarIslZWSCwVRClAkjRBUVFIqSXNEJIplGqKV0r2QUIgNiFFMpIpFRKZQopapFNIoEhNJQCLplRVVwjZsnvzwt8bqXqEDevV/oZ81ydM47yomQr1PM7vV6BnWfM887Jh1BH1aYO/G4lZ+IlTbBO8XbE8jjZNHeK+OP8AtQRN5MUXbVmOjrcslyiin97A38TlIUbR16lg/C26u0SfXyu1eSq3VLz7xVghpR1pJHcrBMGjbpAXficSoOczne74oBkf1WudyBK6RVtZ/bhjbyah1fMfeIHdkgrbS1T9IXD8WSmKCX6ySFnN11W6pkdq4nxUMbjvKK6hRwN/uVRP4G/NMR0LNWySHvdb9lTHSVcouyCQjjawVzdmVHvuijH3n3VQxUU0f9umjHeRdSO0ZNGWaPuiyBs+Fv8AdrL9zGfNSEOzo9RLIfvOt+yez0ofWyu6zz4lREskh9nE4/dF12NqaWL+1SRA8SLqR2pLo2zR3CyChlJWS9WCS3F2X7q5uy6k/wBx8MfN9/2Vbq6Z+rifFVmoed5T0e2J6RUJpqh7Q4PBAeHNGXesBe0raOaupnYInvLQTcDdvXj5GYHkIiuyLJosoFZO1kzkFA5ooJSumkgE0IQMKagFJAE5KJKZKigYU1AKV0DSQhAJpIQNCimgLoSQgZSQhAJFF0KAQkhA1v7EfaBreCwALmy3dlDC0DRY7+muft6Bul1MKmE3bmrguLskExqkAuimh6R19ySJqyngLyF2shtkRkrIYg1osrd+i6zli1ThtkouariFWVRU4XKqeLHJXHW25QNis1YqSKkRYlRvdZUKJTKRRSSITQoEkckyolAJFHchBEpKRCgVA0kIRQhFkFAkJqJQ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D4B1446A-2B9F-487E-ACB5-F0C264982569}"/>
              </a:ext>
            </a:extLst>
          </p:cNvPr>
          <p:cNvSpPr>
            <a:spLocks noGrp="1"/>
          </p:cNvSpPr>
          <p:nvPr>
            <p:ph idx="1"/>
          </p:nvPr>
        </p:nvSpPr>
        <p:spPr>
          <a:xfrm>
            <a:off x="1524000" y="1691274"/>
            <a:ext cx="2792800" cy="5045854"/>
          </a:xfrm>
          <a:ln>
            <a:solidFill>
              <a:schemeClr val="accent1">
                <a:alpha val="90000"/>
              </a:schemeClr>
            </a:solidFill>
          </a:ln>
        </p:spPr>
        <p:txBody>
          <a:bodyPr>
            <a:noAutofit/>
          </a:bodyPr>
          <a:lstStyle/>
          <a:p>
            <a:pPr marL="285750" indent="-285750"/>
            <a:r>
              <a:rPr lang="en-GB" sz="1800" dirty="0"/>
              <a:t>Wellbeing across the curricular. </a:t>
            </a:r>
          </a:p>
          <a:p>
            <a:pPr marL="285750" indent="-285750"/>
            <a:r>
              <a:rPr lang="en-GB" sz="1800" dirty="0"/>
              <a:t>Health and wellbeing section in newsletter</a:t>
            </a:r>
          </a:p>
          <a:p>
            <a:pPr marL="285750" indent="-285750"/>
            <a:r>
              <a:rPr lang="en-GB" sz="1800" dirty="0"/>
              <a:t>More use of twitter to promote clubs in the area. </a:t>
            </a:r>
          </a:p>
          <a:p>
            <a:pPr marL="285750" indent="-285750"/>
            <a:r>
              <a:rPr lang="en-GB" sz="1800" dirty="0"/>
              <a:t>More lessons and greater focus on mental health, coping strategies.</a:t>
            </a:r>
          </a:p>
          <a:p>
            <a:pPr marL="285750" indent="-285750"/>
            <a:r>
              <a:rPr lang="en-GB" sz="1800" b="1" u="sng" dirty="0"/>
              <a:t>Staff well-being is a focus (PLC set up)</a:t>
            </a:r>
          </a:p>
          <a:p>
            <a:pPr marL="285750" indent="-285750"/>
            <a:r>
              <a:rPr lang="en-GB" sz="1600" dirty="0"/>
              <a:t>(New challenges due to having boys)</a:t>
            </a:r>
          </a:p>
          <a:p>
            <a:pPr marL="285750" indent="-285750"/>
            <a:r>
              <a:rPr lang="en-GB" sz="1600" dirty="0"/>
              <a:t>More of a focus on good behaviour rather than bad behaviour </a:t>
            </a:r>
          </a:p>
          <a:p>
            <a:endParaRPr lang="en-GB" sz="2400" dirty="0"/>
          </a:p>
        </p:txBody>
      </p:sp>
      <p:sp>
        <p:nvSpPr>
          <p:cNvPr id="9" name="Content Placeholder 2">
            <a:extLst>
              <a:ext uri="{FF2B5EF4-FFF2-40B4-BE49-F238E27FC236}">
                <a16:creationId xmlns:a16="http://schemas.microsoft.com/office/drawing/2014/main" id="{1A917561-9018-4A5B-B188-90A2CD25333F}"/>
              </a:ext>
            </a:extLst>
          </p:cNvPr>
          <p:cNvSpPr txBox="1">
            <a:spLocks/>
          </p:cNvSpPr>
          <p:nvPr/>
        </p:nvSpPr>
        <p:spPr>
          <a:xfrm>
            <a:off x="4367808" y="1691274"/>
            <a:ext cx="2664296" cy="51635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Peer mentoring- Year 12/13 pupils to help deliver PSE lessons for their community challenge.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Improving teacher-pupil relationships by mentoring.</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Resilience work.</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Pressure and anxiety guidance.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a:ea typeface="+mn-ea"/>
                <a:cs typeface="+mn-cs"/>
              </a:rPr>
              <a:t>Look at family of schools SHRN data.</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a:ea typeface="+mn-ea"/>
                <a:cs typeface="+mn-cs"/>
              </a:rPr>
              <a:t>Look at 2020 data since becoming a coeducation school.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Look at patterns in different year groups.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itle 1">
            <a:extLst>
              <a:ext uri="{FF2B5EF4-FFF2-40B4-BE49-F238E27FC236}">
                <a16:creationId xmlns:a16="http://schemas.microsoft.com/office/drawing/2014/main" id="{6625CA5D-C281-4CC7-806E-B2C2F058D20D}"/>
              </a:ext>
            </a:extLst>
          </p:cNvPr>
          <p:cNvSpPr>
            <a:spLocks noGrp="1"/>
          </p:cNvSpPr>
          <p:nvPr>
            <p:ph type="title"/>
          </p:nvPr>
        </p:nvSpPr>
        <p:spPr>
          <a:xfrm>
            <a:off x="1534666" y="260648"/>
            <a:ext cx="4941639" cy="1143000"/>
          </a:xfrm>
        </p:spPr>
        <p:txBody>
          <a:bodyPr>
            <a:normAutofit fontScale="90000"/>
          </a:bodyPr>
          <a:lstStyle/>
          <a:p>
            <a:br>
              <a:rPr lang="en-GB" b="1" u="sng" dirty="0"/>
            </a:br>
            <a:r>
              <a:rPr lang="en-GB" b="1" u="sng" dirty="0"/>
              <a:t>What next?</a:t>
            </a:r>
            <a:br>
              <a:rPr lang="en-GB" dirty="0"/>
            </a:br>
            <a:r>
              <a:rPr lang="en-GB" sz="2200" b="1" u="sng" dirty="0"/>
              <a:t>Ideas from SHRN event/Pupil voice </a:t>
            </a:r>
            <a:br>
              <a:rPr lang="en-GB" dirty="0"/>
            </a:br>
            <a:endParaRPr lang="en-GB" dirty="0"/>
          </a:p>
        </p:txBody>
      </p:sp>
    </p:spTree>
    <p:extLst>
      <p:ext uri="{BB962C8B-B14F-4D97-AF65-F5344CB8AC3E}">
        <p14:creationId xmlns:p14="http://schemas.microsoft.com/office/powerpoint/2010/main" val="63205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348491" y="1095270"/>
            <a:ext cx="11573878" cy="5909310"/>
          </a:xfrm>
        </p:spPr>
        <p:txBody>
          <a:bodyPr/>
          <a:lstStyle/>
          <a:p>
            <a:r>
              <a:rPr lang="en-GB" sz="2200" dirty="0"/>
              <a:t>The aim of the youth consultation event was to dig deeper into the Local Authority level SHRN findings through a topic focus, encourage students and staff to become familiar with their own school reports and develop realistic action plans. </a:t>
            </a:r>
          </a:p>
          <a:p>
            <a:r>
              <a:rPr lang="en-GB" sz="2200" dirty="0"/>
              <a:t>Information gained during the day from students, school staff, and stakeholders would be used to inform a Local Authority level response.</a:t>
            </a:r>
          </a:p>
          <a:p>
            <a:r>
              <a:rPr lang="en-GB" sz="2200" dirty="0"/>
              <a:t>All Vale secondary schools who are part of the School Health Research Network were invited to attend. 5 out of 8 Vale secondary schools accepted the offer, with the remaining 3 having other clashing commitments on the day of the event. 49 pupils and 5 accompanying staff attended.</a:t>
            </a:r>
          </a:p>
          <a:p>
            <a:r>
              <a:rPr lang="en-GB" sz="2200" dirty="0"/>
              <a:t>A range of stakeholders representing each of the main SHRN topic areas were invited to support the event by developing and leading consultation workshops. </a:t>
            </a:r>
          </a:p>
          <a:p>
            <a:endParaRPr lang="en-GB" sz="2200" dirty="0"/>
          </a:p>
          <a:p>
            <a:pPr marL="0" indent="0">
              <a:buNone/>
            </a:pPr>
            <a:endParaRPr lang="en-GB" dirty="0"/>
          </a:p>
          <a:p>
            <a:pPr marL="0" indent="0">
              <a:buNone/>
            </a:pPr>
            <a:endParaRPr lang="en-GB" dirty="0"/>
          </a:p>
        </p:txBody>
      </p:sp>
      <p:sp>
        <p:nvSpPr>
          <p:cNvPr id="7" name="Text Placeholder 6"/>
          <p:cNvSpPr>
            <a:spLocks noGrp="1"/>
          </p:cNvSpPr>
          <p:nvPr>
            <p:ph type="body" sz="quarter" idx="15"/>
          </p:nvPr>
        </p:nvSpPr>
        <p:spPr>
          <a:xfrm>
            <a:off x="715963" y="452449"/>
            <a:ext cx="10760075" cy="393542"/>
          </a:xfrm>
        </p:spPr>
        <p:txBody>
          <a:bodyPr/>
          <a:lstStyle/>
          <a:p>
            <a:r>
              <a:rPr lang="en-GB" dirty="0"/>
              <a:t>Youth Consultation Event – 21</a:t>
            </a:r>
            <a:r>
              <a:rPr lang="en-GB" baseline="30000" dirty="0"/>
              <a:t>st</a:t>
            </a:r>
            <a:r>
              <a:rPr lang="en-GB" dirty="0"/>
              <a:t> March 2019 – Barry Memo </a:t>
            </a:r>
          </a:p>
        </p:txBody>
      </p:sp>
    </p:spTree>
    <p:extLst>
      <p:ext uri="{BB962C8B-B14F-4D97-AF65-F5344CB8AC3E}">
        <p14:creationId xmlns:p14="http://schemas.microsoft.com/office/powerpoint/2010/main" val="1541925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348491" y="1170399"/>
            <a:ext cx="11573878" cy="2082621"/>
          </a:xfrm>
        </p:spPr>
        <p:txBody>
          <a:bodyPr/>
          <a:lstStyle/>
          <a:p>
            <a:pPr marL="0" indent="0">
              <a:buNone/>
            </a:pPr>
            <a:r>
              <a:rPr lang="en-GB" sz="2200" u="sng" dirty="0"/>
              <a:t>Some of the things we found out:</a:t>
            </a:r>
          </a:p>
          <a:p>
            <a:pPr marL="0" indent="0">
              <a:buNone/>
            </a:pPr>
            <a:r>
              <a:rPr lang="en-GB" sz="1600" dirty="0"/>
              <a:t>The students increased their </a:t>
            </a:r>
          </a:p>
          <a:p>
            <a:pPr marL="0" indent="0">
              <a:buNone/>
            </a:pPr>
            <a:r>
              <a:rPr lang="en-GB" sz="1600" dirty="0"/>
              <a:t>knowledge!</a:t>
            </a:r>
          </a:p>
          <a:p>
            <a:pPr marL="0" indent="0">
              <a:buNone/>
            </a:pPr>
            <a:endParaRPr lang="en-GB" dirty="0"/>
          </a:p>
          <a:p>
            <a:pPr marL="0" indent="0">
              <a:buNone/>
            </a:pPr>
            <a:endParaRPr lang="en-GB" dirty="0"/>
          </a:p>
        </p:txBody>
      </p:sp>
      <p:sp>
        <p:nvSpPr>
          <p:cNvPr id="7" name="Text Placeholder 6"/>
          <p:cNvSpPr>
            <a:spLocks noGrp="1"/>
          </p:cNvSpPr>
          <p:nvPr>
            <p:ph type="body" sz="quarter" idx="15"/>
          </p:nvPr>
        </p:nvSpPr>
        <p:spPr>
          <a:xfrm>
            <a:off x="715963" y="452449"/>
            <a:ext cx="10760075" cy="393542"/>
          </a:xfrm>
        </p:spPr>
        <p:txBody>
          <a:bodyPr/>
          <a:lstStyle/>
          <a:p>
            <a:r>
              <a:rPr lang="en-GB" dirty="0"/>
              <a:t>Youth Consultation Event – 21</a:t>
            </a:r>
            <a:r>
              <a:rPr lang="en-GB" baseline="30000" dirty="0"/>
              <a:t>st</a:t>
            </a:r>
            <a:r>
              <a:rPr lang="en-GB" dirty="0"/>
              <a:t> March 2019 – Barry Memo </a:t>
            </a:r>
          </a:p>
        </p:txBody>
      </p:sp>
      <p:graphicFrame>
        <p:nvGraphicFramePr>
          <p:cNvPr id="8" name="Chart 7"/>
          <p:cNvGraphicFramePr/>
          <p:nvPr/>
        </p:nvGraphicFramePr>
        <p:xfrm>
          <a:off x="523062" y="2476606"/>
          <a:ext cx="3378200" cy="206248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ular Callout 2"/>
          <p:cNvSpPr/>
          <p:nvPr/>
        </p:nvSpPr>
        <p:spPr>
          <a:xfrm>
            <a:off x="8449605" y="977129"/>
            <a:ext cx="3080482" cy="164763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4" name="TextBox 3"/>
          <p:cNvSpPr txBox="1"/>
          <p:nvPr/>
        </p:nvSpPr>
        <p:spPr>
          <a:xfrm>
            <a:off x="8649812" y="1150800"/>
            <a:ext cx="31093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FFFFFF"/>
                </a:solidFill>
                <a:effectLst/>
                <a:uLnTx/>
                <a:uFillTx/>
                <a:latin typeface="Ubuntu" charset="0"/>
                <a:ea typeface="Ubuntu" charset="0"/>
                <a:cs typeface="Ubuntu" charset="0"/>
              </a:rPr>
              <a:t>Appreciated being given a voice!</a:t>
            </a:r>
          </a:p>
        </p:txBody>
      </p:sp>
      <p:sp>
        <p:nvSpPr>
          <p:cNvPr id="9" name="TextBox 8"/>
          <p:cNvSpPr txBox="1"/>
          <p:nvPr/>
        </p:nvSpPr>
        <p:spPr>
          <a:xfrm>
            <a:off x="4262334" y="2773939"/>
            <a:ext cx="3756939" cy="46166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No time to eat breakfast. </a:t>
            </a:r>
          </a:p>
        </p:txBody>
      </p:sp>
      <p:sp>
        <p:nvSpPr>
          <p:cNvPr id="10" name="TextBox 9"/>
          <p:cNvSpPr txBox="1"/>
          <p:nvPr/>
        </p:nvSpPr>
        <p:spPr>
          <a:xfrm>
            <a:off x="8465603" y="2993906"/>
            <a:ext cx="3010436" cy="1015663"/>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Not enough fruit available at home or school.</a:t>
            </a:r>
          </a:p>
        </p:txBody>
      </p:sp>
      <p:sp>
        <p:nvSpPr>
          <p:cNvPr id="11" name="TextBox 10"/>
          <p:cNvSpPr txBox="1"/>
          <p:nvPr/>
        </p:nvSpPr>
        <p:spPr>
          <a:xfrm>
            <a:off x="3901262" y="3525851"/>
            <a:ext cx="4237892" cy="1015663"/>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Pressure to chose subjects to early and pressure from everyone on results.</a:t>
            </a:r>
          </a:p>
        </p:txBody>
      </p:sp>
      <p:sp>
        <p:nvSpPr>
          <p:cNvPr id="12" name="TextBox 11"/>
          <p:cNvSpPr txBox="1"/>
          <p:nvPr/>
        </p:nvSpPr>
        <p:spPr>
          <a:xfrm>
            <a:off x="4456576" y="1805513"/>
            <a:ext cx="3801648" cy="707886"/>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Would like more information on healthy relationships.</a:t>
            </a:r>
          </a:p>
        </p:txBody>
      </p:sp>
      <p:sp>
        <p:nvSpPr>
          <p:cNvPr id="14" name="TextBox 13"/>
          <p:cNvSpPr txBox="1"/>
          <p:nvPr/>
        </p:nvSpPr>
        <p:spPr>
          <a:xfrm>
            <a:off x="8281391" y="4231931"/>
            <a:ext cx="3477723" cy="1569660"/>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Not able to relax – stress / sleep problems. Teachers are stressed too!</a:t>
            </a:r>
          </a:p>
        </p:txBody>
      </p:sp>
      <p:sp>
        <p:nvSpPr>
          <p:cNvPr id="16" name="TextBox 15"/>
          <p:cNvSpPr txBox="1"/>
          <p:nvPr/>
        </p:nvSpPr>
        <p:spPr>
          <a:xfrm>
            <a:off x="3524425" y="4807452"/>
            <a:ext cx="4237892" cy="1015663"/>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Ubuntu" charset="0"/>
                <a:ea typeface="Ubuntu" charset="0"/>
                <a:cs typeface="Ubuntu" charset="0"/>
              </a:rPr>
              <a:t>Pupils were clear in their preference for outside agencies to deliver substance misuse education.</a:t>
            </a:r>
          </a:p>
        </p:txBody>
      </p:sp>
    </p:spTree>
    <p:extLst>
      <p:ext uri="{BB962C8B-B14F-4D97-AF65-F5344CB8AC3E}">
        <p14:creationId xmlns:p14="http://schemas.microsoft.com/office/powerpoint/2010/main" val="494342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348491" y="1095271"/>
            <a:ext cx="11573878" cy="1174681"/>
          </a:xfrm>
        </p:spPr>
        <p:txBody>
          <a:bodyPr/>
          <a:lstStyle/>
          <a:p>
            <a:r>
              <a:rPr lang="en-GB" sz="2200" dirty="0"/>
              <a:t>At the end of the day, students were asked to come up with 5 main actions to take back to schools; a few examples:</a:t>
            </a:r>
            <a:endParaRPr lang="en-GB" dirty="0"/>
          </a:p>
          <a:p>
            <a:pPr marL="0" indent="0">
              <a:buNone/>
            </a:pPr>
            <a:endParaRPr lang="en-GB" dirty="0"/>
          </a:p>
        </p:txBody>
      </p:sp>
      <p:sp>
        <p:nvSpPr>
          <p:cNvPr id="7" name="Text Placeholder 6"/>
          <p:cNvSpPr>
            <a:spLocks noGrp="1"/>
          </p:cNvSpPr>
          <p:nvPr>
            <p:ph type="body" sz="quarter" idx="15"/>
          </p:nvPr>
        </p:nvSpPr>
        <p:spPr>
          <a:xfrm>
            <a:off x="715963" y="452449"/>
            <a:ext cx="10760075" cy="393542"/>
          </a:xfrm>
        </p:spPr>
        <p:txBody>
          <a:bodyPr/>
          <a:lstStyle/>
          <a:p>
            <a:r>
              <a:rPr lang="en-GB" dirty="0"/>
              <a:t>Youth Consultation Event – 21</a:t>
            </a:r>
            <a:r>
              <a:rPr lang="en-GB" baseline="30000" dirty="0"/>
              <a:t>st</a:t>
            </a:r>
            <a:r>
              <a:rPr lang="en-GB" dirty="0"/>
              <a:t> March 2019 – Barry Memo </a:t>
            </a:r>
          </a:p>
        </p:txBody>
      </p:sp>
      <p:sp>
        <p:nvSpPr>
          <p:cNvPr id="8" name="TextBox 7"/>
          <p:cNvSpPr txBox="1"/>
          <p:nvPr/>
        </p:nvSpPr>
        <p:spPr>
          <a:xfrm>
            <a:off x="622664" y="2396833"/>
            <a:ext cx="3756939" cy="83099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More visiting speakers on healthy relationships</a:t>
            </a:r>
          </a:p>
        </p:txBody>
      </p:sp>
      <p:sp>
        <p:nvSpPr>
          <p:cNvPr id="9" name="TextBox 8"/>
          <p:cNvSpPr txBox="1"/>
          <p:nvPr/>
        </p:nvSpPr>
        <p:spPr>
          <a:xfrm>
            <a:off x="6333181" y="1907068"/>
            <a:ext cx="3756939" cy="830997"/>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Discuss mental health issues with peers.</a:t>
            </a:r>
          </a:p>
        </p:txBody>
      </p:sp>
      <p:sp>
        <p:nvSpPr>
          <p:cNvPr id="10" name="TextBox 9"/>
          <p:cNvSpPr txBox="1"/>
          <p:nvPr/>
        </p:nvSpPr>
        <p:spPr>
          <a:xfrm>
            <a:off x="1537528" y="3830785"/>
            <a:ext cx="3756939" cy="1200329"/>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Help those misusing drugs and alcohol – don’t punish them.</a:t>
            </a:r>
          </a:p>
        </p:txBody>
      </p:sp>
      <p:sp>
        <p:nvSpPr>
          <p:cNvPr id="11" name="TextBox 10"/>
          <p:cNvSpPr txBox="1"/>
          <p:nvPr/>
        </p:nvSpPr>
        <p:spPr>
          <a:xfrm>
            <a:off x="6631085" y="3051762"/>
            <a:ext cx="3756939" cy="1200329"/>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Later bus home so pupils can take part in after school activities</a:t>
            </a:r>
          </a:p>
        </p:txBody>
      </p:sp>
      <p:sp>
        <p:nvSpPr>
          <p:cNvPr id="12" name="TextBox 11"/>
          <p:cNvSpPr txBox="1"/>
          <p:nvPr/>
        </p:nvSpPr>
        <p:spPr>
          <a:xfrm>
            <a:off x="6960710" y="4565788"/>
            <a:ext cx="4352748" cy="83099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Ubuntu" charset="0"/>
                <a:ea typeface="Ubuntu" charset="0"/>
                <a:cs typeface="Ubuntu" charset="0"/>
              </a:rPr>
              <a:t>Space and time to read quietly and relax during the day</a:t>
            </a:r>
          </a:p>
        </p:txBody>
      </p:sp>
    </p:spTree>
    <p:extLst>
      <p:ext uri="{BB962C8B-B14F-4D97-AF65-F5344CB8AC3E}">
        <p14:creationId xmlns:p14="http://schemas.microsoft.com/office/powerpoint/2010/main" val="289036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endParaRPr lang="en-GB" dirty="0"/>
          </a:p>
        </p:txBody>
      </p:sp>
      <p:sp>
        <p:nvSpPr>
          <p:cNvPr id="6" name="Content Placeholder 5"/>
          <p:cNvSpPr>
            <a:spLocks noGrp="1"/>
          </p:cNvSpPr>
          <p:nvPr>
            <p:ph sz="quarter" idx="14"/>
          </p:nvPr>
        </p:nvSpPr>
        <p:spPr>
          <a:xfrm>
            <a:off x="545634" y="1346627"/>
            <a:ext cx="10760075" cy="4196020"/>
          </a:xfrm>
        </p:spPr>
        <p:txBody>
          <a:bodyPr/>
          <a:lstStyle/>
          <a:p>
            <a:pPr>
              <a:buFontTx/>
              <a:buChar char="-"/>
            </a:pPr>
            <a:r>
              <a:rPr lang="en-GB" sz="3200" dirty="0"/>
              <a:t>Prepare for next round of surveying in the Autumn</a:t>
            </a:r>
          </a:p>
          <a:p>
            <a:pPr>
              <a:buFontTx/>
              <a:buChar char="-"/>
            </a:pPr>
            <a:r>
              <a:rPr lang="en-GB" sz="3200" dirty="0"/>
              <a:t>Assess success of action planning process.</a:t>
            </a:r>
          </a:p>
          <a:p>
            <a:pPr>
              <a:buFontTx/>
              <a:buChar char="-"/>
            </a:pPr>
            <a:r>
              <a:rPr lang="en-GB" sz="3200" dirty="0"/>
              <a:t>At a Local Authority / Stakeholder level – continue to develop interventions – </a:t>
            </a:r>
            <a:r>
              <a:rPr lang="en-GB" sz="3200" dirty="0" err="1"/>
              <a:t>eg</a:t>
            </a:r>
            <a:r>
              <a:rPr lang="en-GB" sz="3200" dirty="0"/>
              <a:t> CAMHS are already offering extra sessions on ‘sleep’ and the Youth Wellbeing Service on ‘Exam Pressure’. Healthy Schools and Vale Council Health and Safety Team continue to work on staff health and wellbeing.</a:t>
            </a:r>
          </a:p>
        </p:txBody>
      </p:sp>
      <p:sp>
        <p:nvSpPr>
          <p:cNvPr id="7" name="Text Placeholder 6"/>
          <p:cNvSpPr>
            <a:spLocks noGrp="1"/>
          </p:cNvSpPr>
          <p:nvPr>
            <p:ph type="body" sz="quarter" idx="15"/>
          </p:nvPr>
        </p:nvSpPr>
        <p:spPr/>
        <p:txBody>
          <a:bodyPr/>
          <a:lstStyle/>
          <a:p>
            <a:r>
              <a:rPr lang="en-GB" dirty="0"/>
              <a:t>What next?</a:t>
            </a:r>
          </a:p>
        </p:txBody>
      </p:sp>
    </p:spTree>
    <p:extLst>
      <p:ext uri="{BB962C8B-B14F-4D97-AF65-F5344CB8AC3E}">
        <p14:creationId xmlns:p14="http://schemas.microsoft.com/office/powerpoint/2010/main" val="2017273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Content Placeholder 2"/>
          <p:cNvSpPr>
            <a:spLocks noGrp="1"/>
          </p:cNvSpPr>
          <p:nvPr>
            <p:ph sz="quarter" idx="14"/>
          </p:nvPr>
        </p:nvSpPr>
        <p:spPr>
          <a:xfrm>
            <a:off x="715963" y="1262744"/>
            <a:ext cx="10760075" cy="5216813"/>
          </a:xfrm>
        </p:spPr>
        <p:txBody>
          <a:bodyPr/>
          <a:lstStyle/>
          <a:p>
            <a:pPr>
              <a:buFontTx/>
              <a:buNone/>
            </a:pPr>
            <a:r>
              <a:rPr lang="en-GB" dirty="0"/>
              <a:t>Christine Farr – Vale of Glamorgan Healthy Schools Scheme, Cardiff and Vale Public Health Team</a:t>
            </a:r>
          </a:p>
          <a:p>
            <a:pPr>
              <a:buFontTx/>
              <a:buNone/>
            </a:pPr>
            <a:r>
              <a:rPr lang="en-GB" dirty="0">
                <a:hlinkClick r:id="rId2"/>
              </a:rPr>
              <a:t>Christine.farr@wales.nhs.uk</a:t>
            </a:r>
            <a:endParaRPr lang="en-GB" dirty="0"/>
          </a:p>
          <a:p>
            <a:pPr>
              <a:buFontTx/>
              <a:buNone/>
            </a:pPr>
            <a:r>
              <a:rPr lang="en-GB" dirty="0"/>
              <a:t>02921 832110</a:t>
            </a:r>
          </a:p>
          <a:p>
            <a:pPr>
              <a:buFontTx/>
              <a:buNone/>
            </a:pPr>
            <a:r>
              <a:rPr lang="en-GB" dirty="0"/>
              <a:t>Twitter - @</a:t>
            </a:r>
            <a:r>
              <a:rPr lang="en-GB" dirty="0" err="1"/>
              <a:t>schoolhealthvog</a:t>
            </a:r>
            <a:endParaRPr lang="en-GB" dirty="0"/>
          </a:p>
          <a:p>
            <a:pPr>
              <a:buFontTx/>
              <a:buNone/>
            </a:pPr>
            <a:r>
              <a:rPr lang="en-GB" dirty="0"/>
              <a:t>@</a:t>
            </a:r>
            <a:r>
              <a:rPr lang="en-GB" dirty="0" err="1"/>
              <a:t>ysgolioniachfro</a:t>
            </a:r>
            <a:endParaRPr lang="en-GB" dirty="0"/>
          </a:p>
          <a:p>
            <a:pPr>
              <a:buFontTx/>
              <a:buNone/>
            </a:pPr>
            <a:endParaRPr lang="en-GB" dirty="0"/>
          </a:p>
          <a:p>
            <a:pPr>
              <a:buFontTx/>
              <a:buNone/>
            </a:pPr>
            <a:endParaRPr lang="en-GB" dirty="0"/>
          </a:p>
          <a:p>
            <a:pPr>
              <a:buFontTx/>
              <a:buChar char="-"/>
            </a:pPr>
            <a:endParaRPr lang="en-GB" b="1" dirty="0"/>
          </a:p>
          <a:p>
            <a:pPr>
              <a:buNone/>
            </a:pPr>
            <a:endParaRPr lang="en-GB" b="1" dirty="0"/>
          </a:p>
          <a:p>
            <a:pPr>
              <a:buNone/>
            </a:pPr>
            <a:endParaRPr lang="en-GB" b="1" dirty="0"/>
          </a:p>
        </p:txBody>
      </p:sp>
      <p:sp>
        <p:nvSpPr>
          <p:cNvPr id="4" name="Text Placeholder 3"/>
          <p:cNvSpPr>
            <a:spLocks noGrp="1"/>
          </p:cNvSpPr>
          <p:nvPr>
            <p:ph type="body" sz="quarter" idx="15"/>
          </p:nvPr>
        </p:nvSpPr>
        <p:spPr/>
        <p:txBody>
          <a:bodyPr/>
          <a:lstStyle/>
          <a:p>
            <a:r>
              <a:rPr lang="en-GB" dirty="0"/>
              <a:t>Thanks / </a:t>
            </a:r>
            <a:r>
              <a:rPr lang="en-GB" dirty="0" err="1"/>
              <a:t>Diolch</a:t>
            </a:r>
            <a:r>
              <a:rPr lang="en-GB"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9156-69F6-4FA7-AD83-0334ADB32192}"/>
              </a:ext>
            </a:extLst>
          </p:cNvPr>
          <p:cNvSpPr>
            <a:spLocks noGrp="1"/>
          </p:cNvSpPr>
          <p:nvPr>
            <p:ph type="title"/>
          </p:nvPr>
        </p:nvSpPr>
        <p:spPr/>
        <p:txBody>
          <a:bodyPr/>
          <a:lstStyle/>
          <a:p>
            <a:r>
              <a:rPr lang="en-GB" dirty="0"/>
              <a:t>Used in Wellbeing Team’s development planning</a:t>
            </a:r>
          </a:p>
        </p:txBody>
      </p:sp>
      <p:sp>
        <p:nvSpPr>
          <p:cNvPr id="3" name="Content Placeholder 2">
            <a:extLst>
              <a:ext uri="{FF2B5EF4-FFF2-40B4-BE49-F238E27FC236}">
                <a16:creationId xmlns:a16="http://schemas.microsoft.com/office/drawing/2014/main" id="{D2E3C3E6-CAF8-472E-8B4C-AC85D14FCB7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C1899075-23BD-4E81-97CD-D22D00937F37}"/>
              </a:ext>
            </a:extLst>
          </p:cNvPr>
          <p:cNvSpPr>
            <a:spLocks noGrp="1"/>
          </p:cNvSpPr>
          <p:nvPr>
            <p:ph type="body" sz="half" idx="2"/>
          </p:nvPr>
        </p:nvSpPr>
        <p:spPr>
          <a:xfrm>
            <a:off x="1432553" y="3719422"/>
            <a:ext cx="3549121" cy="1828800"/>
          </a:xfrm>
        </p:spPr>
        <p:txBody>
          <a:bodyPr/>
          <a:lstStyle/>
          <a:p>
            <a:r>
              <a:rPr lang="en-GB" dirty="0"/>
              <a:t>Year 7 	Bullying</a:t>
            </a:r>
          </a:p>
          <a:p>
            <a:pPr marL="285750" indent="-285750">
              <a:buFont typeface="Arial" panose="020B0604020202020204" pitchFamily="34" charset="0"/>
              <a:buChar char="•"/>
            </a:pPr>
            <a:r>
              <a:rPr lang="en-GB" dirty="0"/>
              <a:t>Negatives</a:t>
            </a:r>
          </a:p>
          <a:p>
            <a:pPr marL="285750" indent="-285750">
              <a:buFont typeface="Arial" panose="020B0604020202020204" pitchFamily="34" charset="0"/>
              <a:buChar char="•"/>
            </a:pPr>
            <a:r>
              <a:rPr lang="en-GB" dirty="0"/>
              <a:t>Positives</a:t>
            </a:r>
          </a:p>
          <a:p>
            <a:pPr marL="285750" indent="-285750">
              <a:buFont typeface="Arial" panose="020B0604020202020204" pitchFamily="34" charset="0"/>
              <a:buChar char="•"/>
            </a:pPr>
            <a:r>
              <a:rPr lang="en-GB" dirty="0"/>
              <a:t>Actions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0035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9156-69F6-4FA7-AD83-0334ADB32192}"/>
              </a:ext>
            </a:extLst>
          </p:cNvPr>
          <p:cNvSpPr>
            <a:spLocks noGrp="1"/>
          </p:cNvSpPr>
          <p:nvPr>
            <p:ph type="title"/>
          </p:nvPr>
        </p:nvSpPr>
        <p:spPr/>
        <p:txBody>
          <a:bodyPr/>
          <a:lstStyle/>
          <a:p>
            <a:r>
              <a:rPr lang="en-GB" dirty="0"/>
              <a:t>Used by PSE / Healthy Schools</a:t>
            </a:r>
          </a:p>
        </p:txBody>
      </p:sp>
      <p:sp>
        <p:nvSpPr>
          <p:cNvPr id="3" name="Content Placeholder 2">
            <a:extLst>
              <a:ext uri="{FF2B5EF4-FFF2-40B4-BE49-F238E27FC236}">
                <a16:creationId xmlns:a16="http://schemas.microsoft.com/office/drawing/2014/main" id="{D2E3C3E6-CAF8-472E-8B4C-AC85D14FCB75}"/>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C1899075-23BD-4E81-97CD-D22D00937F37}"/>
              </a:ext>
            </a:extLst>
          </p:cNvPr>
          <p:cNvSpPr>
            <a:spLocks noGrp="1"/>
          </p:cNvSpPr>
          <p:nvPr>
            <p:ph type="body" sz="half" idx="2"/>
          </p:nvPr>
        </p:nvSpPr>
        <p:spPr>
          <a:xfrm>
            <a:off x="1432553" y="3719422"/>
            <a:ext cx="3549121" cy="1828800"/>
          </a:xfrm>
        </p:spPr>
        <p:txBody>
          <a:bodyPr>
            <a:normAutofit/>
          </a:bodyPr>
          <a:lstStyle/>
          <a:p>
            <a:r>
              <a:rPr lang="en-GB" dirty="0"/>
              <a:t>PSE Programme of Study</a:t>
            </a:r>
          </a:p>
          <a:p>
            <a:pPr marL="285750" indent="-285750">
              <a:buFont typeface="Arial" panose="020B0604020202020204" pitchFamily="34" charset="0"/>
              <a:buChar char="•"/>
            </a:pPr>
            <a:r>
              <a:rPr lang="en-GB" dirty="0"/>
              <a:t>Impact Social Media</a:t>
            </a:r>
          </a:p>
          <a:p>
            <a:pPr marL="285750" indent="-285750">
              <a:buFont typeface="Arial" panose="020B0604020202020204" pitchFamily="34" charset="0"/>
              <a:buChar char="•"/>
            </a:pPr>
            <a:r>
              <a:rPr lang="en-GB" dirty="0"/>
              <a:t>Body Image</a:t>
            </a:r>
          </a:p>
          <a:p>
            <a:pPr marL="285750" indent="-285750">
              <a:buFont typeface="Arial" panose="020B0604020202020204" pitchFamily="34" charset="0"/>
              <a:buChar char="•"/>
            </a:pPr>
            <a:r>
              <a:rPr lang="en-GB" dirty="0"/>
              <a:t>SRE</a:t>
            </a:r>
          </a:p>
        </p:txBody>
      </p:sp>
    </p:spTree>
    <p:extLst>
      <p:ext uri="{BB962C8B-B14F-4D97-AF65-F5344CB8AC3E}">
        <p14:creationId xmlns:p14="http://schemas.microsoft.com/office/powerpoint/2010/main" val="391431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9156-69F6-4FA7-AD83-0334ADB32192}"/>
              </a:ext>
            </a:extLst>
          </p:cNvPr>
          <p:cNvSpPr>
            <a:spLocks noGrp="1"/>
          </p:cNvSpPr>
          <p:nvPr>
            <p:ph type="title"/>
          </p:nvPr>
        </p:nvSpPr>
        <p:spPr/>
        <p:txBody>
          <a:bodyPr>
            <a:normAutofit fontScale="90000"/>
          </a:bodyPr>
          <a:lstStyle/>
          <a:p>
            <a:r>
              <a:rPr lang="en-GB" sz="4000" dirty="0"/>
              <a:t>Whole School Project</a:t>
            </a:r>
            <a:br>
              <a:rPr lang="en-GB" dirty="0"/>
            </a:br>
            <a:r>
              <a:rPr lang="en-GB" sz="2000" dirty="0"/>
              <a:t>Healthy Schools: Food and Fitness</a:t>
            </a:r>
          </a:p>
        </p:txBody>
      </p:sp>
      <p:sp>
        <p:nvSpPr>
          <p:cNvPr id="3" name="Content Placeholder 2">
            <a:extLst>
              <a:ext uri="{FF2B5EF4-FFF2-40B4-BE49-F238E27FC236}">
                <a16:creationId xmlns:a16="http://schemas.microsoft.com/office/drawing/2014/main" id="{D2E3C3E6-CAF8-472E-8B4C-AC85D14FCB75}"/>
              </a:ext>
            </a:extLst>
          </p:cNvPr>
          <p:cNvSpPr>
            <a:spLocks noGrp="1"/>
          </p:cNvSpPr>
          <p:nvPr>
            <p:ph idx="1"/>
          </p:nvPr>
        </p:nvSpPr>
        <p:spPr>
          <a:xfrm>
            <a:off x="6343291" y="1207698"/>
            <a:ext cx="5159732" cy="4583502"/>
          </a:xfrm>
        </p:spPr>
        <p:txBody>
          <a:bodyPr/>
          <a:lstStyle/>
          <a:p>
            <a:endParaRPr lang="en-GB" dirty="0"/>
          </a:p>
        </p:txBody>
      </p:sp>
      <p:sp>
        <p:nvSpPr>
          <p:cNvPr id="4" name="Text Placeholder 3">
            <a:extLst>
              <a:ext uri="{FF2B5EF4-FFF2-40B4-BE49-F238E27FC236}">
                <a16:creationId xmlns:a16="http://schemas.microsoft.com/office/drawing/2014/main" id="{C1899075-23BD-4E81-97CD-D22D00937F37}"/>
              </a:ext>
            </a:extLst>
          </p:cNvPr>
          <p:cNvSpPr>
            <a:spLocks noGrp="1"/>
          </p:cNvSpPr>
          <p:nvPr>
            <p:ph type="body" sz="half" idx="2"/>
          </p:nvPr>
        </p:nvSpPr>
        <p:spPr>
          <a:xfrm>
            <a:off x="972477" y="3299603"/>
            <a:ext cx="4628942" cy="2117786"/>
          </a:xfrm>
        </p:spPr>
        <p:txBody>
          <a:bodyPr>
            <a:normAutofit fontScale="92500" lnSpcReduction="10000"/>
          </a:bodyPr>
          <a:lstStyle/>
          <a:p>
            <a:r>
              <a:rPr lang="en-GB" dirty="0"/>
              <a:t>Presented to Governors</a:t>
            </a:r>
          </a:p>
          <a:p>
            <a:r>
              <a:rPr lang="en-GB" dirty="0"/>
              <a:t>Focus areas shared with all staff </a:t>
            </a:r>
          </a:p>
          <a:p>
            <a:r>
              <a:rPr lang="en-GB" dirty="0"/>
              <a:t>Relevant elements referred to with parents and pupils</a:t>
            </a:r>
          </a:p>
          <a:p>
            <a:r>
              <a:rPr lang="en-GB" b="1" dirty="0"/>
              <a:t>Inspection November 2018</a:t>
            </a:r>
          </a:p>
          <a:p>
            <a:r>
              <a:rPr lang="en-GB" b="1" dirty="0"/>
              <a:t>Evaluate and review SHRN 2019-20</a:t>
            </a:r>
          </a:p>
          <a:p>
            <a:r>
              <a:rPr lang="en-GB" b="1" dirty="0"/>
              <a:t>County level</a:t>
            </a:r>
          </a:p>
          <a:p>
            <a:endParaRPr lang="en-GB" dirty="0"/>
          </a:p>
        </p:txBody>
      </p:sp>
    </p:spTree>
    <p:extLst>
      <p:ext uri="{BB962C8B-B14F-4D97-AF65-F5344CB8AC3E}">
        <p14:creationId xmlns:p14="http://schemas.microsoft.com/office/powerpoint/2010/main" val="319707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1176" y="315058"/>
            <a:ext cx="1738984" cy="1927788"/>
          </a:xfrm>
          <a:prstGeom prst="rect">
            <a:avLst/>
          </a:prstGeom>
        </p:spPr>
      </p:pic>
      <p:sp>
        <p:nvSpPr>
          <p:cNvPr id="2" name="Title 1"/>
          <p:cNvSpPr>
            <a:spLocks noGrp="1"/>
          </p:cNvSpPr>
          <p:nvPr>
            <p:ph type="ctrTitle"/>
          </p:nvPr>
        </p:nvSpPr>
        <p:spPr>
          <a:xfrm>
            <a:off x="1109980" y="797972"/>
            <a:ext cx="9966960" cy="2926080"/>
          </a:xfrm>
        </p:spPr>
        <p:txBody>
          <a:bodyPr/>
          <a:lstStyle/>
          <a:p>
            <a:r>
              <a:rPr lang="en-GB" dirty="0" err="1"/>
              <a:t>Brynteg</a:t>
            </a:r>
            <a:r>
              <a:rPr lang="en-GB" dirty="0"/>
              <a:t> School </a:t>
            </a:r>
            <a:br>
              <a:rPr lang="en-GB" dirty="0"/>
            </a:br>
            <a:r>
              <a:rPr lang="en-GB" dirty="0"/>
              <a:t>Bridgend</a:t>
            </a:r>
          </a:p>
        </p:txBody>
      </p:sp>
      <p:sp>
        <p:nvSpPr>
          <p:cNvPr id="3" name="Subtitle 2"/>
          <p:cNvSpPr>
            <a:spLocks noGrp="1"/>
          </p:cNvSpPr>
          <p:nvPr>
            <p:ph type="subTitle" idx="1"/>
          </p:nvPr>
        </p:nvSpPr>
        <p:spPr>
          <a:xfrm>
            <a:off x="1709530" y="3855566"/>
            <a:ext cx="8767860" cy="1388165"/>
          </a:xfrm>
        </p:spPr>
        <p:txBody>
          <a:bodyPr>
            <a:noAutofit/>
          </a:bodyPr>
          <a:lstStyle/>
          <a:p>
            <a:r>
              <a:rPr lang="en-GB" sz="4000" b="1" dirty="0"/>
              <a:t>Kate Perna </a:t>
            </a:r>
          </a:p>
          <a:p>
            <a:r>
              <a:rPr lang="en-GB" sz="3600" dirty="0"/>
              <a:t>Learning Director for Pupil Participation</a:t>
            </a:r>
            <a:br>
              <a:rPr lang="en-GB" sz="3600" dirty="0"/>
            </a:br>
            <a:r>
              <a:rPr lang="en-GB" sz="3600" dirty="0"/>
              <a:t>Head of Geography</a:t>
            </a:r>
          </a:p>
          <a:p>
            <a:r>
              <a:rPr lang="en-GB" sz="3600" dirty="0"/>
              <a:t>ka.perna@bryntegcs.bridgend.sch.uk</a:t>
            </a:r>
          </a:p>
        </p:txBody>
      </p:sp>
    </p:spTree>
    <p:extLst>
      <p:ext uri="{BB962C8B-B14F-4D97-AF65-F5344CB8AC3E}">
        <p14:creationId xmlns:p14="http://schemas.microsoft.com/office/powerpoint/2010/main" val="111077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94" y="609045"/>
            <a:ext cx="9875520" cy="1356360"/>
          </a:xfrm>
        </p:spPr>
        <p:txBody>
          <a:bodyPr>
            <a:normAutofit/>
          </a:bodyPr>
          <a:lstStyle/>
          <a:p>
            <a:pPr algn="ctr"/>
            <a:r>
              <a:rPr lang="en-GB" sz="5400" b="1" dirty="0"/>
              <a:t>Aims</a:t>
            </a:r>
          </a:p>
        </p:txBody>
      </p:sp>
      <p:sp>
        <p:nvSpPr>
          <p:cNvPr id="3" name="Content Placeholder 2"/>
          <p:cNvSpPr>
            <a:spLocks noGrp="1"/>
          </p:cNvSpPr>
          <p:nvPr>
            <p:ph idx="1"/>
          </p:nvPr>
        </p:nvSpPr>
        <p:spPr>
          <a:xfrm>
            <a:off x="936397" y="2210903"/>
            <a:ext cx="9872871" cy="2468673"/>
          </a:xfrm>
        </p:spPr>
        <p:txBody>
          <a:bodyPr>
            <a:noAutofit/>
          </a:bodyPr>
          <a:lstStyle/>
          <a:p>
            <a:r>
              <a:rPr lang="en-GB" sz="3000" dirty="0"/>
              <a:t>Brief introduction to </a:t>
            </a:r>
            <a:r>
              <a:rPr lang="en-GB" sz="3000" dirty="0" err="1"/>
              <a:t>Brynteg</a:t>
            </a:r>
            <a:endParaRPr lang="en-GB" sz="3000" dirty="0"/>
          </a:p>
          <a:p>
            <a:r>
              <a:rPr lang="en-GB" sz="3000" dirty="0"/>
              <a:t>Our SHRN journey</a:t>
            </a:r>
          </a:p>
          <a:p>
            <a:r>
              <a:rPr lang="en-GB" sz="3000" dirty="0"/>
              <a:t>Use of data</a:t>
            </a:r>
          </a:p>
          <a:p>
            <a:r>
              <a:rPr lang="en-GB" sz="3000" dirty="0"/>
              <a:t>School research involvement</a:t>
            </a:r>
          </a:p>
          <a:p>
            <a:endParaRPr lang="en-GB" sz="3000" dirty="0"/>
          </a:p>
          <a:p>
            <a:endParaRPr lang="en-GB" sz="3000" dirty="0"/>
          </a:p>
          <a:p>
            <a:endParaRPr lang="en-GB" sz="3000" dirty="0"/>
          </a:p>
        </p:txBody>
      </p:sp>
    </p:spTree>
    <p:extLst>
      <p:ext uri="{BB962C8B-B14F-4D97-AF65-F5344CB8AC3E}">
        <p14:creationId xmlns:p14="http://schemas.microsoft.com/office/powerpoint/2010/main" val="3018748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ublic Health Wales Theme">
      <a:dk1>
        <a:srgbClr val="000000"/>
      </a:dk1>
      <a:lt1>
        <a:srgbClr val="FFFFFF"/>
      </a:lt1>
      <a:dk2>
        <a:srgbClr val="324F82"/>
      </a:dk2>
      <a:lt2>
        <a:srgbClr val="E7E6E6"/>
      </a:lt2>
      <a:accent1>
        <a:srgbClr val="324F82"/>
      </a:accent1>
      <a:accent2>
        <a:srgbClr val="28B8CE"/>
      </a:accent2>
      <a:accent3>
        <a:srgbClr val="4FB9AB"/>
      </a:accent3>
      <a:accent4>
        <a:srgbClr val="F8C402"/>
      </a:accent4>
      <a:accent5>
        <a:srgbClr val="DF3782"/>
      </a:accent5>
      <a:accent6>
        <a:srgbClr val="70AD47"/>
      </a:accent6>
      <a:hlink>
        <a:srgbClr val="28B8CE"/>
      </a:hlink>
      <a:folHlink>
        <a:srgbClr val="DF378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000" b="0" i="0" dirty="0" smtClean="0">
            <a:solidFill>
              <a:schemeClr val="bg1"/>
            </a:solidFill>
            <a:latin typeface="Ubuntu" charset="0"/>
            <a:ea typeface="Ubuntu" charset="0"/>
            <a:cs typeface="Ubuntu" charset="0"/>
          </a:defRPr>
        </a:defPPr>
      </a:lstStyle>
    </a:txDef>
  </a:objectDefaults>
  <a:extraClrSchemeLst/>
  <a:extLst>
    <a:ext uri="{05A4C25C-085E-4340-85A3-A5531E510DB2}">
      <thm15:themeFamily xmlns:thm15="http://schemas.microsoft.com/office/thememl/2012/main" name="PHW PPT Template" id="{CF5567AB-625C-CB4D-8AD5-4A60DD3D97F6}" vid="{EBA284EE-FC4C-2544-8931-2A4AC1636704}"/>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2626</Words>
  <Application>Microsoft Office PowerPoint</Application>
  <PresentationFormat>Widescreen</PresentationFormat>
  <Paragraphs>355</Paragraphs>
  <Slides>49</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49</vt:i4>
      </vt:variant>
    </vt:vector>
  </HeadingPairs>
  <TitlesOfParts>
    <vt:vector size="63" baseType="lpstr">
      <vt:lpstr>Arial</vt:lpstr>
      <vt:lpstr>Calibri</vt:lpstr>
      <vt:lpstr>Calibri Light</vt:lpstr>
      <vt:lpstr>Consolas</vt:lpstr>
      <vt:lpstr>Corbel</vt:lpstr>
      <vt:lpstr>Courier New</vt:lpstr>
      <vt:lpstr>Ubuntu</vt:lpstr>
      <vt:lpstr>Ubuntu Light</vt:lpstr>
      <vt:lpstr>Verdana</vt:lpstr>
      <vt:lpstr>Parallax</vt:lpstr>
      <vt:lpstr>Basis</vt:lpstr>
      <vt:lpstr>Office Theme</vt:lpstr>
      <vt:lpstr>1_Office Theme</vt:lpstr>
      <vt:lpstr>2_Office Theme</vt:lpstr>
      <vt:lpstr>Ysgol Bae Baglan</vt:lpstr>
      <vt:lpstr>Ysgol Bae Baglan Port Talbot</vt:lpstr>
      <vt:lpstr>SHRN - 2017 </vt:lpstr>
      <vt:lpstr>Results – Spring 2018</vt:lpstr>
      <vt:lpstr>Used in Wellbeing Team’s development planning</vt:lpstr>
      <vt:lpstr>Used by PSE / Healthy Schools</vt:lpstr>
      <vt:lpstr>Whole School Project Healthy Schools: Food and Fitness</vt:lpstr>
      <vt:lpstr>Brynteg School  Bridgend</vt:lpstr>
      <vt:lpstr>Aims</vt:lpstr>
      <vt:lpstr>Brynteg School </vt:lpstr>
      <vt:lpstr>Our journey with SHRN to date… </vt:lpstr>
      <vt:lpstr>Who have the results been shared with? </vt:lpstr>
      <vt:lpstr>How have the results been used?  STAFF</vt:lpstr>
      <vt:lpstr>How have the results been used? PARENTS</vt:lpstr>
      <vt:lpstr>How have the results been used? PUPILS </vt:lpstr>
      <vt:lpstr>PowerPoint Presentation</vt:lpstr>
      <vt:lpstr>How have the results been used? SIG</vt:lpstr>
      <vt:lpstr>Research opportunities and University Links</vt:lpstr>
      <vt:lpstr>Diolch yn fawr!  Thank you!   ka.perna@bryntegcs.bridgend.sch.uk  </vt:lpstr>
      <vt:lpstr>Ysgol Penrhyn Dewi VA  3 to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School Health Research Network – What have we been doing in the Vale of Glamorgan?</vt:lpstr>
      <vt:lpstr>PowerPoint Presentation</vt:lpstr>
      <vt:lpstr>PowerPoint Presentation</vt:lpstr>
      <vt:lpstr>PowerPoint Presentation</vt:lpstr>
      <vt:lpstr>PowerPoint Presentation</vt:lpstr>
      <vt:lpstr>Actions from SHRN  2014</vt:lpstr>
      <vt:lpstr>PowerPoint Presentation</vt:lpstr>
      <vt:lpstr>PowerPoint Presentation</vt:lpstr>
      <vt:lpstr>PowerPoint Presentation</vt:lpstr>
      <vt:lpstr>PowerPoint Presentation</vt:lpstr>
      <vt:lpstr>PowerPoint Presentation</vt:lpstr>
      <vt:lpstr>PowerPoint Presentation</vt:lpstr>
      <vt:lpstr> What next? Ideas from SHRN event/Pupil voice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Ysgol Bae Baglan</dc:title>
  <dc:creator>Matthew Davies</dc:creator>
  <cp:lastModifiedBy>Matthew Davies</cp:lastModifiedBy>
  <cp:revision>4</cp:revision>
  <dcterms:created xsi:type="dcterms:W3CDTF">2021-01-15T16:33:34Z</dcterms:created>
  <dcterms:modified xsi:type="dcterms:W3CDTF">2021-01-15T17:14:06Z</dcterms:modified>
</cp:coreProperties>
</file>