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0"/>
  </p:notesMasterIdLst>
  <p:sldIdLst>
    <p:sldId id="344" r:id="rId4"/>
    <p:sldId id="345" r:id="rId5"/>
    <p:sldId id="346" r:id="rId6"/>
    <p:sldId id="260" r:id="rId7"/>
    <p:sldId id="259" r:id="rId8"/>
    <p:sldId id="347" r:id="rId9"/>
    <p:sldId id="348" r:id="rId10"/>
    <p:sldId id="349" r:id="rId11"/>
    <p:sldId id="350" r:id="rId12"/>
    <p:sldId id="351" r:id="rId13"/>
    <p:sldId id="352" r:id="rId14"/>
    <p:sldId id="353" r:id="rId15"/>
    <p:sldId id="354" r:id="rId16"/>
    <p:sldId id="356" r:id="rId17"/>
    <p:sldId id="357" r:id="rId18"/>
    <p:sldId id="358" r:id="rId19"/>
    <p:sldId id="360" r:id="rId20"/>
    <p:sldId id="361" r:id="rId21"/>
    <p:sldId id="362" r:id="rId22"/>
    <p:sldId id="363" r:id="rId23"/>
    <p:sldId id="364" r:id="rId24"/>
    <p:sldId id="365" r:id="rId25"/>
    <p:sldId id="366" r:id="rId26"/>
    <p:sldId id="368" r:id="rId27"/>
    <p:sldId id="369" r:id="rId28"/>
    <p:sldId id="3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6911-B73D-4A79-A779-57C5AA8A5951}"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05069-A479-4DDD-B914-B1BE5740E9F3}" type="slidenum">
              <a:rPr lang="en-GB" smtClean="0"/>
              <a:t>‹#›</a:t>
            </a:fld>
            <a:endParaRPr lang="en-GB"/>
          </a:p>
        </p:txBody>
      </p:sp>
    </p:spTree>
    <p:extLst>
      <p:ext uri="{BB962C8B-B14F-4D97-AF65-F5344CB8AC3E}">
        <p14:creationId xmlns:p14="http://schemas.microsoft.com/office/powerpoint/2010/main" val="996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16255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406713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87815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5085F9-674B-40CF-9B8D-8F1825747279}"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302574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5085F9-674B-40CF-9B8D-8F1825747279}"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246132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5085F9-674B-40CF-9B8D-8F1825747279}"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3590247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5085F9-674B-40CF-9B8D-8F1825747279}"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1516646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5085F9-674B-40CF-9B8D-8F1825747279}"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1299482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5085F9-674B-40CF-9B8D-8F1825747279}"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169112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085F9-674B-40CF-9B8D-8F1825747279}"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376507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5085F9-674B-40CF-9B8D-8F1825747279}"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341997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2220938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5085F9-674B-40CF-9B8D-8F1825747279}"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591450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5085F9-674B-40CF-9B8D-8F1825747279}"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181976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5085F9-674B-40CF-9B8D-8F1825747279}"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31958-4086-4350-B29C-B43D0A1C9B1B}" type="slidenum">
              <a:rPr lang="en-GB" smtClean="0"/>
              <a:t>‹#›</a:t>
            </a:fld>
            <a:endParaRPr lang="en-GB"/>
          </a:p>
        </p:txBody>
      </p:sp>
    </p:spTree>
    <p:extLst>
      <p:ext uri="{BB962C8B-B14F-4D97-AF65-F5344CB8AC3E}">
        <p14:creationId xmlns:p14="http://schemas.microsoft.com/office/powerpoint/2010/main" val="1811878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1BD5-8A44-4405-A30C-1BB1821A5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AC7440-5FE7-4A33-A6BB-39354629A9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0E7C38-E520-4D45-AF19-A267A19FBDBE}"/>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4BC491C9-8877-497E-844A-2C5A172E0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2B8BC1-7100-4C1C-AA75-8D6DA0A99609}"/>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3000887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08AF-DFA9-47D4-B0F7-DF627DC193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A3CB93-1379-453E-B598-D86289A90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6BCCA1-912E-4C03-B9BF-DF45F9D5F194}"/>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93770267-F12D-44F2-BF2D-FE06429314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9C031-964D-48C8-ACF8-55C28D7C996D}"/>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2481834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663C-2FCD-4C3E-91CB-1E7CB2B22A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5DDB6B-6B83-4B3D-B3B3-172C38B61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BE3C44-2579-46B8-B755-D1C963700803}"/>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96E74695-CF2D-4D41-8464-33AFD913E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C9687-B164-4562-A491-DD77A7A544CB}"/>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4255110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7074-2B5A-4C03-91FC-074A923FF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5EAC1A-DD53-4351-AC27-6C1F2AD58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ED3E3C-EE32-4847-A290-0A34F7CE4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24A4AC-3807-4E6B-BBF8-52E982C27561}"/>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6" name="Footer Placeholder 5">
            <a:extLst>
              <a:ext uri="{FF2B5EF4-FFF2-40B4-BE49-F238E27FC236}">
                <a16:creationId xmlns:a16="http://schemas.microsoft.com/office/drawing/2014/main" id="{584C059A-CC1C-4AE0-A0C6-3F2E1DBAAF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9D735-C844-4920-9E35-7C9D079A2DEB}"/>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3877148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ADB6-8D70-4EE1-A8C9-2B82B1E4EB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01517A-07CB-4E93-A706-9A0905250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4676F-CF3D-4950-9D73-A5B8AFCB7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B58CFC-802D-4C4C-A7F7-3CC6E1444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E0813-3D19-46B0-8D54-D1F1C4B84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96AA75-807F-493B-97E1-D43445B121D5}"/>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8" name="Footer Placeholder 7">
            <a:extLst>
              <a:ext uri="{FF2B5EF4-FFF2-40B4-BE49-F238E27FC236}">
                <a16:creationId xmlns:a16="http://schemas.microsoft.com/office/drawing/2014/main" id="{B4573777-3AF2-4C35-BB98-0D1F6169E2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29600A-E8A2-42F5-83C1-A7F18EAC89C1}"/>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2182794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558F-0F00-4474-847B-0498A7868C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DB042A-C08D-45F8-A7BA-1A8278B1E756}"/>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4" name="Footer Placeholder 3">
            <a:extLst>
              <a:ext uri="{FF2B5EF4-FFF2-40B4-BE49-F238E27FC236}">
                <a16:creationId xmlns:a16="http://schemas.microsoft.com/office/drawing/2014/main" id="{FDB9798D-E185-43BE-A425-DC269C1A17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48D4C7-3DAB-4E77-B3DD-829DEF631C63}"/>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4284701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F74E8-8323-4628-9978-0921A8EA8352}"/>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3" name="Footer Placeholder 2">
            <a:extLst>
              <a:ext uri="{FF2B5EF4-FFF2-40B4-BE49-F238E27FC236}">
                <a16:creationId xmlns:a16="http://schemas.microsoft.com/office/drawing/2014/main" id="{EBA8F753-E7EC-4179-8351-9C354762D8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B1F55A-512A-459A-A649-09F82C8705F2}"/>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50586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36713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1AB4-5150-41A9-BD53-AC4F65CDC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52187A-26D4-452B-B330-0D8139E92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336342-F70E-4F19-A027-6227FE2EC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0C953-659D-4EC1-8F80-446684E7CAEA}"/>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6" name="Footer Placeholder 5">
            <a:extLst>
              <a:ext uri="{FF2B5EF4-FFF2-40B4-BE49-F238E27FC236}">
                <a16:creationId xmlns:a16="http://schemas.microsoft.com/office/drawing/2014/main" id="{0812347E-206A-45F3-B6E5-2AE21704C0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D19B8-87FF-45A4-A86B-1173C7342CBE}"/>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342941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0853-3F19-4C86-8370-79CFB925A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291B5-2DDA-4FF3-A895-72B299177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92569D-1962-4DA3-AE77-4DE12A11E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97813-692B-47B3-BBC6-2FC146E171B2}"/>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6" name="Footer Placeholder 5">
            <a:extLst>
              <a:ext uri="{FF2B5EF4-FFF2-40B4-BE49-F238E27FC236}">
                <a16:creationId xmlns:a16="http://schemas.microsoft.com/office/drawing/2014/main" id="{3DCE757D-EA12-4AC9-9D32-4C6A6485E2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01044B-A32C-4868-9082-DE876A5BABB6}"/>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261141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D9BA-EE2E-4039-8A71-A6B010F45F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6AAFFE-48D2-498B-ABF0-09A58E0871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97067A-3996-4450-B847-27E0909962DD}"/>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D0FF466A-82FD-40D2-AD2D-7E8D18947E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F6D679-4E95-4E73-8DFC-DC82ECE0B38F}"/>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1346034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9E44F-416D-4255-8DF5-44E73F61B9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1E3403-D29F-4251-9665-2DC0DFAF46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7CAF5A-1FE8-458F-B9D3-0F316A1D1D3D}"/>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2B67CC23-9D98-4D40-AAA1-20DB296AA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142863-BFA4-4042-A9EA-9A46E1D8071A}"/>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141842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94886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688006-7E1D-4CC8-9441-952F1892C5BC}"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09181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688006-7E1D-4CC8-9441-952F1892C5BC}"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76556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88006-7E1D-4CC8-9441-952F1892C5BC}"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219941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23649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95268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88006-7E1D-4CC8-9441-952F1892C5BC}"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3C41C-59CD-490E-B824-102B5101DD59}" type="slidenum">
              <a:rPr lang="en-GB" smtClean="0"/>
              <a:t>‹#›</a:t>
            </a:fld>
            <a:endParaRPr lang="en-GB"/>
          </a:p>
        </p:txBody>
      </p:sp>
    </p:spTree>
    <p:extLst>
      <p:ext uri="{BB962C8B-B14F-4D97-AF65-F5344CB8AC3E}">
        <p14:creationId xmlns:p14="http://schemas.microsoft.com/office/powerpoint/2010/main" val="3880067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085F9-674B-40CF-9B8D-8F1825747279}"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31958-4086-4350-B29C-B43D0A1C9B1B}" type="slidenum">
              <a:rPr lang="en-GB" smtClean="0"/>
              <a:t>‹#›</a:t>
            </a:fld>
            <a:endParaRPr lang="en-GB"/>
          </a:p>
        </p:txBody>
      </p:sp>
    </p:spTree>
    <p:extLst>
      <p:ext uri="{BB962C8B-B14F-4D97-AF65-F5344CB8AC3E}">
        <p14:creationId xmlns:p14="http://schemas.microsoft.com/office/powerpoint/2010/main" val="3043572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719315-DB3F-4547-A253-5957BB1FC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B48C56-5DD6-4424-8DD7-D04CB6A6B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444857-001B-430E-89C3-9DE7C6495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194C1B5F-E693-4223-9492-E8F0B014F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A3BC14-B715-4356-A56C-1651413FA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8F147-DFC1-486E-9CAE-BC98A1BCFD43}" type="slidenum">
              <a:rPr lang="en-GB" smtClean="0"/>
              <a:t>‹#›</a:t>
            </a:fld>
            <a:endParaRPr lang="en-GB"/>
          </a:p>
        </p:txBody>
      </p:sp>
    </p:spTree>
    <p:extLst>
      <p:ext uri="{BB962C8B-B14F-4D97-AF65-F5344CB8AC3E}">
        <p14:creationId xmlns:p14="http://schemas.microsoft.com/office/powerpoint/2010/main" val="27640418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65" y="686949"/>
            <a:ext cx="3933169" cy="15490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3673" y="466295"/>
            <a:ext cx="2164292" cy="25501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146" y="2485423"/>
            <a:ext cx="5210527" cy="3910122"/>
          </a:xfrm>
          <a:prstGeom prst="rect">
            <a:avLst/>
          </a:prstGeom>
        </p:spPr>
      </p:pic>
      <p:sp>
        <p:nvSpPr>
          <p:cNvPr id="8" name="Flowchart: Punched Tape 7"/>
          <p:cNvSpPr/>
          <p:nvPr/>
        </p:nvSpPr>
        <p:spPr>
          <a:xfrm>
            <a:off x="362785" y="2774730"/>
            <a:ext cx="3447393" cy="270115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panose="020F0502020204030204"/>
                <a:ea typeface="+mn-ea"/>
                <a:cs typeface="+mn-cs"/>
              </a:rPr>
              <a:t>Dwr Y Felin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panose="020F0502020204030204"/>
                <a:ea typeface="+mn-ea"/>
                <a:cs typeface="+mn-cs"/>
              </a:rPr>
              <a:t>NQA Journey and the supporting role of </a:t>
            </a:r>
            <a:r>
              <a:rPr kumimoji="0" lang="en-GB" sz="1800" b="1" i="0" u="none" strike="noStrike" kern="1200" cap="none" spc="0" normalizeH="0" baseline="0" noProof="0" dirty="0">
                <a:ln/>
                <a:solidFill>
                  <a:srgbClr val="FFFF00"/>
                </a:solidFill>
                <a:effectLst>
                  <a:outerShdw blurRad="38100" dist="19050" dir="2700000" algn="tl" rotWithShape="0">
                    <a:prstClr val="black">
                      <a:lumMod val="50000"/>
                      <a:alpha val="40000"/>
                    </a:prstClr>
                  </a:outerShdw>
                </a:effectLst>
                <a:uLnTx/>
                <a:uFillTx/>
                <a:latin typeface="Calibri" panose="020F0502020204030204"/>
                <a:ea typeface="+mn-ea"/>
                <a:cs typeface="+mn-cs"/>
              </a:rPr>
              <a:t>SHRN data</a:t>
            </a:r>
          </a:p>
        </p:txBody>
      </p:sp>
    </p:spTree>
    <p:extLst>
      <p:ext uri="{BB962C8B-B14F-4D97-AF65-F5344CB8AC3E}">
        <p14:creationId xmlns:p14="http://schemas.microsoft.com/office/powerpoint/2010/main" val="194314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52424" y="555868"/>
            <a:ext cx="11461971" cy="1657350"/>
          </a:xfrm>
          <a:prstGeom prst="rect">
            <a:avLst/>
          </a:prstGeom>
        </p:spPr>
      </p:pic>
      <p:sp>
        <p:nvSpPr>
          <p:cNvPr id="6" name="Rectangle 5"/>
          <p:cNvSpPr/>
          <p:nvPr/>
        </p:nvSpPr>
        <p:spPr>
          <a:xfrm>
            <a:off x="1428750" y="2372947"/>
            <a:ext cx="8648700" cy="461665"/>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Wide level of engagement – meaningful data.</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428750" y="4397577"/>
            <a:ext cx="8648700" cy="461665"/>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Explore, experiment and be open to ideas and views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 name="Rectangle 8"/>
          <p:cNvSpPr/>
          <p:nvPr/>
        </p:nvSpPr>
        <p:spPr>
          <a:xfrm>
            <a:off x="1428750" y="3277367"/>
            <a:ext cx="8648700" cy="830997"/>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 excellent example of Pupil Voice – What are young people saying about your organisation?</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p:cNvSpPr txBox="1">
            <a:spLocks/>
          </p:cNvSpPr>
          <p:nvPr/>
        </p:nvSpPr>
        <p:spPr>
          <a:xfrm>
            <a:off x="561862" y="45637"/>
            <a:ext cx="9692640" cy="7924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MCS SHRN Data – impact?</a:t>
            </a:r>
          </a:p>
        </p:txBody>
      </p:sp>
    </p:spTree>
    <p:extLst>
      <p:ext uri="{BB962C8B-B14F-4D97-AF65-F5344CB8AC3E}">
        <p14:creationId xmlns:p14="http://schemas.microsoft.com/office/powerpoint/2010/main" val="6325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219200" y="385983"/>
            <a:ext cx="7729728" cy="1188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t>Topics we have explored…</a:t>
            </a:r>
            <a:b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Rectangle 5"/>
          <p:cNvSpPr/>
          <p:nvPr/>
        </p:nvSpPr>
        <p:spPr>
          <a:xfrm>
            <a:off x="1184797" y="1429946"/>
            <a:ext cx="9458869" cy="44627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Questions 72-76 relate to perspectives of;</a:t>
            </a:r>
          </a:p>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Quality of relationships</a:t>
            </a:r>
          </a:p>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Relationship with self and perceptions of others</a:t>
            </a:r>
          </a:p>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Support &amp; Feedback</a:t>
            </a:r>
          </a:p>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Positive Citizenship</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1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52272" y="237184"/>
            <a:ext cx="9692640" cy="7924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Our School Values</a:t>
            </a:r>
          </a:p>
        </p:txBody>
      </p:sp>
      <p:sp>
        <p:nvSpPr>
          <p:cNvPr id="6" name="Rounded Rectangle 5"/>
          <p:cNvSpPr/>
          <p:nvPr/>
        </p:nvSpPr>
        <p:spPr>
          <a:xfrm>
            <a:off x="848275" y="1129505"/>
            <a:ext cx="3301640" cy="2637518"/>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Respect</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Mutually respect all people in our school</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Treat others how you would wish to be treated</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Listen to and look out for each other</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Respect buildings, property and facilities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Value others’ individuality, diversity and perspectives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ounded Rectangle 6"/>
          <p:cNvSpPr/>
          <p:nvPr/>
        </p:nvSpPr>
        <p:spPr>
          <a:xfrm>
            <a:off x="8142681" y="1149304"/>
            <a:ext cx="3301640" cy="263751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Independence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Attend school with a positive attitude and the equipment to learn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independent in learning in your lessons and outside of lessons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Take pride in your learning; set your own targets and goals and be responsible for progress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proactive in learning, time management and workload</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Build resilience and develop intrinsic motivation</a:t>
            </a:r>
          </a:p>
        </p:txBody>
      </p:sp>
      <p:sp>
        <p:nvSpPr>
          <p:cNvPr id="8" name="Rounded Rectangle 7"/>
          <p:cNvSpPr/>
          <p:nvPr/>
        </p:nvSpPr>
        <p:spPr>
          <a:xfrm>
            <a:off x="4495478" y="1129505"/>
            <a:ext cx="3301640" cy="2637518"/>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Freedom with Responsibility</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Use all technology with responsibility and as asked</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Behave appropriately in unstructured time, especially in eating spaces and hubs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Take responsibility for your actions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Wear correct uniform with pride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Attend school regularly, be on time and know your attendance percentage</a:t>
            </a:r>
          </a:p>
        </p:txBody>
      </p:sp>
      <p:sp>
        <p:nvSpPr>
          <p:cNvPr id="9" name="Rounded Rectangle 8"/>
          <p:cNvSpPr/>
          <p:nvPr/>
        </p:nvSpPr>
        <p:spPr>
          <a:xfrm>
            <a:off x="2499095" y="3906462"/>
            <a:ext cx="3301640" cy="263751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Security</a:t>
            </a: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Talk to people about your emotions and wellbeing</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Develop secure learning relationships with peers and staff</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Tell someone if you feel upset or threatened</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 aware of personal safety – keep passwords safe, belongings, stay safe on social media</a:t>
            </a:r>
          </a:p>
        </p:txBody>
      </p:sp>
      <p:sp>
        <p:nvSpPr>
          <p:cNvPr id="10" name="Rounded Rectangle 9"/>
          <p:cNvSpPr/>
          <p:nvPr/>
        </p:nvSpPr>
        <p:spPr>
          <a:xfrm>
            <a:off x="6146298" y="3906462"/>
            <a:ext cx="3301640" cy="2637518"/>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Success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Share success in a variety of ways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Celebrate more than just grades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Act on feedback in learning</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Value the success of others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Have unwavering belief in the core principle that all can achieve</a:t>
            </a:r>
          </a:p>
        </p:txBody>
      </p:sp>
    </p:spTree>
    <p:extLst>
      <p:ext uri="{BB962C8B-B14F-4D97-AF65-F5344CB8AC3E}">
        <p14:creationId xmlns:p14="http://schemas.microsoft.com/office/powerpoint/2010/main" val="30093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289028" y="200116"/>
            <a:ext cx="3301640" cy="2637518"/>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Include different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Variety of perspectives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Encourage responsibility &amp; ownership</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Rounded Rectangle 5"/>
          <p:cNvSpPr/>
          <p:nvPr/>
        </p:nvSpPr>
        <p:spPr>
          <a:xfrm>
            <a:off x="766354" y="2385735"/>
            <a:ext cx="3471441" cy="2977153"/>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Allow Students to own the School Development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Language they understand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What can students do to make a difference?</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ounded Rectangle 6"/>
          <p:cNvSpPr/>
          <p:nvPr/>
        </p:nvSpPr>
        <p:spPr>
          <a:xfrm>
            <a:off x="7590668" y="2385735"/>
            <a:ext cx="3599522" cy="3074539"/>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Utilise relationships you have with other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Create opportunities to grow relationships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SHRN Area Representative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Wellbeing Governor and/or others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Parents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External Agencies</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76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1746819" y="308727"/>
            <a:ext cx="432048" cy="61206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Up Arrow 4"/>
          <p:cNvSpPr/>
          <p:nvPr/>
        </p:nvSpPr>
        <p:spPr>
          <a:xfrm rot="5400000">
            <a:off x="5843972" y="2312876"/>
            <a:ext cx="432048" cy="84249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rot="16200000">
            <a:off x="-1154033" y="3248714"/>
            <a:ext cx="613494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Challenge, Expectation &amp; Accountability</a:t>
            </a:r>
          </a:p>
        </p:txBody>
      </p:sp>
      <p:cxnSp>
        <p:nvCxnSpPr>
          <p:cNvPr id="9" name="Straight Connector 8"/>
          <p:cNvCxnSpPr/>
          <p:nvPr/>
        </p:nvCxnSpPr>
        <p:spPr>
          <a:xfrm>
            <a:off x="6096000" y="1"/>
            <a:ext cx="0" cy="6741369"/>
          </a:xfrm>
          <a:prstGeom prst="line">
            <a:avLst/>
          </a:prstGeom>
          <a:ln w="76200" cmpd="sng"/>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77418" y="6184555"/>
            <a:ext cx="278973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Care &amp; Support</a:t>
            </a:r>
          </a:p>
        </p:txBody>
      </p:sp>
      <p:cxnSp>
        <p:nvCxnSpPr>
          <p:cNvPr id="10" name="Straight Connector 9"/>
          <p:cNvCxnSpPr/>
          <p:nvPr/>
        </p:nvCxnSpPr>
        <p:spPr>
          <a:xfrm flipV="1">
            <a:off x="2063552" y="3429001"/>
            <a:ext cx="8604451" cy="1"/>
          </a:xfrm>
          <a:prstGeom prst="line">
            <a:avLst/>
          </a:prstGeom>
          <a:ln w="76200" cmpd="sng"/>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58027" y="87015"/>
            <a:ext cx="83978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Calibri" panose="020F0502020204030204"/>
                <a:ea typeface="+mn-ea"/>
                <a:cs typeface="+mn-cs"/>
              </a:rPr>
              <a:t>To</a:t>
            </a:r>
          </a:p>
        </p:txBody>
      </p:sp>
      <p:sp>
        <p:nvSpPr>
          <p:cNvPr id="13" name="Rectangle 12"/>
          <p:cNvSpPr/>
          <p:nvPr/>
        </p:nvSpPr>
        <p:spPr>
          <a:xfrm>
            <a:off x="8832305" y="106984"/>
            <a:ext cx="159530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Calibri" panose="020F0502020204030204"/>
                <a:ea typeface="+mn-ea"/>
                <a:cs typeface="+mn-cs"/>
              </a:rPr>
              <a:t>With</a:t>
            </a:r>
          </a:p>
        </p:txBody>
      </p:sp>
      <p:sp>
        <p:nvSpPr>
          <p:cNvPr id="14" name="Rectangle 13"/>
          <p:cNvSpPr/>
          <p:nvPr/>
        </p:nvSpPr>
        <p:spPr>
          <a:xfrm>
            <a:off x="2351585" y="5385990"/>
            <a:ext cx="125386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Calibri" panose="020F0502020204030204"/>
                <a:ea typeface="+mn-ea"/>
                <a:cs typeface="+mn-cs"/>
              </a:rPr>
              <a:t>Not</a:t>
            </a:r>
          </a:p>
        </p:txBody>
      </p:sp>
      <p:sp>
        <p:nvSpPr>
          <p:cNvPr id="15" name="Rectangle 14"/>
          <p:cNvSpPr/>
          <p:nvPr/>
        </p:nvSpPr>
        <p:spPr>
          <a:xfrm>
            <a:off x="8912041" y="5220567"/>
            <a:ext cx="111235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Calibri" panose="020F0502020204030204"/>
                <a:ea typeface="+mn-ea"/>
                <a:cs typeface="+mn-cs"/>
              </a:rPr>
              <a:t>For</a:t>
            </a:r>
          </a:p>
        </p:txBody>
      </p:sp>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157" t="3961" r="28543"/>
          <a:stretch>
            <a:fillRect/>
          </a:stretch>
        </p:blipFill>
        <p:spPr bwMode="auto">
          <a:xfrm>
            <a:off x="5267908" y="1030314"/>
            <a:ext cx="1512168" cy="4651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07883" y="398112"/>
            <a:ext cx="15200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Demeaning</a:t>
            </a:r>
          </a:p>
        </p:txBody>
      </p:sp>
      <p:sp>
        <p:nvSpPr>
          <p:cNvPr id="3" name="TextBox 2"/>
          <p:cNvSpPr txBox="1"/>
          <p:nvPr/>
        </p:nvSpPr>
        <p:spPr>
          <a:xfrm>
            <a:off x="2267385" y="1124744"/>
            <a:ext cx="2034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 self confidence</a:t>
            </a:r>
          </a:p>
        </p:txBody>
      </p:sp>
      <p:sp>
        <p:nvSpPr>
          <p:cNvPr id="8" name="TextBox 7"/>
          <p:cNvSpPr txBox="1"/>
          <p:nvPr/>
        </p:nvSpPr>
        <p:spPr>
          <a:xfrm>
            <a:off x="4223792" y="1000916"/>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Helpless</a:t>
            </a:r>
          </a:p>
        </p:txBody>
      </p:sp>
      <p:sp>
        <p:nvSpPr>
          <p:cNvPr id="11" name="TextBox 10"/>
          <p:cNvSpPr txBox="1"/>
          <p:nvPr/>
        </p:nvSpPr>
        <p:spPr>
          <a:xfrm>
            <a:off x="4023895" y="1658417"/>
            <a:ext cx="13681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Depressing</a:t>
            </a:r>
          </a:p>
        </p:txBody>
      </p:sp>
      <p:sp>
        <p:nvSpPr>
          <p:cNvPr id="17" name="TextBox 16"/>
          <p:cNvSpPr txBox="1"/>
          <p:nvPr/>
        </p:nvSpPr>
        <p:spPr>
          <a:xfrm>
            <a:off x="6261011" y="940078"/>
            <a:ext cx="2284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Variety of learning</a:t>
            </a:r>
          </a:p>
        </p:txBody>
      </p:sp>
      <p:sp>
        <p:nvSpPr>
          <p:cNvPr id="18" name="TextBox 17"/>
          <p:cNvSpPr txBox="1"/>
          <p:nvPr/>
        </p:nvSpPr>
        <p:spPr>
          <a:xfrm>
            <a:off x="8400256" y="1196752"/>
            <a:ext cx="12297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Freedom</a:t>
            </a:r>
          </a:p>
        </p:txBody>
      </p:sp>
      <p:sp>
        <p:nvSpPr>
          <p:cNvPr id="19" name="TextBox 18"/>
          <p:cNvSpPr txBox="1"/>
          <p:nvPr/>
        </p:nvSpPr>
        <p:spPr>
          <a:xfrm>
            <a:off x="6437210" y="1704583"/>
            <a:ext cx="702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Trust</a:t>
            </a:r>
          </a:p>
        </p:txBody>
      </p:sp>
      <p:sp>
        <p:nvSpPr>
          <p:cNvPr id="20" name="TextBox 19"/>
          <p:cNvSpPr txBox="1"/>
          <p:nvPr/>
        </p:nvSpPr>
        <p:spPr>
          <a:xfrm>
            <a:off x="7392144" y="2420888"/>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Motivation</a:t>
            </a:r>
          </a:p>
        </p:txBody>
      </p:sp>
      <p:sp>
        <p:nvSpPr>
          <p:cNvPr id="21" name="TextBox 20"/>
          <p:cNvSpPr txBox="1"/>
          <p:nvPr/>
        </p:nvSpPr>
        <p:spPr>
          <a:xfrm>
            <a:off x="5016074" y="5868737"/>
            <a:ext cx="1185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Angry</a:t>
            </a:r>
          </a:p>
        </p:txBody>
      </p:sp>
      <p:sp>
        <p:nvSpPr>
          <p:cNvPr id="22" name="TextBox 21"/>
          <p:cNvSpPr txBox="1"/>
          <p:nvPr/>
        </p:nvSpPr>
        <p:spPr>
          <a:xfrm>
            <a:off x="4439817" y="3789040"/>
            <a:ext cx="9522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Upset</a:t>
            </a:r>
          </a:p>
        </p:txBody>
      </p:sp>
      <p:sp>
        <p:nvSpPr>
          <p:cNvPr id="23" name="TextBox 22"/>
          <p:cNvSpPr txBox="1"/>
          <p:nvPr/>
        </p:nvSpPr>
        <p:spPr>
          <a:xfrm>
            <a:off x="3137511" y="4938551"/>
            <a:ext cx="1185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Confusing</a:t>
            </a:r>
          </a:p>
        </p:txBody>
      </p:sp>
      <p:sp>
        <p:nvSpPr>
          <p:cNvPr id="24" name="TextBox 23"/>
          <p:cNvSpPr txBox="1"/>
          <p:nvPr/>
        </p:nvSpPr>
        <p:spPr>
          <a:xfrm>
            <a:off x="4337150" y="4509120"/>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Agitated</a:t>
            </a:r>
          </a:p>
        </p:txBody>
      </p:sp>
      <p:sp>
        <p:nvSpPr>
          <p:cNvPr id="25" name="TextBox 24"/>
          <p:cNvSpPr txBox="1"/>
          <p:nvPr/>
        </p:nvSpPr>
        <p:spPr>
          <a:xfrm>
            <a:off x="6780076" y="3705773"/>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Easy</a:t>
            </a:r>
          </a:p>
        </p:txBody>
      </p:sp>
      <p:sp>
        <p:nvSpPr>
          <p:cNvPr id="26" name="TextBox 25"/>
          <p:cNvSpPr txBox="1"/>
          <p:nvPr/>
        </p:nvSpPr>
        <p:spPr>
          <a:xfrm>
            <a:off x="8760296" y="3713718"/>
            <a:ext cx="17393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Spoon-feeding</a:t>
            </a:r>
          </a:p>
        </p:txBody>
      </p:sp>
      <p:sp>
        <p:nvSpPr>
          <p:cNvPr id="27" name="TextBox 26"/>
          <p:cNvSpPr txBox="1"/>
          <p:nvPr/>
        </p:nvSpPr>
        <p:spPr>
          <a:xfrm>
            <a:off x="6816080" y="4221088"/>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Laid-back</a:t>
            </a:r>
          </a:p>
        </p:txBody>
      </p:sp>
      <p:sp>
        <p:nvSpPr>
          <p:cNvPr id="28" name="TextBox 27"/>
          <p:cNvSpPr txBox="1"/>
          <p:nvPr/>
        </p:nvSpPr>
        <p:spPr>
          <a:xfrm>
            <a:off x="6888088" y="5125834"/>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Aimless</a:t>
            </a:r>
          </a:p>
        </p:txBody>
      </p:sp>
      <p:sp>
        <p:nvSpPr>
          <p:cNvPr id="29" name="TextBox 28"/>
          <p:cNvSpPr txBox="1"/>
          <p:nvPr/>
        </p:nvSpPr>
        <p:spPr>
          <a:xfrm>
            <a:off x="7860197" y="4569219"/>
            <a:ext cx="115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Pointless</a:t>
            </a:r>
          </a:p>
        </p:txBody>
      </p:sp>
      <p:sp>
        <p:nvSpPr>
          <p:cNvPr id="30" name="TextBox 29"/>
          <p:cNvSpPr txBox="1"/>
          <p:nvPr/>
        </p:nvSpPr>
        <p:spPr>
          <a:xfrm>
            <a:off x="6279124" y="5506022"/>
            <a:ext cx="13681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Patronising</a:t>
            </a:r>
          </a:p>
        </p:txBody>
      </p:sp>
      <p:sp>
        <p:nvSpPr>
          <p:cNvPr id="31" name="TextBox 30"/>
          <p:cNvSpPr txBox="1"/>
          <p:nvPr/>
        </p:nvSpPr>
        <p:spPr>
          <a:xfrm>
            <a:off x="8544272" y="4941168"/>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Restricted</a:t>
            </a:r>
          </a:p>
        </p:txBody>
      </p:sp>
      <p:sp>
        <p:nvSpPr>
          <p:cNvPr id="32" name="TextBox 31"/>
          <p:cNvSpPr txBox="1"/>
          <p:nvPr/>
        </p:nvSpPr>
        <p:spPr>
          <a:xfrm>
            <a:off x="8090995" y="5798936"/>
            <a:ext cx="828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Boring</a:t>
            </a:r>
          </a:p>
        </p:txBody>
      </p:sp>
      <p:sp>
        <p:nvSpPr>
          <p:cNvPr id="33" name="TextBox 32"/>
          <p:cNvSpPr txBox="1"/>
          <p:nvPr/>
        </p:nvSpPr>
        <p:spPr>
          <a:xfrm>
            <a:off x="6888088" y="4693786"/>
            <a:ext cx="1152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Limited</a:t>
            </a:r>
          </a:p>
        </p:txBody>
      </p:sp>
      <p:sp>
        <p:nvSpPr>
          <p:cNvPr id="34" name="TextBox 33"/>
          <p:cNvSpPr txBox="1"/>
          <p:nvPr/>
        </p:nvSpPr>
        <p:spPr>
          <a:xfrm>
            <a:off x="7592792" y="5495166"/>
            <a:ext cx="12395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Resentful</a:t>
            </a:r>
          </a:p>
        </p:txBody>
      </p:sp>
      <p:sp>
        <p:nvSpPr>
          <p:cNvPr id="35" name="TextBox 34"/>
          <p:cNvSpPr txBox="1"/>
          <p:nvPr/>
        </p:nvSpPr>
        <p:spPr>
          <a:xfrm>
            <a:off x="8472265" y="4086364"/>
            <a:ext cx="1552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Disappointed</a:t>
            </a:r>
          </a:p>
        </p:txBody>
      </p:sp>
      <p:sp>
        <p:nvSpPr>
          <p:cNvPr id="36" name="TextBox 35"/>
          <p:cNvSpPr txBox="1"/>
          <p:nvPr/>
        </p:nvSpPr>
        <p:spPr>
          <a:xfrm>
            <a:off x="6365776" y="6032321"/>
            <a:ext cx="1746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Underestimated</a:t>
            </a:r>
          </a:p>
        </p:txBody>
      </p:sp>
      <p:sp>
        <p:nvSpPr>
          <p:cNvPr id="37" name="TextBox 36"/>
          <p:cNvSpPr txBox="1"/>
          <p:nvPr/>
        </p:nvSpPr>
        <p:spPr>
          <a:xfrm>
            <a:off x="8832305" y="6005832"/>
            <a:ext cx="1595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Downhearted</a:t>
            </a:r>
          </a:p>
        </p:txBody>
      </p:sp>
      <p:sp>
        <p:nvSpPr>
          <p:cNvPr id="38" name="TextBox 37"/>
          <p:cNvSpPr txBox="1"/>
          <p:nvPr/>
        </p:nvSpPr>
        <p:spPr>
          <a:xfrm>
            <a:off x="7647276" y="3645024"/>
            <a:ext cx="10410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Unhappy</a:t>
            </a:r>
          </a:p>
        </p:txBody>
      </p:sp>
      <p:sp>
        <p:nvSpPr>
          <p:cNvPr id="39" name="TextBox 38"/>
          <p:cNvSpPr txBox="1"/>
          <p:nvPr/>
        </p:nvSpPr>
        <p:spPr>
          <a:xfrm>
            <a:off x="3526127" y="5939988"/>
            <a:ext cx="1552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Disappointed</a:t>
            </a:r>
          </a:p>
        </p:txBody>
      </p:sp>
      <p:sp>
        <p:nvSpPr>
          <p:cNvPr id="40" name="TextBox 39"/>
          <p:cNvSpPr txBox="1"/>
          <p:nvPr/>
        </p:nvSpPr>
        <p:spPr>
          <a:xfrm>
            <a:off x="2081554" y="4199887"/>
            <a:ext cx="1656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Pointless</a:t>
            </a:r>
          </a:p>
        </p:txBody>
      </p:sp>
      <p:sp>
        <p:nvSpPr>
          <p:cNvPr id="42" name="TextBox 41"/>
          <p:cNvSpPr txBox="1"/>
          <p:nvPr/>
        </p:nvSpPr>
        <p:spPr>
          <a:xfrm>
            <a:off x="3605453" y="5488464"/>
            <a:ext cx="828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Boring</a:t>
            </a:r>
          </a:p>
        </p:txBody>
      </p:sp>
      <p:sp>
        <p:nvSpPr>
          <p:cNvPr id="43" name="TextBox 42"/>
          <p:cNvSpPr txBox="1"/>
          <p:nvPr/>
        </p:nvSpPr>
        <p:spPr>
          <a:xfrm>
            <a:off x="4439816" y="5063118"/>
            <a:ext cx="1008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Insecure</a:t>
            </a:r>
          </a:p>
        </p:txBody>
      </p:sp>
      <p:sp>
        <p:nvSpPr>
          <p:cNvPr id="44" name="TextBox 43"/>
          <p:cNvSpPr txBox="1"/>
          <p:nvPr/>
        </p:nvSpPr>
        <p:spPr>
          <a:xfrm>
            <a:off x="4528871" y="3501008"/>
            <a:ext cx="1080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Annoyed</a:t>
            </a:r>
          </a:p>
        </p:txBody>
      </p:sp>
      <p:sp>
        <p:nvSpPr>
          <p:cNvPr id="45" name="TextBox 44"/>
          <p:cNvSpPr txBox="1"/>
          <p:nvPr/>
        </p:nvSpPr>
        <p:spPr>
          <a:xfrm>
            <a:off x="2258027" y="5247784"/>
            <a:ext cx="1605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Waste of time</a:t>
            </a:r>
          </a:p>
        </p:txBody>
      </p:sp>
      <p:sp>
        <p:nvSpPr>
          <p:cNvPr id="46" name="TextBox 45"/>
          <p:cNvSpPr txBox="1"/>
          <p:nvPr/>
        </p:nvSpPr>
        <p:spPr>
          <a:xfrm>
            <a:off x="3605454" y="4083050"/>
            <a:ext cx="1698459" cy="372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Demotivated</a:t>
            </a:r>
          </a:p>
        </p:txBody>
      </p:sp>
      <p:sp>
        <p:nvSpPr>
          <p:cNvPr id="47" name="TextBox 46"/>
          <p:cNvSpPr txBox="1"/>
          <p:nvPr/>
        </p:nvSpPr>
        <p:spPr>
          <a:xfrm>
            <a:off x="2244960" y="4756502"/>
            <a:ext cx="1080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Basic</a:t>
            </a:r>
          </a:p>
        </p:txBody>
      </p:sp>
      <p:sp>
        <p:nvSpPr>
          <p:cNvPr id="48" name="TextBox 47"/>
          <p:cNvSpPr txBox="1"/>
          <p:nvPr/>
        </p:nvSpPr>
        <p:spPr>
          <a:xfrm>
            <a:off x="2258026" y="2420888"/>
            <a:ext cx="1173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Unguided</a:t>
            </a:r>
          </a:p>
        </p:txBody>
      </p:sp>
      <p:sp>
        <p:nvSpPr>
          <p:cNvPr id="49" name="TextBox 48"/>
          <p:cNvSpPr txBox="1"/>
          <p:nvPr/>
        </p:nvSpPr>
        <p:spPr>
          <a:xfrm>
            <a:off x="3855487" y="2027749"/>
            <a:ext cx="1213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Frustrated</a:t>
            </a:r>
          </a:p>
        </p:txBody>
      </p:sp>
      <p:sp>
        <p:nvSpPr>
          <p:cNvPr id="50" name="TextBox 49"/>
          <p:cNvSpPr txBox="1"/>
          <p:nvPr/>
        </p:nvSpPr>
        <p:spPr>
          <a:xfrm>
            <a:off x="3863751" y="2950100"/>
            <a:ext cx="10801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Lonely</a:t>
            </a:r>
          </a:p>
        </p:txBody>
      </p:sp>
      <p:sp>
        <p:nvSpPr>
          <p:cNvPr id="51" name="TextBox 50"/>
          <p:cNvSpPr txBox="1"/>
          <p:nvPr/>
        </p:nvSpPr>
        <p:spPr>
          <a:xfrm>
            <a:off x="2297586" y="1963070"/>
            <a:ext cx="1008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Struggle</a:t>
            </a:r>
          </a:p>
        </p:txBody>
      </p:sp>
      <p:sp>
        <p:nvSpPr>
          <p:cNvPr id="52" name="TextBox 51"/>
          <p:cNvSpPr txBox="1"/>
          <p:nvPr/>
        </p:nvSpPr>
        <p:spPr>
          <a:xfrm>
            <a:off x="4707972" y="1324082"/>
            <a:ext cx="8119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Stuck</a:t>
            </a:r>
          </a:p>
        </p:txBody>
      </p:sp>
      <p:sp>
        <p:nvSpPr>
          <p:cNvPr id="53" name="TextBox 52"/>
          <p:cNvSpPr txBox="1"/>
          <p:nvPr/>
        </p:nvSpPr>
        <p:spPr>
          <a:xfrm>
            <a:off x="2267384" y="2852936"/>
            <a:ext cx="14630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Demoralised</a:t>
            </a:r>
          </a:p>
        </p:txBody>
      </p:sp>
      <p:sp>
        <p:nvSpPr>
          <p:cNvPr id="54" name="TextBox 53"/>
          <p:cNvSpPr txBox="1"/>
          <p:nvPr/>
        </p:nvSpPr>
        <p:spPr>
          <a:xfrm>
            <a:off x="2387588" y="764704"/>
            <a:ext cx="10441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Stressful</a:t>
            </a:r>
          </a:p>
        </p:txBody>
      </p:sp>
      <p:sp>
        <p:nvSpPr>
          <p:cNvPr id="55" name="TextBox 54"/>
          <p:cNvSpPr txBox="1"/>
          <p:nvPr/>
        </p:nvSpPr>
        <p:spPr>
          <a:xfrm>
            <a:off x="6435308" y="56417"/>
            <a:ext cx="10263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Happy</a:t>
            </a:r>
          </a:p>
        </p:txBody>
      </p:sp>
      <p:sp>
        <p:nvSpPr>
          <p:cNvPr id="56" name="TextBox 55"/>
          <p:cNvSpPr txBox="1"/>
          <p:nvPr/>
        </p:nvSpPr>
        <p:spPr>
          <a:xfrm>
            <a:off x="7352114" y="1639905"/>
            <a:ext cx="1080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Useful</a:t>
            </a:r>
          </a:p>
        </p:txBody>
      </p:sp>
      <p:sp>
        <p:nvSpPr>
          <p:cNvPr id="57" name="TextBox 56"/>
          <p:cNvSpPr txBox="1"/>
          <p:nvPr/>
        </p:nvSpPr>
        <p:spPr>
          <a:xfrm>
            <a:off x="7130989" y="2974886"/>
            <a:ext cx="18841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Joint Engagement</a:t>
            </a:r>
          </a:p>
        </p:txBody>
      </p:sp>
      <p:sp>
        <p:nvSpPr>
          <p:cNvPr id="58" name="TextBox 57"/>
          <p:cNvSpPr txBox="1"/>
          <p:nvPr/>
        </p:nvSpPr>
        <p:spPr>
          <a:xfrm>
            <a:off x="9089450" y="2502188"/>
            <a:ext cx="13017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Progressive</a:t>
            </a:r>
          </a:p>
        </p:txBody>
      </p:sp>
      <p:sp>
        <p:nvSpPr>
          <p:cNvPr id="59" name="TextBox 58"/>
          <p:cNvSpPr txBox="1"/>
          <p:nvPr/>
        </p:nvSpPr>
        <p:spPr>
          <a:xfrm>
            <a:off x="7144255" y="2009237"/>
            <a:ext cx="1620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Involvement</a:t>
            </a:r>
          </a:p>
        </p:txBody>
      </p:sp>
      <p:sp>
        <p:nvSpPr>
          <p:cNvPr id="60" name="TextBox 59"/>
          <p:cNvSpPr txBox="1"/>
          <p:nvPr/>
        </p:nvSpPr>
        <p:spPr>
          <a:xfrm>
            <a:off x="6963200" y="2686854"/>
            <a:ext cx="788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Fun</a:t>
            </a:r>
          </a:p>
        </p:txBody>
      </p:sp>
      <p:sp>
        <p:nvSpPr>
          <p:cNvPr id="61" name="TextBox 60"/>
          <p:cNvSpPr txBox="1"/>
          <p:nvPr/>
        </p:nvSpPr>
        <p:spPr>
          <a:xfrm>
            <a:off x="8650072" y="1519917"/>
            <a:ext cx="17674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Structured</a:t>
            </a:r>
          </a:p>
        </p:txBody>
      </p:sp>
      <p:sp>
        <p:nvSpPr>
          <p:cNvPr id="62" name="TextBox 61"/>
          <p:cNvSpPr txBox="1"/>
          <p:nvPr/>
        </p:nvSpPr>
        <p:spPr>
          <a:xfrm>
            <a:off x="8624181" y="837965"/>
            <a:ext cx="11161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Balanced</a:t>
            </a:r>
          </a:p>
        </p:txBody>
      </p:sp>
      <p:sp>
        <p:nvSpPr>
          <p:cNvPr id="63" name="TextBox 62"/>
          <p:cNvSpPr txBox="1"/>
          <p:nvPr/>
        </p:nvSpPr>
        <p:spPr>
          <a:xfrm>
            <a:off x="6786594" y="1277420"/>
            <a:ext cx="1324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Appreciated</a:t>
            </a:r>
          </a:p>
        </p:txBody>
      </p:sp>
      <p:sp>
        <p:nvSpPr>
          <p:cNvPr id="64" name="TextBox 63"/>
          <p:cNvSpPr txBox="1"/>
          <p:nvPr/>
        </p:nvSpPr>
        <p:spPr>
          <a:xfrm>
            <a:off x="9468218" y="1093386"/>
            <a:ext cx="804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Equal</a:t>
            </a:r>
          </a:p>
        </p:txBody>
      </p:sp>
      <p:sp>
        <p:nvSpPr>
          <p:cNvPr id="65" name="TextBox 64"/>
          <p:cNvSpPr txBox="1"/>
          <p:nvPr/>
        </p:nvSpPr>
        <p:spPr>
          <a:xfrm>
            <a:off x="9150994" y="2888352"/>
            <a:ext cx="1360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Enthusiastic</a:t>
            </a:r>
          </a:p>
        </p:txBody>
      </p:sp>
      <p:sp>
        <p:nvSpPr>
          <p:cNvPr id="66" name="TextBox 65"/>
          <p:cNvSpPr txBox="1"/>
          <p:nvPr/>
        </p:nvSpPr>
        <p:spPr>
          <a:xfrm>
            <a:off x="8483397" y="1824572"/>
            <a:ext cx="194421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Suitable Challenged</a:t>
            </a:r>
          </a:p>
        </p:txBody>
      </p:sp>
      <p:sp>
        <p:nvSpPr>
          <p:cNvPr id="41" name="TextBox 40"/>
          <p:cNvSpPr txBox="1"/>
          <p:nvPr/>
        </p:nvSpPr>
        <p:spPr>
          <a:xfrm>
            <a:off x="3431705" y="2470902"/>
            <a:ext cx="16465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Lack of respect</a:t>
            </a:r>
          </a:p>
        </p:txBody>
      </p:sp>
      <p:sp>
        <p:nvSpPr>
          <p:cNvPr id="67" name="TextBox 66"/>
          <p:cNvSpPr txBox="1"/>
          <p:nvPr/>
        </p:nvSpPr>
        <p:spPr>
          <a:xfrm>
            <a:off x="4511824" y="5488464"/>
            <a:ext cx="1512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Exasperating</a:t>
            </a:r>
          </a:p>
        </p:txBody>
      </p:sp>
      <p:sp>
        <p:nvSpPr>
          <p:cNvPr id="68" name="TextBox 67"/>
          <p:cNvSpPr txBox="1"/>
          <p:nvPr/>
        </p:nvSpPr>
        <p:spPr>
          <a:xfrm>
            <a:off x="2175053" y="3400837"/>
            <a:ext cx="21482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What’s the point – stay home</a:t>
            </a:r>
          </a:p>
        </p:txBody>
      </p:sp>
      <p:sp>
        <p:nvSpPr>
          <p:cNvPr id="69" name="TextBox 68"/>
          <p:cNvSpPr txBox="1"/>
          <p:nvPr/>
        </p:nvSpPr>
        <p:spPr>
          <a:xfrm>
            <a:off x="2844865" y="4505176"/>
            <a:ext cx="1478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Frustrating</a:t>
            </a:r>
          </a:p>
        </p:txBody>
      </p:sp>
      <p:sp>
        <p:nvSpPr>
          <p:cNvPr id="70" name="TextBox 69"/>
          <p:cNvSpPr txBox="1"/>
          <p:nvPr/>
        </p:nvSpPr>
        <p:spPr>
          <a:xfrm>
            <a:off x="3730428" y="677751"/>
            <a:ext cx="1789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Not progressive</a:t>
            </a:r>
          </a:p>
        </p:txBody>
      </p:sp>
      <p:sp>
        <p:nvSpPr>
          <p:cNvPr id="71" name="TextBox 70"/>
          <p:cNvSpPr txBox="1"/>
          <p:nvPr/>
        </p:nvSpPr>
        <p:spPr>
          <a:xfrm>
            <a:off x="4887390" y="383983"/>
            <a:ext cx="11366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Chaotic</a:t>
            </a:r>
          </a:p>
        </p:txBody>
      </p:sp>
      <p:sp>
        <p:nvSpPr>
          <p:cNvPr id="72" name="TextBox 71"/>
          <p:cNvSpPr txBox="1"/>
          <p:nvPr/>
        </p:nvSpPr>
        <p:spPr>
          <a:xfrm>
            <a:off x="7464152" y="87016"/>
            <a:ext cx="1224136" cy="380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Satisfying</a:t>
            </a:r>
          </a:p>
        </p:txBody>
      </p:sp>
      <p:sp>
        <p:nvSpPr>
          <p:cNvPr id="73" name="TextBox 72"/>
          <p:cNvSpPr txBox="1"/>
          <p:nvPr/>
        </p:nvSpPr>
        <p:spPr>
          <a:xfrm>
            <a:off x="2351584" y="1494076"/>
            <a:ext cx="16240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Failure fear</a:t>
            </a:r>
          </a:p>
        </p:txBody>
      </p:sp>
      <p:sp>
        <p:nvSpPr>
          <p:cNvPr id="74" name="TextBox 73"/>
          <p:cNvSpPr txBox="1"/>
          <p:nvPr/>
        </p:nvSpPr>
        <p:spPr>
          <a:xfrm>
            <a:off x="7471970" y="464173"/>
            <a:ext cx="14400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Achievement</a:t>
            </a:r>
          </a:p>
        </p:txBody>
      </p:sp>
      <p:sp>
        <p:nvSpPr>
          <p:cNvPr id="75" name="TextBox 74"/>
          <p:cNvSpPr txBox="1"/>
          <p:nvPr/>
        </p:nvSpPr>
        <p:spPr>
          <a:xfrm>
            <a:off x="6261012" y="548680"/>
            <a:ext cx="1091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Efficient</a:t>
            </a:r>
          </a:p>
        </p:txBody>
      </p:sp>
      <p:sp>
        <p:nvSpPr>
          <p:cNvPr id="76" name="TextBox 75"/>
          <p:cNvSpPr txBox="1"/>
          <p:nvPr/>
        </p:nvSpPr>
        <p:spPr>
          <a:xfrm>
            <a:off x="9248330" y="4455696"/>
            <a:ext cx="1263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Awkward</a:t>
            </a:r>
          </a:p>
        </p:txBody>
      </p:sp>
      <p:sp>
        <p:nvSpPr>
          <p:cNvPr id="77" name="TextBox 76"/>
          <p:cNvSpPr txBox="1"/>
          <p:nvPr/>
        </p:nvSpPr>
        <p:spPr>
          <a:xfrm>
            <a:off x="3584106" y="106984"/>
            <a:ext cx="1863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Uncertainty</a:t>
            </a:r>
          </a:p>
        </p:txBody>
      </p:sp>
    </p:spTree>
    <p:extLst>
      <p:ext uri="{BB962C8B-B14F-4D97-AF65-F5344CB8AC3E}">
        <p14:creationId xmlns:p14="http://schemas.microsoft.com/office/powerpoint/2010/main" val="67120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37459" y="3923247"/>
            <a:ext cx="946621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Be consistent in language and  actions – security, safety, rigour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437459" y="649822"/>
            <a:ext cx="909991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Build a sense of self-worth and being valued for all – listen and be heard.</a:t>
            </a:r>
          </a:p>
        </p:txBody>
      </p:sp>
      <p:sp>
        <p:nvSpPr>
          <p:cNvPr id="9" name="Rectangle 8"/>
          <p:cNvSpPr/>
          <p:nvPr/>
        </p:nvSpPr>
        <p:spPr>
          <a:xfrm>
            <a:off x="1437459" y="1545196"/>
            <a:ext cx="896928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Every opportunity to celebrate in different ways the lives of students and staff- build capacity in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1437459" y="2745525"/>
            <a:ext cx="896928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Communicate regularly and without hesitancy the ambition, pride and passion of the school – empathy and optimism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4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2253451" y="1211180"/>
            <a:ext cx="7772400" cy="4572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Everyone has a unique perspective and the right to have their voice heard.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Thoughts are linked to feelings and feelings to 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Our actions have an impact on others.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These actions are linked  to our needs, or, more often than not, our unmet needs.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Young people need to be supported to take responsibility for their actions and plan the best way forward.</a:t>
            </a:r>
          </a:p>
        </p:txBody>
      </p:sp>
      <p:sp>
        <p:nvSpPr>
          <p:cNvPr id="7" name="Title 1"/>
          <p:cNvSpPr txBox="1">
            <a:spLocks/>
          </p:cNvSpPr>
          <p:nvPr/>
        </p:nvSpPr>
        <p:spPr>
          <a:xfrm>
            <a:off x="2151017" y="270769"/>
            <a:ext cx="7772400" cy="72008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Basic principles of Relational Practice</a:t>
            </a:r>
          </a:p>
        </p:txBody>
      </p:sp>
    </p:spTree>
    <p:extLst>
      <p:ext uri="{BB962C8B-B14F-4D97-AF65-F5344CB8AC3E}">
        <p14:creationId xmlns:p14="http://schemas.microsoft.com/office/powerpoint/2010/main" val="3139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645" y="515874"/>
            <a:ext cx="9144000" cy="1555523"/>
          </a:xfrm>
        </p:spPr>
        <p:txBody>
          <a:bodyPr/>
          <a:lstStyle/>
          <a:p>
            <a:r>
              <a:rPr lang="en-GB" dirty="0" err="1"/>
              <a:t>Ysgol</a:t>
            </a:r>
            <a:r>
              <a:rPr lang="en-GB" dirty="0"/>
              <a:t> David Hughes</a:t>
            </a:r>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a:blip r:embed="rId3"/>
          <a:stretch>
            <a:fillRect/>
          </a:stretch>
        </p:blipFill>
        <p:spPr>
          <a:xfrm>
            <a:off x="3107211" y="3496469"/>
            <a:ext cx="5715000" cy="1866900"/>
          </a:xfrm>
          <a:prstGeom prst="rect">
            <a:avLst/>
          </a:prstGeom>
        </p:spPr>
      </p:pic>
      <p:pic>
        <p:nvPicPr>
          <p:cNvPr id="7" name="Picture 6"/>
          <p:cNvPicPr>
            <a:picLocks noChangeAspect="1"/>
          </p:cNvPicPr>
          <p:nvPr/>
        </p:nvPicPr>
        <p:blipFill>
          <a:blip r:embed="rId4"/>
          <a:stretch>
            <a:fillRect/>
          </a:stretch>
        </p:blipFill>
        <p:spPr>
          <a:xfrm>
            <a:off x="10899406" y="5591182"/>
            <a:ext cx="1038861" cy="1013523"/>
          </a:xfrm>
          <a:prstGeom prst="rect">
            <a:avLst/>
          </a:prstGeom>
        </p:spPr>
      </p:pic>
    </p:spTree>
    <p:extLst>
      <p:ext uri="{BB962C8B-B14F-4D97-AF65-F5344CB8AC3E}">
        <p14:creationId xmlns:p14="http://schemas.microsoft.com/office/powerpoint/2010/main" val="20963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45895" y="570467"/>
            <a:ext cx="2783631" cy="1655762"/>
          </a:xfrm>
        </p:spPr>
        <p:txBody>
          <a:bodyPr>
            <a:normAutofit/>
          </a:bodyPr>
          <a:lstStyle/>
          <a:p>
            <a:r>
              <a:rPr lang="en-GB" sz="3200" dirty="0" err="1">
                <a:solidFill>
                  <a:srgbClr val="9966FF"/>
                </a:solidFill>
              </a:rPr>
              <a:t>Ysgol</a:t>
            </a:r>
            <a:r>
              <a:rPr lang="en-GB" sz="3200" dirty="0">
                <a:solidFill>
                  <a:srgbClr val="9966FF"/>
                </a:solidFill>
              </a:rPr>
              <a:t> </a:t>
            </a:r>
            <a:r>
              <a:rPr lang="en-GB" sz="3200" dirty="0" err="1">
                <a:solidFill>
                  <a:srgbClr val="9966FF"/>
                </a:solidFill>
              </a:rPr>
              <a:t>Gyfan</a:t>
            </a:r>
            <a:endParaRPr lang="en-GB" sz="3200" dirty="0">
              <a:solidFill>
                <a:srgbClr val="9966FF"/>
              </a:solidFill>
            </a:endParaRPr>
          </a:p>
          <a:p>
            <a:r>
              <a:rPr lang="en-GB" sz="3200" dirty="0">
                <a:solidFill>
                  <a:srgbClr val="9966FF"/>
                </a:solidFill>
              </a:rPr>
              <a:t>Whole School</a:t>
            </a:r>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7621"/>
          <a:stretch/>
        </p:blipFill>
        <p:spPr>
          <a:xfrm>
            <a:off x="866192" y="0"/>
            <a:ext cx="5515947" cy="340800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4898" b="8186"/>
          <a:stretch/>
        </p:blipFill>
        <p:spPr>
          <a:xfrm>
            <a:off x="4453812" y="3009731"/>
            <a:ext cx="6304384" cy="3636815"/>
          </a:xfrm>
          <a:prstGeom prst="rect">
            <a:avLst/>
          </a:prstGeom>
        </p:spPr>
      </p:pic>
      <p:pic>
        <p:nvPicPr>
          <p:cNvPr id="8" name="Picture 7"/>
          <p:cNvPicPr>
            <a:picLocks noChangeAspect="1"/>
          </p:cNvPicPr>
          <p:nvPr/>
        </p:nvPicPr>
        <p:blipFill>
          <a:blip r:embed="rId5"/>
          <a:stretch>
            <a:fillRect/>
          </a:stretch>
        </p:blipFill>
        <p:spPr>
          <a:xfrm>
            <a:off x="10959073" y="5553954"/>
            <a:ext cx="1036410" cy="1012024"/>
          </a:xfrm>
          <a:prstGeom prst="rect">
            <a:avLst/>
          </a:prstGeom>
        </p:spPr>
      </p:pic>
    </p:spTree>
    <p:extLst>
      <p:ext uri="{BB962C8B-B14F-4D97-AF65-F5344CB8AC3E}">
        <p14:creationId xmlns:p14="http://schemas.microsoft.com/office/powerpoint/2010/main" val="329895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a:blip r:embed="rId3"/>
          <a:stretch>
            <a:fillRect/>
          </a:stretch>
        </p:blipFill>
        <p:spPr>
          <a:xfrm>
            <a:off x="11018741" y="5582213"/>
            <a:ext cx="1036410" cy="1012024"/>
          </a:xfrm>
          <a:prstGeom prst="rect">
            <a:avLst/>
          </a:prstGeom>
        </p:spPr>
      </p:pic>
      <p:pic>
        <p:nvPicPr>
          <p:cNvPr id="7" name="Picture 6"/>
          <p:cNvPicPr>
            <a:picLocks noChangeAspect="1"/>
          </p:cNvPicPr>
          <p:nvPr/>
        </p:nvPicPr>
        <p:blipFill>
          <a:blip r:embed="rId4"/>
          <a:stretch>
            <a:fillRect/>
          </a:stretch>
        </p:blipFill>
        <p:spPr>
          <a:xfrm>
            <a:off x="1127702" y="2440300"/>
            <a:ext cx="10236983" cy="2390453"/>
          </a:xfrm>
          <a:prstGeom prst="rect">
            <a:avLst/>
          </a:prstGeom>
        </p:spPr>
      </p:pic>
      <p:sp>
        <p:nvSpPr>
          <p:cNvPr id="8" name="TextBox 7"/>
          <p:cNvSpPr txBox="1"/>
          <p:nvPr/>
        </p:nvSpPr>
        <p:spPr>
          <a:xfrm>
            <a:off x="1346058" y="448743"/>
            <a:ext cx="92373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9966FF"/>
                </a:solidFill>
                <a:effectLst/>
                <a:uLnTx/>
                <a:uFillTx/>
                <a:latin typeface="Calibri" panose="020F0502020204030204"/>
                <a:ea typeface="+mn-ea"/>
                <a:cs typeface="+mn-cs"/>
              </a:rPr>
              <a:t>Cynghorau</a:t>
            </a:r>
            <a:r>
              <a:rPr kumimoji="0" lang="en-GB" sz="3200" b="0" i="0" u="none" strike="noStrike" kern="1200" cap="none" spc="0" normalizeH="0" baseline="0" noProof="0" dirty="0">
                <a:ln>
                  <a:noFill/>
                </a:ln>
                <a:solidFill>
                  <a:srgbClr val="9966FF"/>
                </a:solidFill>
                <a:effectLst/>
                <a:uLnTx/>
                <a:uFillTx/>
                <a:latin typeface="Calibri" panose="020F0502020204030204"/>
                <a:ea typeface="+mn-ea"/>
                <a:cs typeface="+mn-cs"/>
              </a:rPr>
              <a:t> </a:t>
            </a:r>
            <a:r>
              <a:rPr kumimoji="0" lang="en-GB" sz="3200" b="0" i="0" u="none" strike="noStrike" kern="1200" cap="none" spc="0" normalizeH="0" baseline="0" noProof="0" dirty="0" err="1">
                <a:ln>
                  <a:noFill/>
                </a:ln>
                <a:solidFill>
                  <a:srgbClr val="9966FF"/>
                </a:solidFill>
                <a:effectLst/>
                <a:uLnTx/>
                <a:uFillTx/>
                <a:latin typeface="Calibri" panose="020F0502020204030204"/>
                <a:ea typeface="+mn-ea"/>
                <a:cs typeface="+mn-cs"/>
              </a:rPr>
              <a:t>Blwyddyn</a:t>
            </a:r>
            <a:r>
              <a:rPr kumimoji="0" lang="en-GB" sz="3200" b="0" i="0" u="none" strike="noStrike" kern="1200" cap="none" spc="0" normalizeH="0" baseline="0" noProof="0" dirty="0">
                <a:ln>
                  <a:noFill/>
                </a:ln>
                <a:solidFill>
                  <a:srgbClr val="9966FF"/>
                </a:solidFill>
                <a:effectLst/>
                <a:uLnTx/>
                <a:uFillTx/>
                <a:latin typeface="Calibri" panose="020F0502020204030204"/>
                <a:ea typeface="+mn-ea"/>
                <a:cs typeface="+mn-cs"/>
              </a:rPr>
              <a:t> a </a:t>
            </a:r>
            <a:r>
              <a:rPr kumimoji="0" lang="en-GB" sz="3200" b="0" i="0" u="none" strike="noStrike" kern="1200" cap="none" spc="0" normalizeH="0" baseline="0" noProof="0" dirty="0" err="1">
                <a:ln>
                  <a:noFill/>
                </a:ln>
                <a:solidFill>
                  <a:srgbClr val="9966FF"/>
                </a:solidFill>
                <a:effectLst/>
                <a:uLnTx/>
                <a:uFillTx/>
                <a:latin typeface="Calibri" panose="020F0502020204030204"/>
                <a:ea typeface="+mn-ea"/>
                <a:cs typeface="+mn-cs"/>
              </a:rPr>
              <a:t>Llais</a:t>
            </a:r>
            <a:r>
              <a:rPr kumimoji="0" lang="en-GB" sz="3200" b="0" i="0" u="none" strike="noStrike" kern="1200" cap="none" spc="0" normalizeH="0" baseline="0" noProof="0" dirty="0">
                <a:ln>
                  <a:noFill/>
                </a:ln>
                <a:solidFill>
                  <a:srgbClr val="9966FF"/>
                </a:solidFill>
                <a:effectLst/>
                <a:uLnTx/>
                <a:uFillTx/>
                <a:latin typeface="Calibri" panose="020F0502020204030204"/>
                <a:ea typeface="+mn-ea"/>
                <a:cs typeface="+mn-cs"/>
              </a:rPr>
              <a:t> y </a:t>
            </a:r>
            <a:r>
              <a:rPr kumimoji="0" lang="en-GB" sz="3200" b="0" i="0" u="none" strike="noStrike" kern="1200" cap="none" spc="0" normalizeH="0" baseline="0" noProof="0" dirty="0" err="1">
                <a:ln>
                  <a:noFill/>
                </a:ln>
                <a:solidFill>
                  <a:srgbClr val="9966FF"/>
                </a:solidFill>
                <a:effectLst/>
                <a:uLnTx/>
                <a:uFillTx/>
                <a:latin typeface="Calibri" panose="020F0502020204030204"/>
                <a:ea typeface="+mn-ea"/>
                <a:cs typeface="+mn-cs"/>
              </a:rPr>
              <a:t>Dysgwr</a:t>
            </a:r>
            <a:endParaRPr kumimoji="0" lang="en-GB" sz="3200" b="0" i="0" u="none" strike="noStrike" kern="1200" cap="none" spc="0" normalizeH="0" baseline="0" noProof="0" dirty="0">
              <a:ln>
                <a:noFill/>
              </a:ln>
              <a:solidFill>
                <a:srgbClr val="9966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9966FF"/>
                </a:solidFill>
                <a:effectLst/>
                <a:uLnTx/>
                <a:uFillTx/>
                <a:latin typeface="Calibri" panose="020F0502020204030204"/>
                <a:ea typeface="+mn-ea"/>
                <a:cs typeface="+mn-cs"/>
              </a:rPr>
              <a:t>Year Councils and Pupil Voice</a:t>
            </a:r>
          </a:p>
        </p:txBody>
      </p:sp>
    </p:spTree>
    <p:extLst>
      <p:ext uri="{BB962C8B-B14F-4D97-AF65-F5344CB8AC3E}">
        <p14:creationId xmlns:p14="http://schemas.microsoft.com/office/powerpoint/2010/main" val="227787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a:off x="1912883" y="136634"/>
            <a:ext cx="6400800" cy="168899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NQA JOURNEY</a:t>
            </a:r>
            <a:endParaRPr kumimoji="0" lang="en-GB"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9" name="TextBox 8"/>
          <p:cNvSpPr txBox="1"/>
          <p:nvPr/>
        </p:nvSpPr>
        <p:spPr>
          <a:xfrm>
            <a:off x="60960" y="1372388"/>
            <a:ext cx="6343650"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Head of PSE and Citizenship at Dwr Y Felin. 11-16 school in centre of Neath.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Took over as Healthy Schools Coordinator in 2010 where we were on phase 4, every two years we successfully achieved up to phase six and embarked on the National Award last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Seven topics all relating to health and wellbeing.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Improvement seen as a result of ESTYN including wellbeing in the Inspection Area 2 of the new framework, school had to self evaluate what we were doing and NQA supported a lot of what we did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Commended for our development of pupil voice and the different student bodies that sit on school parliament.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Explosion 2 9"/>
          <p:cNvSpPr/>
          <p:nvPr/>
        </p:nvSpPr>
        <p:spPr>
          <a:xfrm>
            <a:off x="7132320" y="998483"/>
            <a:ext cx="4691818" cy="31620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Ethos and culture has changed due to the current high profile of health and wellbeing</a:t>
            </a: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1" name="Rectangle 10"/>
          <p:cNvSpPr/>
          <p:nvPr/>
        </p:nvSpPr>
        <p:spPr>
          <a:xfrm>
            <a:off x="6938010" y="4286251"/>
            <a:ext cx="5086350" cy="2595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Compliant menus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Healthy fundraising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Healthy lunchbox</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Rewards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Role modelling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Parental involvement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Wellbeing ambassadors and other student bodies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Mindfulness in the curriculum</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Down Arrow 11"/>
          <p:cNvSpPr/>
          <p:nvPr/>
        </p:nvSpPr>
        <p:spPr>
          <a:xfrm>
            <a:off x="10847070" y="2785259"/>
            <a:ext cx="708660" cy="1234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Healthy Lunchbox 2016, Week 2: Creative Main Cours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3835"/>
            <a:ext cx="1524000" cy="1524000"/>
          </a:xfrm>
          <a:prstGeom prst="rect">
            <a:avLst/>
          </a:prstGeom>
        </p:spPr>
      </p:pic>
      <p:sp>
        <p:nvSpPr>
          <p:cNvPr id="14" name="6-Point Star 13"/>
          <p:cNvSpPr/>
          <p:nvPr/>
        </p:nvSpPr>
        <p:spPr>
          <a:xfrm>
            <a:off x="3050891" y="5791199"/>
            <a:ext cx="2308860" cy="117564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 happy, healthy child learns</a:t>
            </a:r>
          </a:p>
        </p:txBody>
      </p:sp>
    </p:spTree>
    <p:extLst>
      <p:ext uri="{BB962C8B-B14F-4D97-AF65-F5344CB8AC3E}">
        <p14:creationId xmlns:p14="http://schemas.microsoft.com/office/powerpoint/2010/main" val="70917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a:blip r:embed="rId3"/>
          <a:stretch>
            <a:fillRect/>
          </a:stretch>
        </p:blipFill>
        <p:spPr>
          <a:xfrm>
            <a:off x="11018741" y="5582213"/>
            <a:ext cx="1036410" cy="1012024"/>
          </a:xfrm>
          <a:prstGeom prst="rect">
            <a:avLst/>
          </a:prstGeom>
        </p:spPr>
      </p:pic>
      <p:pic>
        <p:nvPicPr>
          <p:cNvPr id="7" name="Picture 6"/>
          <p:cNvPicPr>
            <a:picLocks noChangeAspect="1"/>
          </p:cNvPicPr>
          <p:nvPr/>
        </p:nvPicPr>
        <p:blipFill rotWithShape="1">
          <a:blip r:embed="rId4"/>
          <a:srcRect l="20243" t="14845" r="22345" b="28523"/>
          <a:stretch/>
        </p:blipFill>
        <p:spPr>
          <a:xfrm>
            <a:off x="813200" y="151051"/>
            <a:ext cx="5911167" cy="3519366"/>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970" b="17179"/>
          <a:stretch/>
        </p:blipFill>
        <p:spPr>
          <a:xfrm rot="21428923">
            <a:off x="4192008" y="3185382"/>
            <a:ext cx="5534884" cy="3273218"/>
          </a:xfrm>
          <a:prstGeom prst="rect">
            <a:avLst/>
          </a:prstGeom>
        </p:spPr>
      </p:pic>
    </p:spTree>
    <p:extLst>
      <p:ext uri="{BB962C8B-B14F-4D97-AF65-F5344CB8AC3E}">
        <p14:creationId xmlns:p14="http://schemas.microsoft.com/office/powerpoint/2010/main" val="84883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a:blip r:embed="rId3"/>
          <a:stretch>
            <a:fillRect/>
          </a:stretch>
        </p:blipFill>
        <p:spPr>
          <a:xfrm>
            <a:off x="11018741" y="5582213"/>
            <a:ext cx="1036410" cy="1012024"/>
          </a:xfrm>
          <a:prstGeom prst="rect">
            <a:avLst/>
          </a:prstGeom>
        </p:spPr>
      </p:pic>
      <p:pic>
        <p:nvPicPr>
          <p:cNvPr id="7" name="Picture 6"/>
          <p:cNvPicPr>
            <a:picLocks noChangeAspect="1"/>
          </p:cNvPicPr>
          <p:nvPr/>
        </p:nvPicPr>
        <p:blipFill rotWithShape="1">
          <a:blip r:embed="rId4"/>
          <a:srcRect l="17838" t="23230" r="19524" b="3505"/>
          <a:stretch/>
        </p:blipFill>
        <p:spPr>
          <a:xfrm>
            <a:off x="2083323" y="744718"/>
            <a:ext cx="7544539" cy="5326144"/>
          </a:xfrm>
          <a:prstGeom prst="rect">
            <a:avLst/>
          </a:prstGeom>
        </p:spPr>
      </p:pic>
    </p:spTree>
    <p:extLst>
      <p:ext uri="{BB962C8B-B14F-4D97-AF65-F5344CB8AC3E}">
        <p14:creationId xmlns:p14="http://schemas.microsoft.com/office/powerpoint/2010/main" val="95105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4987" y="2143346"/>
            <a:ext cx="5009928" cy="3757446"/>
          </a:xfrm>
          <a:prstGeom prst="rect">
            <a:avLst/>
          </a:prstGeom>
        </p:spPr>
      </p:pic>
      <p:pic>
        <p:nvPicPr>
          <p:cNvPr id="9" name="Picture 8"/>
          <p:cNvPicPr>
            <a:picLocks noChangeAspect="1"/>
          </p:cNvPicPr>
          <p:nvPr/>
        </p:nvPicPr>
        <p:blipFill rotWithShape="1">
          <a:blip r:embed="rId4"/>
          <a:srcRect l="6121" t="6259" r="10282" b="5442"/>
          <a:stretch/>
        </p:blipFill>
        <p:spPr>
          <a:xfrm>
            <a:off x="5101367" y="1706845"/>
            <a:ext cx="6923712" cy="4414037"/>
          </a:xfrm>
          <a:prstGeom prst="rect">
            <a:avLst/>
          </a:prstGeom>
        </p:spPr>
      </p:pic>
      <p:pic>
        <p:nvPicPr>
          <p:cNvPr id="10" name="Picture 9"/>
          <p:cNvPicPr>
            <a:picLocks noChangeAspect="1"/>
          </p:cNvPicPr>
          <p:nvPr/>
        </p:nvPicPr>
        <p:blipFill>
          <a:blip r:embed="rId5"/>
          <a:stretch>
            <a:fillRect/>
          </a:stretch>
        </p:blipFill>
        <p:spPr>
          <a:xfrm>
            <a:off x="10901179" y="5610204"/>
            <a:ext cx="1036410" cy="1012024"/>
          </a:xfrm>
          <a:prstGeom prst="rect">
            <a:avLst/>
          </a:prstGeom>
        </p:spPr>
      </p:pic>
      <p:pic>
        <p:nvPicPr>
          <p:cNvPr id="11" name="Picture 10"/>
          <p:cNvPicPr>
            <a:picLocks noChangeAspect="1"/>
          </p:cNvPicPr>
          <p:nvPr/>
        </p:nvPicPr>
        <p:blipFill>
          <a:blip r:embed="rId6"/>
          <a:stretch>
            <a:fillRect/>
          </a:stretch>
        </p:blipFill>
        <p:spPr>
          <a:xfrm>
            <a:off x="1151308" y="16954"/>
            <a:ext cx="9236241" cy="1347333"/>
          </a:xfrm>
          <a:prstGeom prst="rect">
            <a:avLst/>
          </a:prstGeom>
        </p:spPr>
      </p:pic>
    </p:spTree>
    <p:extLst>
      <p:ext uri="{BB962C8B-B14F-4D97-AF65-F5344CB8AC3E}">
        <p14:creationId xmlns:p14="http://schemas.microsoft.com/office/powerpoint/2010/main" val="314647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a:blip r:embed="rId3"/>
          <a:stretch>
            <a:fillRect/>
          </a:stretch>
        </p:blipFill>
        <p:spPr>
          <a:xfrm>
            <a:off x="11018741" y="5582213"/>
            <a:ext cx="1036410" cy="1012024"/>
          </a:xfrm>
          <a:prstGeom prst="rect">
            <a:avLst/>
          </a:prstGeom>
        </p:spPr>
      </p:pic>
      <p:pic>
        <p:nvPicPr>
          <p:cNvPr id="7" name="Picture 6"/>
          <p:cNvPicPr>
            <a:picLocks noChangeAspect="1"/>
          </p:cNvPicPr>
          <p:nvPr/>
        </p:nvPicPr>
        <p:blipFill>
          <a:blip r:embed="rId4"/>
          <a:stretch>
            <a:fillRect/>
          </a:stretch>
        </p:blipFill>
        <p:spPr>
          <a:xfrm>
            <a:off x="1663165" y="341507"/>
            <a:ext cx="9236241" cy="1347333"/>
          </a:xfrm>
          <a:prstGeom prst="rect">
            <a:avLst/>
          </a:prstGeom>
        </p:spPr>
      </p:pic>
      <p:pic>
        <p:nvPicPr>
          <p:cNvPr id="8" name="Picture 7"/>
          <p:cNvPicPr>
            <a:picLocks noChangeAspect="1"/>
          </p:cNvPicPr>
          <p:nvPr/>
        </p:nvPicPr>
        <p:blipFill rotWithShape="1">
          <a:blip r:embed="rId5"/>
          <a:srcRect l="14579" t="15919" r="4616" b="14285"/>
          <a:stretch/>
        </p:blipFill>
        <p:spPr>
          <a:xfrm>
            <a:off x="2363756" y="1712195"/>
            <a:ext cx="8304244" cy="4329347"/>
          </a:xfrm>
          <a:prstGeom prst="rect">
            <a:avLst/>
          </a:prstGeom>
        </p:spPr>
      </p:pic>
    </p:spTree>
    <p:extLst>
      <p:ext uri="{BB962C8B-B14F-4D97-AF65-F5344CB8AC3E}">
        <p14:creationId xmlns:p14="http://schemas.microsoft.com/office/powerpoint/2010/main" val="293452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a:blip r:embed="rId3"/>
          <a:stretch>
            <a:fillRect/>
          </a:stretch>
        </p:blipFill>
        <p:spPr>
          <a:xfrm>
            <a:off x="11018741" y="5582213"/>
            <a:ext cx="1036410" cy="1012024"/>
          </a:xfrm>
          <a:prstGeom prst="rect">
            <a:avLst/>
          </a:prstGeom>
        </p:spPr>
      </p:pic>
      <p:pic>
        <p:nvPicPr>
          <p:cNvPr id="7" name="Picture 6"/>
          <p:cNvPicPr>
            <a:picLocks noChangeAspect="1"/>
          </p:cNvPicPr>
          <p:nvPr/>
        </p:nvPicPr>
        <p:blipFill rotWithShape="1">
          <a:blip r:embed="rId4"/>
          <a:srcRect l="26158" t="14014" r="11760" b="12789"/>
          <a:stretch/>
        </p:blipFill>
        <p:spPr>
          <a:xfrm>
            <a:off x="1292594" y="244832"/>
            <a:ext cx="9176353" cy="6530262"/>
          </a:xfrm>
          <a:prstGeom prst="rect">
            <a:avLst/>
          </a:prstGeom>
        </p:spPr>
      </p:pic>
    </p:spTree>
    <p:extLst>
      <p:ext uri="{BB962C8B-B14F-4D97-AF65-F5344CB8AC3E}">
        <p14:creationId xmlns:p14="http://schemas.microsoft.com/office/powerpoint/2010/main" val="330129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3741784" cy="2387600"/>
          </a:xfrm>
        </p:spPr>
        <p:txBody>
          <a:bodyPr/>
          <a:lstStyle/>
          <a:p>
            <a:endParaRPr lang="en-GB" dirty="0"/>
          </a:p>
        </p:txBody>
      </p:sp>
      <p:sp>
        <p:nvSpPr>
          <p:cNvPr id="3" name="Subtitle 2"/>
          <p:cNvSpPr>
            <a:spLocks noGrp="1"/>
          </p:cNvSpPr>
          <p:nvPr>
            <p:ph type="subTitle" idx="1"/>
          </p:nvPr>
        </p:nvSpPr>
        <p:spPr>
          <a:xfrm>
            <a:off x="6335485" y="433922"/>
            <a:ext cx="4320073" cy="1003791"/>
          </a:xfrm>
        </p:spPr>
        <p:txBody>
          <a:bodyPr>
            <a:normAutofit fontScale="85000" lnSpcReduction="20000"/>
          </a:bodyPr>
          <a:lstStyle/>
          <a:p>
            <a:r>
              <a:rPr lang="en-GB" sz="4000" dirty="0" err="1">
                <a:solidFill>
                  <a:srgbClr val="9966FF"/>
                </a:solidFill>
              </a:rPr>
              <a:t>Blwyddyn</a:t>
            </a:r>
            <a:r>
              <a:rPr lang="en-GB" sz="4000" dirty="0">
                <a:solidFill>
                  <a:srgbClr val="9966FF"/>
                </a:solidFill>
              </a:rPr>
              <a:t> 8</a:t>
            </a:r>
          </a:p>
          <a:p>
            <a:r>
              <a:rPr lang="en-GB" sz="4000" dirty="0">
                <a:solidFill>
                  <a:srgbClr val="9966FF"/>
                </a:solidFill>
              </a:rPr>
              <a:t>Year 8</a:t>
            </a:r>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rotWithShape="1">
          <a:blip r:embed="rId3"/>
          <a:srcRect l="27062" t="21225" r="21778" b="20816"/>
          <a:stretch/>
        </p:blipFill>
        <p:spPr>
          <a:xfrm>
            <a:off x="1357335" y="282110"/>
            <a:ext cx="4338735" cy="2966775"/>
          </a:xfrm>
          <a:prstGeom prst="rect">
            <a:avLst/>
          </a:prstGeom>
        </p:spPr>
      </p:pic>
      <p:pic>
        <p:nvPicPr>
          <p:cNvPr id="8" name="Picture 7"/>
          <p:cNvPicPr>
            <a:picLocks noChangeAspect="1"/>
          </p:cNvPicPr>
          <p:nvPr/>
        </p:nvPicPr>
        <p:blipFill rotWithShape="1">
          <a:blip r:embed="rId4"/>
          <a:srcRect l="30100" t="24081" r="22271" b="13197"/>
          <a:stretch/>
        </p:blipFill>
        <p:spPr>
          <a:xfrm>
            <a:off x="1564641" y="3424335"/>
            <a:ext cx="4131429" cy="3283774"/>
          </a:xfrm>
          <a:prstGeom prst="rect">
            <a:avLst/>
          </a:prstGeom>
        </p:spPr>
      </p:pic>
      <p:pic>
        <p:nvPicPr>
          <p:cNvPr id="9" name="Picture 8"/>
          <p:cNvPicPr>
            <a:picLocks noChangeAspect="1"/>
          </p:cNvPicPr>
          <p:nvPr/>
        </p:nvPicPr>
        <p:blipFill rotWithShape="1">
          <a:blip r:embed="rId5"/>
          <a:srcRect l="28622" t="20544" r="20875" b="26939"/>
          <a:stretch/>
        </p:blipFill>
        <p:spPr>
          <a:xfrm>
            <a:off x="6463543" y="1963903"/>
            <a:ext cx="4926563" cy="3092120"/>
          </a:xfrm>
          <a:prstGeom prst="rect">
            <a:avLst/>
          </a:prstGeom>
        </p:spPr>
      </p:pic>
      <p:pic>
        <p:nvPicPr>
          <p:cNvPr id="7" name="Picture 6"/>
          <p:cNvPicPr>
            <a:picLocks noChangeAspect="1"/>
          </p:cNvPicPr>
          <p:nvPr/>
        </p:nvPicPr>
        <p:blipFill>
          <a:blip r:embed="rId6"/>
          <a:stretch>
            <a:fillRect/>
          </a:stretch>
        </p:blipFill>
        <p:spPr>
          <a:xfrm>
            <a:off x="10899406" y="5582213"/>
            <a:ext cx="1036410" cy="1012024"/>
          </a:xfrm>
          <a:prstGeom prst="rect">
            <a:avLst/>
          </a:prstGeom>
        </p:spPr>
      </p:pic>
    </p:spTree>
    <p:extLst>
      <p:ext uri="{BB962C8B-B14F-4D97-AF65-F5344CB8AC3E}">
        <p14:creationId xmlns:p14="http://schemas.microsoft.com/office/powerpoint/2010/main" val="284129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0899406" y="151051"/>
            <a:ext cx="1155745" cy="15377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493" y="1309737"/>
            <a:ext cx="6858000" cy="5143500"/>
          </a:xfrm>
          <a:prstGeom prst="rect">
            <a:avLst/>
          </a:prstGeom>
        </p:spPr>
      </p:pic>
      <p:pic>
        <p:nvPicPr>
          <p:cNvPr id="7" name="Picture 6"/>
          <p:cNvPicPr>
            <a:picLocks noChangeAspect="1"/>
          </p:cNvPicPr>
          <p:nvPr/>
        </p:nvPicPr>
        <p:blipFill>
          <a:blip r:embed="rId4"/>
          <a:stretch>
            <a:fillRect/>
          </a:stretch>
        </p:blipFill>
        <p:spPr>
          <a:xfrm>
            <a:off x="10959073" y="5628866"/>
            <a:ext cx="1036410" cy="1012024"/>
          </a:xfrm>
          <a:prstGeom prst="rect">
            <a:avLst/>
          </a:prstGeom>
        </p:spPr>
      </p:pic>
      <p:sp>
        <p:nvSpPr>
          <p:cNvPr id="8" name="Subtitle 2"/>
          <p:cNvSpPr txBox="1">
            <a:spLocks/>
          </p:cNvSpPr>
          <p:nvPr/>
        </p:nvSpPr>
        <p:spPr>
          <a:xfrm>
            <a:off x="3804674" y="213871"/>
            <a:ext cx="4320073" cy="10037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err="1">
                <a:ln>
                  <a:noFill/>
                </a:ln>
                <a:solidFill>
                  <a:srgbClr val="9966FF"/>
                </a:solidFill>
                <a:effectLst/>
                <a:uLnTx/>
                <a:uFillTx/>
                <a:latin typeface="Calibri" panose="020F0502020204030204"/>
                <a:ea typeface="+mn-ea"/>
                <a:cs typeface="+mn-cs"/>
              </a:rPr>
              <a:t>Blwyddyn</a:t>
            </a:r>
            <a:r>
              <a:rPr kumimoji="0" lang="en-GB" sz="4000" b="0" i="0" u="none" strike="noStrike" kern="1200" cap="none" spc="0" normalizeH="0" baseline="0" noProof="0" dirty="0">
                <a:ln>
                  <a:noFill/>
                </a:ln>
                <a:solidFill>
                  <a:srgbClr val="9966FF"/>
                </a:solidFill>
                <a:effectLst/>
                <a:uLnTx/>
                <a:uFillTx/>
                <a:latin typeface="Calibri" panose="020F0502020204030204"/>
                <a:ea typeface="+mn-ea"/>
                <a:cs typeface="+mn-cs"/>
              </a:rPr>
              <a:t> 12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9966FF"/>
                </a:solidFill>
                <a:effectLst/>
                <a:uLnTx/>
                <a:uFillTx/>
                <a:latin typeface="Calibri" panose="020F0502020204030204"/>
                <a:ea typeface="+mn-ea"/>
                <a:cs typeface="+mn-cs"/>
              </a:rPr>
              <a:t>Year 12</a:t>
            </a:r>
          </a:p>
        </p:txBody>
      </p:sp>
    </p:spTree>
    <p:extLst>
      <p:ext uri="{BB962C8B-B14F-4D97-AF65-F5344CB8AC3E}">
        <p14:creationId xmlns:p14="http://schemas.microsoft.com/office/powerpoint/2010/main" val="51573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9722"/>
          </a:xfrm>
        </p:spPr>
        <p:txBody>
          <a:bodyPr/>
          <a:lstStyle/>
          <a:p>
            <a:r>
              <a:rPr lang="en-GB" dirty="0">
                <a:latin typeface="Comic Sans MS" panose="030F0702030302020204" pitchFamily="66" charset="0"/>
              </a:rPr>
              <a:t>How the SHRN questionnaire helped</a:t>
            </a:r>
          </a:p>
        </p:txBody>
      </p:sp>
      <p:sp>
        <p:nvSpPr>
          <p:cNvPr id="3" name="Content Placeholder 2"/>
          <p:cNvSpPr>
            <a:spLocks noGrp="1"/>
          </p:cNvSpPr>
          <p:nvPr>
            <p:ph idx="1"/>
          </p:nvPr>
        </p:nvSpPr>
        <p:spPr>
          <a:xfrm>
            <a:off x="289560" y="1517015"/>
            <a:ext cx="10515600" cy="4351338"/>
          </a:xfrm>
        </p:spPr>
        <p:txBody>
          <a:bodyPr>
            <a:normAutofit fontScale="70000" lnSpcReduction="20000"/>
          </a:bodyPr>
          <a:lstStyle/>
          <a:p>
            <a:r>
              <a:rPr lang="en-GB" dirty="0">
                <a:latin typeface="Comic Sans MS" panose="030F0702030302020204" pitchFamily="66" charset="0"/>
              </a:rPr>
              <a:t>First completed in 2017</a:t>
            </a:r>
          </a:p>
          <a:p>
            <a:r>
              <a:rPr lang="en-GB" dirty="0">
                <a:latin typeface="Comic Sans MS" panose="030F0702030302020204" pitchFamily="66" charset="0"/>
              </a:rPr>
              <a:t>Easy process – we have excellent IT facilities at school and as we teach PSE as a timetabled lesson once a week, we found little difficulty in completing the questionnaire </a:t>
            </a:r>
          </a:p>
          <a:p>
            <a:r>
              <a:rPr lang="en-GB" dirty="0">
                <a:latin typeface="Comic Sans MS" panose="030F0702030302020204" pitchFamily="66" charset="0"/>
              </a:rPr>
              <a:t>Importantly it gave us valuable data, highlighting issues within each year group for us to target during pastoral time, assemblies, parents evening and PSE lesson.</a:t>
            </a:r>
          </a:p>
          <a:p>
            <a:r>
              <a:rPr lang="en-GB" dirty="0">
                <a:latin typeface="Comic Sans MS" panose="030F0702030302020204" pitchFamily="66" charset="0"/>
              </a:rPr>
              <a:t>Shared with SLT, staff, governors, parents and pupils. </a:t>
            </a:r>
          </a:p>
          <a:p>
            <a:r>
              <a:rPr lang="en-GB" dirty="0">
                <a:latin typeface="Comic Sans MS" panose="030F0702030302020204" pitchFamily="66" charset="0"/>
              </a:rPr>
              <a:t>Allows us to be more flexible with the PSE curriculum  and target issues that effect pupils, </a:t>
            </a:r>
            <a:r>
              <a:rPr lang="en-GB" dirty="0" err="1">
                <a:latin typeface="Comic Sans MS" panose="030F0702030302020204" pitchFamily="66" charset="0"/>
              </a:rPr>
              <a:t>e.g</a:t>
            </a:r>
            <a:r>
              <a:rPr lang="en-GB" dirty="0">
                <a:latin typeface="Comic Sans MS" panose="030F0702030302020204" pitchFamily="66" charset="0"/>
              </a:rPr>
              <a:t> cannabis in year 10, external agency support</a:t>
            </a:r>
          </a:p>
          <a:p>
            <a:r>
              <a:rPr lang="en-GB" dirty="0">
                <a:latin typeface="Comic Sans MS" panose="030F0702030302020204" pitchFamily="66" charset="0"/>
              </a:rPr>
              <a:t>All the above contributed to us achieving the NQA and we were commended by the assessor in certain areas as a result of how we responded to the SHRN data. </a:t>
            </a:r>
            <a:r>
              <a:rPr lang="en-GB" dirty="0">
                <a:solidFill>
                  <a:srgbClr val="FFC000"/>
                </a:solidFill>
                <a:latin typeface="Comic Sans MS" panose="030F0702030302020204" pitchFamily="66" charset="0"/>
              </a:rPr>
              <a:t> </a:t>
            </a:r>
          </a:p>
          <a:p>
            <a:r>
              <a:rPr lang="en-GB" dirty="0">
                <a:latin typeface="Comic Sans MS" panose="030F0702030302020204" pitchFamily="66" charset="0"/>
              </a:rPr>
              <a:t>Interested to compare data from this year’s survey to see if we are able to see changes as a result of the intervention put in place.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722" y="5414010"/>
            <a:ext cx="2428875" cy="1333500"/>
          </a:xfrm>
          <a:prstGeom prst="rect">
            <a:avLst/>
          </a:prstGeom>
        </p:spPr>
      </p:pic>
      <p:graphicFrame>
        <p:nvGraphicFramePr>
          <p:cNvPr id="6" name="Table 5"/>
          <p:cNvGraphicFramePr>
            <a:graphicFrameLocks noGrp="1"/>
          </p:cNvGraphicFramePr>
          <p:nvPr/>
        </p:nvGraphicFramePr>
        <p:xfrm>
          <a:off x="1114096" y="5702387"/>
          <a:ext cx="8103476" cy="756745"/>
        </p:xfrm>
        <a:graphic>
          <a:graphicData uri="http://schemas.openxmlformats.org/drawingml/2006/table">
            <a:tbl>
              <a:tblPr>
                <a:tableStyleId>{5C22544A-7EE6-4342-B048-85BDC9FD1C3A}</a:tableStyleId>
              </a:tblPr>
              <a:tblGrid>
                <a:gridCol w="8103476">
                  <a:extLst>
                    <a:ext uri="{9D8B030D-6E8A-4147-A177-3AD203B41FA5}">
                      <a16:colId xmlns:a16="http://schemas.microsoft.com/office/drawing/2014/main" val="2176496309"/>
                    </a:ext>
                  </a:extLst>
                </a:gridCol>
              </a:tblGrid>
              <a:tr h="756745">
                <a:tc>
                  <a:txBody>
                    <a:bodyPr/>
                    <a:lstStyle/>
                    <a:p>
                      <a:pPr marL="342900" lvl="0" indent="-342900" algn="l">
                        <a:lnSpc>
                          <a:spcPct val="115000"/>
                        </a:lnSpc>
                        <a:spcAft>
                          <a:spcPts val="0"/>
                        </a:spcAft>
                        <a:buFont typeface="Symbol" panose="05050102010706020507" pitchFamily="18" charset="2"/>
                        <a:buChar char=""/>
                        <a:tabLst>
                          <a:tab pos="180340" algn="l"/>
                        </a:tabLst>
                      </a:pPr>
                      <a:r>
                        <a:rPr lang="en-GB" sz="1200" dirty="0">
                          <a:effectLst/>
                        </a:rPr>
                        <a:t>SHRN (School Health Research Network) data is analysed by the Senior Staff Team and targeted responses are made to make maximum impact. For example, changes are made to PSE and assemblies in response to awareness of highlighted issues.</a:t>
                      </a:r>
                      <a:endParaRPr lang="en-GB" sz="1200" dirty="0">
                        <a:effectLst/>
                        <a:latin typeface="Vani"/>
                        <a:ea typeface="Times New Roman" panose="02020603050405020304" pitchFamily="18" charset="0"/>
                        <a:cs typeface="Arial" panose="020B0604020202020204" pitchFamily="34" charset="0"/>
                      </a:endParaRPr>
                    </a:p>
                  </a:txBody>
                  <a:tcPr marL="114300" marR="114300" marT="0" marB="0"/>
                </a:tc>
                <a:extLst>
                  <a:ext uri="{0D108BD9-81ED-4DB2-BD59-A6C34878D82A}">
                    <a16:rowId xmlns:a16="http://schemas.microsoft.com/office/drawing/2014/main" val="1395964861"/>
                  </a:ext>
                </a:extLst>
              </a:tr>
            </a:tbl>
          </a:graphicData>
        </a:graphic>
      </p:graphicFrame>
    </p:spTree>
    <p:extLst>
      <p:ext uri="{BB962C8B-B14F-4D97-AF65-F5344CB8AC3E}">
        <p14:creationId xmlns:p14="http://schemas.microsoft.com/office/powerpoint/2010/main" val="41119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7032"/>
            <a:ext cx="10515600" cy="6372444"/>
          </a:xfrm>
        </p:spPr>
        <p:txBody>
          <a:bodyPr>
            <a:normAutofit lnSpcReduction="10000"/>
          </a:bodyPr>
          <a:lstStyle/>
          <a:p>
            <a:pPr marL="0" indent="0">
              <a:buNone/>
            </a:pPr>
            <a:r>
              <a:rPr lang="en-GB" dirty="0">
                <a:solidFill>
                  <a:schemeClr val="accent5">
                    <a:lumMod val="75000"/>
                  </a:schemeClr>
                </a:solidFill>
                <a:latin typeface="Comic Sans MS" panose="030F0702030302020204" pitchFamily="66" charset="0"/>
              </a:rPr>
              <a:t>“There can be no doubt that </a:t>
            </a:r>
            <a:r>
              <a:rPr lang="en-GB" dirty="0" err="1">
                <a:solidFill>
                  <a:schemeClr val="accent5">
                    <a:lumMod val="75000"/>
                  </a:schemeClr>
                </a:solidFill>
                <a:latin typeface="Comic Sans MS" panose="030F0702030302020204" pitchFamily="66" charset="0"/>
              </a:rPr>
              <a:t>Dwr</a:t>
            </a:r>
            <a:r>
              <a:rPr lang="en-GB" dirty="0">
                <a:solidFill>
                  <a:schemeClr val="accent5">
                    <a:lumMod val="75000"/>
                  </a:schemeClr>
                </a:solidFill>
                <a:latin typeface="Comic Sans MS" panose="030F0702030302020204" pitchFamily="66" charset="0"/>
              </a:rPr>
              <a:t> Y </a:t>
            </a:r>
            <a:r>
              <a:rPr lang="en-GB" dirty="0" err="1">
                <a:solidFill>
                  <a:schemeClr val="accent5">
                    <a:lumMod val="75000"/>
                  </a:schemeClr>
                </a:solidFill>
                <a:latin typeface="Comic Sans MS" panose="030F0702030302020204" pitchFamily="66" charset="0"/>
              </a:rPr>
              <a:t>Felin</a:t>
            </a:r>
            <a:r>
              <a:rPr lang="en-GB" dirty="0">
                <a:solidFill>
                  <a:schemeClr val="accent5">
                    <a:lumMod val="75000"/>
                  </a:schemeClr>
                </a:solidFill>
                <a:latin typeface="Comic Sans MS" panose="030F0702030302020204" pitchFamily="66" charset="0"/>
              </a:rPr>
              <a:t> Comprehensive School is a health promoting school and that it is completely deserving of its National Quality Award. During the visit it quickly became very apparent that the concept of the healthy school and the protection and promotion of the physical, mental and spiritual wellbeing of everyone connected to the school are fully and completely embedded in the life and culture of the school.”</a:t>
            </a:r>
          </a:p>
          <a:p>
            <a:r>
              <a:rPr lang="en-GB" dirty="0">
                <a:solidFill>
                  <a:schemeClr val="accent5">
                    <a:lumMod val="75000"/>
                  </a:schemeClr>
                </a:solidFill>
                <a:latin typeface="Comic Sans MS" panose="030F0702030302020204" pitchFamily="66" charset="0"/>
              </a:rPr>
              <a:t>“</a:t>
            </a:r>
            <a:r>
              <a:rPr lang="en-GB" dirty="0">
                <a:solidFill>
                  <a:srgbClr val="FFFF00"/>
                </a:solidFill>
                <a:latin typeface="Comic Sans MS" panose="030F0702030302020204" pitchFamily="66" charset="0"/>
              </a:rPr>
              <a:t>When wellbeing is at the heart, achievement follows”</a:t>
            </a:r>
          </a:p>
          <a:p>
            <a:r>
              <a:rPr lang="en-GB" dirty="0">
                <a:solidFill>
                  <a:schemeClr val="accent5">
                    <a:lumMod val="75000"/>
                  </a:schemeClr>
                </a:solidFill>
                <a:latin typeface="Comic Sans MS" panose="030F0702030302020204" pitchFamily="66" charset="0"/>
              </a:rPr>
              <a:t>“The importance and </a:t>
            </a:r>
            <a:r>
              <a:rPr lang="en-GB" dirty="0">
                <a:solidFill>
                  <a:srgbClr val="FFFF00"/>
                </a:solidFill>
                <a:latin typeface="Comic Sans MS" panose="030F0702030302020204" pitchFamily="66" charset="0"/>
              </a:rPr>
              <a:t>impact of pupil voice </a:t>
            </a:r>
            <a:r>
              <a:rPr lang="en-GB" dirty="0">
                <a:solidFill>
                  <a:schemeClr val="accent5">
                    <a:lumMod val="75000"/>
                  </a:schemeClr>
                </a:solidFill>
                <a:latin typeface="Comic Sans MS" panose="030F0702030302020204" pitchFamily="66" charset="0"/>
              </a:rPr>
              <a:t>in all aspects of school life, the curriculum and the school food provision. The culture of the school is one of </a:t>
            </a:r>
            <a:r>
              <a:rPr lang="en-GB" dirty="0">
                <a:solidFill>
                  <a:srgbClr val="FFFF00"/>
                </a:solidFill>
                <a:latin typeface="Comic Sans MS" panose="030F0702030302020204" pitchFamily="66" charset="0"/>
              </a:rPr>
              <a:t>enabling participation</a:t>
            </a:r>
            <a:r>
              <a:rPr lang="en-GB" dirty="0">
                <a:solidFill>
                  <a:schemeClr val="accent5">
                    <a:lumMod val="75000"/>
                  </a:schemeClr>
                </a:solidFill>
                <a:latin typeface="Comic Sans MS" panose="030F0702030302020204" pitchFamily="66" charset="0"/>
              </a:rPr>
              <a:t>.”</a:t>
            </a:r>
          </a:p>
          <a:p>
            <a:r>
              <a:rPr lang="en-GB" dirty="0">
                <a:solidFill>
                  <a:schemeClr val="accent5">
                    <a:lumMod val="75000"/>
                  </a:schemeClr>
                </a:solidFill>
                <a:latin typeface="Comic Sans MS" panose="030F0702030302020204" pitchFamily="66" charset="0"/>
              </a:rPr>
              <a:t>‘This is a very </a:t>
            </a:r>
            <a:r>
              <a:rPr lang="en-GB" dirty="0">
                <a:solidFill>
                  <a:srgbClr val="FFFF00"/>
                </a:solidFill>
                <a:latin typeface="Comic Sans MS" panose="030F0702030302020204" pitchFamily="66" charset="0"/>
              </a:rPr>
              <a:t>pupil centred school</a:t>
            </a:r>
            <a:r>
              <a:rPr lang="en-GB" dirty="0">
                <a:solidFill>
                  <a:schemeClr val="accent5">
                    <a:lumMod val="75000"/>
                  </a:schemeClr>
                </a:solidFill>
                <a:latin typeface="Comic Sans MS" panose="030F0702030302020204" pitchFamily="66" charset="0"/>
              </a:rPr>
              <a:t>’</a:t>
            </a:r>
          </a:p>
          <a:p>
            <a:r>
              <a:rPr lang="en-GB" dirty="0">
                <a:solidFill>
                  <a:schemeClr val="accent5">
                    <a:lumMod val="75000"/>
                  </a:schemeClr>
                </a:solidFill>
                <a:latin typeface="Comic Sans MS" panose="030F0702030302020204" pitchFamily="66" charset="0"/>
              </a:rPr>
              <a:t>‘Teachers </a:t>
            </a:r>
            <a:r>
              <a:rPr lang="en-GB" dirty="0">
                <a:solidFill>
                  <a:srgbClr val="FFFF00"/>
                </a:solidFill>
                <a:latin typeface="Comic Sans MS" panose="030F0702030302020204" pitchFamily="66" charset="0"/>
              </a:rPr>
              <a:t>listen to us and act on our ideas</a:t>
            </a:r>
            <a:r>
              <a:rPr lang="en-GB" dirty="0">
                <a:solidFill>
                  <a:schemeClr val="accent5">
                    <a:lumMod val="75000"/>
                  </a:schemeClr>
                </a:solidFill>
                <a:latin typeface="Comic Sans MS" panose="030F0702030302020204" pitchFamily="66" charset="0"/>
              </a:rPr>
              <a:t>’</a:t>
            </a:r>
          </a:p>
          <a:p>
            <a:r>
              <a:rPr lang="en-GB" dirty="0">
                <a:solidFill>
                  <a:schemeClr val="accent5">
                    <a:lumMod val="75000"/>
                  </a:schemeClr>
                </a:solidFill>
                <a:latin typeface="Comic Sans MS" panose="030F0702030302020204" pitchFamily="66" charset="0"/>
              </a:rPr>
              <a:t>‘This is a very </a:t>
            </a:r>
            <a:r>
              <a:rPr lang="en-GB" dirty="0">
                <a:solidFill>
                  <a:srgbClr val="FFFF00"/>
                </a:solidFill>
                <a:latin typeface="Comic Sans MS" panose="030F0702030302020204" pitchFamily="66" charset="0"/>
              </a:rPr>
              <a:t>open and supportive school</a:t>
            </a:r>
            <a:r>
              <a:rPr lang="en-GB" dirty="0">
                <a:solidFill>
                  <a:schemeClr val="accent5">
                    <a:lumMod val="75000"/>
                  </a:schemeClr>
                </a:solidFill>
                <a:latin typeface="Comic Sans MS" panose="030F0702030302020204" pitchFamily="66" charset="0"/>
              </a:rPr>
              <a:t>’</a:t>
            </a:r>
          </a:p>
          <a:p>
            <a:r>
              <a:rPr lang="en-GB" dirty="0">
                <a:solidFill>
                  <a:schemeClr val="accent5">
                    <a:lumMod val="75000"/>
                  </a:schemeClr>
                </a:solidFill>
                <a:latin typeface="Comic Sans MS" panose="030F0702030302020204" pitchFamily="66" charset="0"/>
              </a:rPr>
              <a:t>‘The school is brilliant and approachable’</a:t>
            </a:r>
          </a:p>
          <a:p>
            <a:endParaRPr lang="en-GB" dirty="0"/>
          </a:p>
        </p:txBody>
      </p:sp>
    </p:spTree>
    <p:extLst>
      <p:ext uri="{BB962C8B-B14F-4D97-AF65-F5344CB8AC3E}">
        <p14:creationId xmlns:p14="http://schemas.microsoft.com/office/powerpoint/2010/main" val="240416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4379" y="594360"/>
            <a:ext cx="11016583" cy="576769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Since the NQA we have been involved in 2 further research projects: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Working with Decipher to see how we can improve the survey. Suggestions are that we look at some areas in years 5 and 6</a:t>
            </a:r>
            <a:r>
              <a:rPr kumimoji="0" lang="en-GB" sz="1800" b="1" i="0" u="none" strike="noStrike" kern="1200" cap="none" spc="0" normalizeH="0" baseline="0" noProof="0">
                <a:ln>
                  <a:noFill/>
                </a:ln>
                <a:solidFill>
                  <a:srgbClr val="7030A0"/>
                </a:solidFill>
                <a:effectLst/>
                <a:uLnTx/>
                <a:uFillTx/>
                <a:latin typeface="Comic Sans MS" panose="030F0702030302020204" pitchFamily="66" charset="0"/>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Secondly we have been involved in research into online harming behaviours with Bedfordshire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Using the results from the localised survey we have met as PSE/Healthy Schools Coordinators across NPT to evaluate whether the issues arising at our own individual schools are replicated across the authority. We are hopeful that this information would be helpful in gaining funding will help our vulnerable pupils.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Currently as a result of both the SHRN survey and NQA we are embarking on a petition to Welsh Government to ensure that every school in Wales has wellbeing ambassadors as they were highlighted as good practice from the NQA.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Furthermore, its not just the survey that has been useful but the meetings have allowed me to network and share/steal ideas from other school which has been invaluable </a:t>
            </a:r>
            <a:r>
              <a:rPr kumimoji="0" lang="en-GB" sz="18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e.g.trauma</a:t>
            </a: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informed training.</a:t>
            </a:r>
          </a:p>
        </p:txBody>
      </p:sp>
    </p:spTree>
    <p:extLst>
      <p:ext uri="{BB962C8B-B14F-4D97-AF65-F5344CB8AC3E}">
        <p14:creationId xmlns:p14="http://schemas.microsoft.com/office/powerpoint/2010/main" val="422848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713" y="689562"/>
            <a:ext cx="9144000" cy="1399002"/>
          </a:xfrm>
        </p:spPr>
        <p:txBody>
          <a:bodyPr>
            <a:normAutofit fontScale="90000"/>
          </a:bodyPr>
          <a:lstStyle/>
          <a:p>
            <a:r>
              <a:rPr lang="en-GB" b="1" dirty="0"/>
              <a:t>Relationships at Monmouth Comprehensive School</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80713" y="5453063"/>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onComp_Logo_Colour_TRANS"/>
          <p:cNvPicPr>
            <a:picLocks noChangeAspect="1" noChangeArrowheads="1"/>
          </p:cNvPicPr>
          <p:nvPr/>
        </p:nvPicPr>
        <p:blipFill>
          <a:blip r:embed="rId3">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36713" y="2803480"/>
            <a:ext cx="892651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Reflections on our culture and ethos to learning and relationships, in order to make a difference.</a:t>
            </a:r>
          </a:p>
        </p:txBody>
      </p:sp>
    </p:spTree>
    <p:extLst>
      <p:ext uri="{BB962C8B-B14F-4D97-AF65-F5344CB8AC3E}">
        <p14:creationId xmlns:p14="http://schemas.microsoft.com/office/powerpoint/2010/main" val="65648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95425" y="309697"/>
            <a:ext cx="8648700" cy="107721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4 years within SLT - New to role as Assistant Headteacher responsible for Wellbeing 2018-19.</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495425" y="4051649"/>
            <a:ext cx="8648700" cy="107721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20 Years within the Pastoral System – different systems; moral compass?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495425" y="1934452"/>
            <a:ext cx="8648700" cy="1569660"/>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Integral member of core staff that have fostered and developed curiosity around learning behaviours and wellbeing over 16yr period</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9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34665" y="388026"/>
            <a:ext cx="7729728" cy="1188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t>Philosophy</a:t>
            </a:r>
          </a:p>
        </p:txBody>
      </p:sp>
      <p:sp>
        <p:nvSpPr>
          <p:cNvPr id="6" name="Content Placeholder 2"/>
          <p:cNvSpPr txBox="1">
            <a:spLocks/>
          </p:cNvSpPr>
          <p:nvPr/>
        </p:nvSpPr>
        <p:spPr>
          <a:xfrm>
            <a:off x="1134665" y="1144311"/>
            <a:ext cx="9673431" cy="31019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Holding to your shared beliefs, principles and values.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Knowing what works and seeing it through. (Resilience and Determination).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Explore, experiment and be open to ideas and views.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Model it every day and in every way – be the Sun not the Wind.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9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onComp_Logo_Colour_TRANS"/>
          <p:cNvPicPr>
            <a:picLocks noChangeAspect="1" noChangeArrowheads="1"/>
          </p:cNvPicPr>
          <p:nvPr/>
        </p:nvPicPr>
        <p:blipFill>
          <a:blip r:embed="rId2">
            <a:extLst>
              <a:ext uri="{28A0092B-C50C-407E-A947-70E740481C1C}">
                <a14:useLocalDpi xmlns:a14="http://schemas.microsoft.com/office/drawing/2010/main" val="0"/>
              </a:ext>
            </a:extLst>
          </a:blip>
          <a:srcRect l="20267" r="19174" b="18124"/>
          <a:stretch>
            <a:fillRect/>
          </a:stretch>
        </p:blipFill>
        <p:spPr bwMode="auto">
          <a:xfrm>
            <a:off x="152175" y="5225221"/>
            <a:ext cx="819375"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6913" y="5366924"/>
            <a:ext cx="13350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033" y="1599686"/>
            <a:ext cx="10934700" cy="107721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Fostering a culture and ethos of well-being and respect for all that allows learners to be safe, healthy and secure.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89756" y="3066171"/>
            <a:ext cx="10934700" cy="107721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Providing an inclusive curriculum that interests and enthuses learners so that all can achieve.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txBox="1">
            <a:spLocks/>
          </p:cNvSpPr>
          <p:nvPr/>
        </p:nvSpPr>
        <p:spPr>
          <a:xfrm>
            <a:off x="1219200" y="385983"/>
            <a:ext cx="7729728" cy="1188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t>Culture</a:t>
            </a:r>
            <a:b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80954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1498</Words>
  <Application>Microsoft Office PowerPoint</Application>
  <PresentationFormat>Widescreen</PresentationFormat>
  <Paragraphs>203</Paragraphs>
  <Slides>26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Comic Sans MS</vt:lpstr>
      <vt:lpstr>Symbol</vt:lpstr>
      <vt:lpstr>Vani</vt:lpstr>
      <vt:lpstr>1_Office Theme</vt:lpstr>
      <vt:lpstr>3_Office Theme</vt:lpstr>
      <vt:lpstr>Office Theme</vt:lpstr>
      <vt:lpstr>PowerPoint Presentation</vt:lpstr>
      <vt:lpstr>PowerPoint Presentation</vt:lpstr>
      <vt:lpstr>How the SHRN questionnaire helped</vt:lpstr>
      <vt:lpstr>PowerPoint Presentation</vt:lpstr>
      <vt:lpstr>PowerPoint Presentation</vt:lpstr>
      <vt:lpstr>Relationships at Monmouth Comprehensive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Ysgol David Hughes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Davies</dc:creator>
  <cp:lastModifiedBy>Matthew Davies</cp:lastModifiedBy>
  <cp:revision>8</cp:revision>
  <dcterms:created xsi:type="dcterms:W3CDTF">2021-01-15T17:08:32Z</dcterms:created>
  <dcterms:modified xsi:type="dcterms:W3CDTF">2021-01-15T17:26:39Z</dcterms:modified>
</cp:coreProperties>
</file>