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84" r:id="rId2"/>
    <p:sldId id="389" r:id="rId3"/>
    <p:sldId id="406" r:id="rId4"/>
    <p:sldId id="398" r:id="rId5"/>
    <p:sldId id="393" r:id="rId6"/>
    <p:sldId id="395" r:id="rId7"/>
    <p:sldId id="409" r:id="rId8"/>
    <p:sldId id="404" r:id="rId9"/>
    <p:sldId id="410" r:id="rId10"/>
    <p:sldId id="411" r:id="rId11"/>
    <p:sldId id="386" r:id="rId12"/>
    <p:sldId id="387" r:id="rId13"/>
    <p:sldId id="412" r:id="rId14"/>
    <p:sldId id="413" r:id="rId15"/>
    <p:sldId id="327" r:id="rId16"/>
    <p:sldId id="385" r:id="rId17"/>
    <p:sldId id="403" r:id="rId18"/>
    <p:sldId id="405" r:id="rId19"/>
    <p:sldId id="415" r:id="rId20"/>
    <p:sldId id="396" r:id="rId21"/>
    <p:sldId id="416" r:id="rId22"/>
    <p:sldId id="417" r:id="rId23"/>
    <p:sldId id="418" r:id="rId24"/>
    <p:sldId id="402" r:id="rId25"/>
    <p:sldId id="419" r:id="rId26"/>
    <p:sldId id="400" r:id="rId27"/>
    <p:sldId id="4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DFCEF-E4C3-49BA-BD94-D9DBE677C62C}"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1A0F1-7D63-4682-812A-013FF8362BBD}" type="slidenum">
              <a:rPr lang="en-GB" smtClean="0"/>
              <a:t>‹#›</a:t>
            </a:fld>
            <a:endParaRPr lang="en-GB"/>
          </a:p>
        </p:txBody>
      </p:sp>
    </p:spTree>
    <p:extLst>
      <p:ext uri="{BB962C8B-B14F-4D97-AF65-F5344CB8AC3E}">
        <p14:creationId xmlns:p14="http://schemas.microsoft.com/office/powerpoint/2010/main" val="387297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E6A430E-B843-4F1F-BE08-7192D114B5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6700FC7-205D-432C-BA1F-69263D1AC6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CFF82EDD-C196-49FC-A2AA-7D472F7DA9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090E5A-D1DC-4E4A-8A99-300A188B6CBD}"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1424D33-558A-4F31-A7E2-7399CBD8AC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9DF58B-E951-4A50-9A7B-DE25BE7F2471}"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603" name="Rectangle 2">
            <a:extLst>
              <a:ext uri="{FF2B5EF4-FFF2-40B4-BE49-F238E27FC236}">
                <a16:creationId xmlns:a16="http://schemas.microsoft.com/office/drawing/2014/main" id="{AE62E5AA-BF23-43E5-8689-73A4E6E2F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56CF465C-0445-4487-8423-F682F0B6DC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Arial" panose="020B0604020202020204" pitchFamily="34" charset="0"/>
              </a:rPr>
              <a:t>Evey - Pupil voice has always been the focus on using the data. When our SHRN report was released school council analysed the report and then key sections were looked at by houses who decided on key areas they would work on to raise awareness. This academic year has seen the development of a Sixth form Cabinet. The members lead sixth form projects and support working groups across the school, many of which have carried out SHRN actions.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0E14362-2080-4FD0-83AC-87D0B54D66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F170D9E-8CF1-42B3-9580-1671947DDD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rPr>
              <a:t>Seren - A summary of the report was promoted to our community as a poster. Here is our one from 2016 with key actions including hydration promotion, reduction of energy drinks and looking at stress techniques.</a:t>
            </a:r>
          </a:p>
        </p:txBody>
      </p:sp>
      <p:sp>
        <p:nvSpPr>
          <p:cNvPr id="27652" name="Slide Number Placeholder 3">
            <a:extLst>
              <a:ext uri="{FF2B5EF4-FFF2-40B4-BE49-F238E27FC236}">
                <a16:creationId xmlns:a16="http://schemas.microsoft.com/office/drawing/2014/main" id="{EBEC8A85-6C0C-456D-AE6B-42868F00BE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F5D78B-7970-4186-8DFA-CB0CB7B7486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AF6BF30-E604-4F26-A70F-416F8312D1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F3DC8A3-652F-4C15-884A-23CCFED0BC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Seb – and our 2018 summary where key actions include understanding respectful language, dealing with pressure and awareness of substances.</a:t>
            </a:r>
          </a:p>
        </p:txBody>
      </p:sp>
      <p:sp>
        <p:nvSpPr>
          <p:cNvPr id="29700" name="Slide Number Placeholder 3">
            <a:extLst>
              <a:ext uri="{FF2B5EF4-FFF2-40B4-BE49-F238E27FC236}">
                <a16:creationId xmlns:a16="http://schemas.microsoft.com/office/drawing/2014/main" id="{4EFDAB04-E643-4D77-919E-2ACF930139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65E0C0-23EE-4867-9EDE-6C466EEF3A5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0358829-FFB0-47EC-9F66-0CE30AB715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7398E5-8782-4EDB-9DD3-E49C3E16F7D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7" name="Rectangle 2">
            <a:extLst>
              <a:ext uri="{FF2B5EF4-FFF2-40B4-BE49-F238E27FC236}">
                <a16:creationId xmlns:a16="http://schemas.microsoft.com/office/drawing/2014/main" id="{5509DC20-38F5-4727-B4FC-9C9E3F6754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12ECD680-6C20-4386-AA75-38A3E213DA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Arial" panose="020B0604020202020204" pitchFamily="34" charset="0"/>
              </a:rPr>
              <a:t>Evey - This time round Flintshire developed an action plan format that includes key inputs from pupils, staff and the community, previously we had a few action plans whereas this one helps to track all actions in one place. We also identified the impact since the last report actions had had on pupils attitudes and behaviours.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5CDEC9B-6086-49FB-AE84-C2D5E126FF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BD5681-5272-4F14-8774-E1D49106F76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5C8BB00A-07A3-41D8-B725-D71D3045B5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0BED446F-6805-45F5-BC77-D67253931D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Arial" panose="020B0604020202020204" pitchFamily="34" charset="0"/>
              </a:rPr>
              <a:t>Seb - Additional themed weeks have been carried out this year and projects led by various working groups. Also the areas Houses have been working are displayed on the rights hand side. </a:t>
            </a:r>
          </a:p>
          <a:p>
            <a:pPr eaLnBrk="1" hangingPunct="1"/>
            <a:r>
              <a:rPr lang="en-GB" altLang="en-US">
                <a:latin typeface="Arial" panose="020B0604020202020204" pitchFamily="34" charset="0"/>
              </a:rPr>
              <a:t>Seren - The nurture project was led by senior students, consisting of sessions for Year 7 tutor groups, topics explored included emotions, communication and coping with pressure. Each tutor group was given a plant to look after also to highlight the importance of self care and self nurture.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2134E12-CE4F-43AB-B342-BA6843CC3A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3246B67-6E41-46F1-96A8-6696581FF9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rPr>
              <a:t>Evey - Since beginning our SHRN journey we have also been looking at UNCRC in more detail. It is amazing how many articles SHRN supports in the UNCRC. We are currently working towards our Gold assessment in the Autumn term. </a:t>
            </a:r>
          </a:p>
        </p:txBody>
      </p:sp>
      <p:sp>
        <p:nvSpPr>
          <p:cNvPr id="35844" name="Slide Number Placeholder 3">
            <a:extLst>
              <a:ext uri="{FF2B5EF4-FFF2-40B4-BE49-F238E27FC236}">
                <a16:creationId xmlns:a16="http://schemas.microsoft.com/office/drawing/2014/main" id="{A2CBBE4E-AF71-457B-9748-1987952F87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D515C0-0FA7-4F90-834B-6AB8035F48C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9105E55-1761-4BD0-9B08-279A4551E3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AD6E07-CD5E-4CEE-8EF3-1B4D067DC53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891" name="Rectangle 2">
            <a:extLst>
              <a:ext uri="{FF2B5EF4-FFF2-40B4-BE49-F238E27FC236}">
                <a16:creationId xmlns:a16="http://schemas.microsoft.com/office/drawing/2014/main" id="{CFF392C5-E7BB-4E74-BF62-5E190AD183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6A5BD3C2-BA83-411F-AC9C-A97EDF24E29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altLang="en-US" dirty="0" err="1">
                <a:latin typeface="Arial" panose="020B0604020202020204" pitchFamily="34" charset="0"/>
              </a:rPr>
              <a:t>Evey</a:t>
            </a:r>
            <a:r>
              <a:rPr lang="en-GB" altLang="en-US" dirty="0">
                <a:latin typeface="Arial" panose="020B0604020202020204" pitchFamily="34" charset="0"/>
              </a:rPr>
              <a:t> - </a:t>
            </a:r>
            <a:r>
              <a:rPr lang="en-GB" dirty="0"/>
              <a:t>Alun school and Hawarden High School has been involved in the Healthy School Scheme for many years. All actions developed as a result of the SHRN data have been considered using this approach to whole school action:</a:t>
            </a:r>
          </a:p>
          <a:p>
            <a:pPr marL="342900" indent="-342900">
              <a:buFont typeface="Arial" panose="020B0604020202020204" pitchFamily="34" charset="0"/>
              <a:buChar char="•"/>
              <a:defRPr/>
            </a:pPr>
            <a:r>
              <a:rPr lang="en-GB" dirty="0"/>
              <a:t>Leadership/communication </a:t>
            </a:r>
          </a:p>
          <a:p>
            <a:pPr marL="342900" indent="-342900">
              <a:buFont typeface="Arial" panose="020B0604020202020204" pitchFamily="34" charset="0"/>
              <a:buChar char="•"/>
              <a:defRPr/>
            </a:pPr>
            <a:r>
              <a:rPr lang="en-GB" dirty="0"/>
              <a:t>Ethos and environment </a:t>
            </a:r>
          </a:p>
          <a:p>
            <a:pPr marL="342900" indent="-342900">
              <a:buFont typeface="Arial" panose="020B0604020202020204" pitchFamily="34" charset="0"/>
              <a:buChar char="•"/>
              <a:defRPr/>
            </a:pPr>
            <a:r>
              <a:rPr lang="en-GB" dirty="0"/>
              <a:t>Curriculum</a:t>
            </a:r>
          </a:p>
          <a:p>
            <a:pPr marL="342900" indent="-342900">
              <a:buFont typeface="Arial" panose="020B0604020202020204" pitchFamily="34" charset="0"/>
              <a:buChar char="•"/>
              <a:defRPr/>
            </a:pPr>
            <a:r>
              <a:rPr lang="en-GB" dirty="0"/>
              <a:t>Family/community</a:t>
            </a:r>
          </a:p>
          <a:p>
            <a:pPr>
              <a:defRPr/>
            </a:pPr>
            <a:r>
              <a:rPr lang="en-GB" dirty="0"/>
              <a:t>In the National Quality Award assessment Alun School was praised for using the SHRN data ‘</a:t>
            </a:r>
            <a:r>
              <a:rPr lang="en-GB" b="1" i="1" dirty="0"/>
              <a:t>to inform and shape existing god practice and to strengthen it still further.’</a:t>
            </a:r>
          </a:p>
          <a:p>
            <a:pPr>
              <a:defRPr/>
            </a:pPr>
            <a:endParaRPr lang="en-GB" b="1" i="1" dirty="0"/>
          </a:p>
          <a:p>
            <a:pPr>
              <a:defRPr/>
            </a:pPr>
            <a:r>
              <a:rPr lang="en-GB" b="1" i="1" dirty="0"/>
              <a:t>And now I will pass over to Lily from Hawarden High School.</a:t>
            </a:r>
          </a:p>
          <a:p>
            <a:pPr>
              <a:defRPr/>
            </a:pPr>
            <a:r>
              <a:rPr lang="en-GB" dirty="0"/>
              <a:t>					</a:t>
            </a:r>
          </a:p>
          <a:p>
            <a:pPr eaLnBrk="1" hangingPunct="1">
              <a:defRPr/>
            </a:pPr>
            <a:endParaRPr lang="en-GB"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9C50915-8193-475B-9ECB-66B46A6801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B78CAD0-C36C-415D-8905-ADF517931A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Beth – A SHRN working group was formed in response to our SHRN report where pupils who wanted to lead in the analysis and actions applied. The group consists of 12 pupils and we looked through the report identifying pros and cons.  We then worked in our house groups to develop resources on key areas we identified from the report to focus on. We then presented to our headteacher and also to the school council who were impressed with the work and also the proposed actions.</a:t>
            </a:r>
          </a:p>
        </p:txBody>
      </p:sp>
      <p:sp>
        <p:nvSpPr>
          <p:cNvPr id="41988" name="Slide Number Placeholder 3">
            <a:extLst>
              <a:ext uri="{FF2B5EF4-FFF2-40B4-BE49-F238E27FC236}">
                <a16:creationId xmlns:a16="http://schemas.microsoft.com/office/drawing/2014/main" id="{61F9C63C-6231-4057-92A6-710383D7E9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89F1CD-80E8-4237-855D-2388433DEA8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076DBF6-76B0-487D-A0AF-3EB1A40A28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88269235-21BD-450A-BB36-0999A269C5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Henry – as you can see the SHRN group fed into school council. We listen to all perspectives and endorsed the work by the SHRN group straight away. It is great having pupil developed resources to share in our community.</a:t>
            </a:r>
          </a:p>
        </p:txBody>
      </p:sp>
      <p:sp>
        <p:nvSpPr>
          <p:cNvPr id="44036" name="Slide Number Placeholder 3">
            <a:extLst>
              <a:ext uri="{FF2B5EF4-FFF2-40B4-BE49-F238E27FC236}">
                <a16:creationId xmlns:a16="http://schemas.microsoft.com/office/drawing/2014/main" id="{FEDC54BA-8468-4D21-8F24-901E316FBA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2575A-0484-40B4-BBF4-A88BD5D7C02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278992-BD2D-4E39-84EB-C0C11297CC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F863626-2666-4C6C-90E6-42C4E1FA0E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Beth – As Evey highlighted before the action plan format provided by Flintshire has helped to coordinate the actions across the school. It is also great to see how our voice has an impact and also how we can get involved to improve health and wellbeing.</a:t>
            </a:r>
          </a:p>
        </p:txBody>
      </p:sp>
      <p:sp>
        <p:nvSpPr>
          <p:cNvPr id="46084" name="Slide Number Placeholder 3">
            <a:extLst>
              <a:ext uri="{FF2B5EF4-FFF2-40B4-BE49-F238E27FC236}">
                <a16:creationId xmlns:a16="http://schemas.microsoft.com/office/drawing/2014/main" id="{A03150EA-9302-4161-8DF8-D8D6D6A734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461FED-2EC6-4DD1-9B30-CC44B745580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A2200EE-E733-45A6-B66E-45A9D5CB7A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DF1CB58B-3838-440D-A142-16D6BF293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Claire</a:t>
            </a:r>
          </a:p>
          <a:p>
            <a:endParaRPr lang="en-GB" altLang="en-US"/>
          </a:p>
          <a:p>
            <a:endParaRPr lang="en-GB" altLang="en-US"/>
          </a:p>
        </p:txBody>
      </p:sp>
      <p:sp>
        <p:nvSpPr>
          <p:cNvPr id="7172" name="Slide Number Placeholder 3">
            <a:extLst>
              <a:ext uri="{FF2B5EF4-FFF2-40B4-BE49-F238E27FC236}">
                <a16:creationId xmlns:a16="http://schemas.microsoft.com/office/drawing/2014/main" id="{C4BEA92F-7F1E-4A99-AD85-F4DAC95158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894042-0264-4F96-9DC3-99838847870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ACBC0EA-A048-4FA7-8F64-E48DCE6765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2DD39C0-829A-4BC8-87C0-0B2ECB5A6E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Lydia From our lists of pros and cons we produced a variety of resources for areas to focus on and identified them on a poster, along with areas to celebrate. Representatives from each house took ownership of an area to develop resources which are hyperlinked from the poster electronically: De3niol – Cannabis Glynne – Smoking Ledsham – Pressure Gladstone – Sex and Relationships. This is the poster we have put together.</a:t>
            </a:r>
          </a:p>
          <a:p>
            <a:endParaRPr lang="en-GB" altLang="en-US"/>
          </a:p>
        </p:txBody>
      </p:sp>
      <p:sp>
        <p:nvSpPr>
          <p:cNvPr id="48132" name="Slide Number Placeholder 3">
            <a:extLst>
              <a:ext uri="{FF2B5EF4-FFF2-40B4-BE49-F238E27FC236}">
                <a16:creationId xmlns:a16="http://schemas.microsoft.com/office/drawing/2014/main" id="{DBA51BA1-563F-4E3C-B18A-1B38236E69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5585D1-3DAF-42A9-9E4A-AC16A2941CAD}"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1FE61A9-199C-4B14-88EB-E045905D37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CE2DB0C0-5791-48FF-8C87-F8F47AF370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Lily – Gladstone developed an SRE poster to signpost pupils where they can go for advice and further information. Having posters with this content has increased conversations around school. </a:t>
            </a:r>
          </a:p>
          <a:p>
            <a:endParaRPr lang="en-GB" altLang="en-US"/>
          </a:p>
          <a:p>
            <a:r>
              <a:rPr lang="en-GB" altLang="en-US"/>
              <a:t>Beth – Deiniol house  developed a poster and power point informing pupils on the impact of taking cannabis. The power point has been used in both tutor time and PSE. </a:t>
            </a:r>
          </a:p>
        </p:txBody>
      </p:sp>
      <p:sp>
        <p:nvSpPr>
          <p:cNvPr id="50180" name="Slide Number Placeholder 3">
            <a:extLst>
              <a:ext uri="{FF2B5EF4-FFF2-40B4-BE49-F238E27FC236}">
                <a16:creationId xmlns:a16="http://schemas.microsoft.com/office/drawing/2014/main" id="{3D51D7F6-0B72-4E67-9576-4567F29E6F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DC2244-E646-48E7-A112-465281EA89B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2107431-DD1E-47FC-8B1A-CA59AC5EC2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5E2135E-B351-456C-A1FD-34D234D7D9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Lily  - Ledsham house developed a poster and power point on pressure. Lots of young people experience pressure from work and having tips on how to address this is important. The school has already done a lot this year already promoting emotional wellbeing which will have a huge impact including all pupils and staff having an introduction to mindfulness.</a:t>
            </a:r>
          </a:p>
        </p:txBody>
      </p:sp>
      <p:sp>
        <p:nvSpPr>
          <p:cNvPr id="52228" name="Slide Number Placeholder 3">
            <a:extLst>
              <a:ext uri="{FF2B5EF4-FFF2-40B4-BE49-F238E27FC236}">
                <a16:creationId xmlns:a16="http://schemas.microsoft.com/office/drawing/2014/main" id="{AC2B7202-95EF-40C3-BC61-145D573327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22DBF9-811C-4A59-9D13-E518CA989C7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B25DC98-C557-4CC3-9F05-10C40734E0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7035A888-C93C-4810-B006-2193FF15D9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Beth – And Glynne house developed a poster and ppt on smoking to use. Although this is looked at in PSE it has been great learning about the impact in Science too.</a:t>
            </a:r>
          </a:p>
        </p:txBody>
      </p:sp>
      <p:sp>
        <p:nvSpPr>
          <p:cNvPr id="54276" name="Slide Number Placeholder 3">
            <a:extLst>
              <a:ext uri="{FF2B5EF4-FFF2-40B4-BE49-F238E27FC236}">
                <a16:creationId xmlns:a16="http://schemas.microsoft.com/office/drawing/2014/main" id="{E5A58947-A446-40C6-959E-91B2DAE4E0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38AC8F-D728-4818-BFDD-EAB53207F006}"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8350EBD-DF51-4ECC-A8C6-2A09E5C79C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B450EB69-E121-48CC-8FBC-682FAB21CB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Henry - Hawarden High School are also on their Rights Respecting schools journey, currently working towards Silver. Having a SHRN report has has supported our understanding of our rights. We are listened to in our school and community and appreciate how school staff and County Council staff are using the data to develop health and wellbeing.</a:t>
            </a:r>
          </a:p>
        </p:txBody>
      </p:sp>
      <p:sp>
        <p:nvSpPr>
          <p:cNvPr id="56324" name="Slide Number Placeholder 3">
            <a:extLst>
              <a:ext uri="{FF2B5EF4-FFF2-40B4-BE49-F238E27FC236}">
                <a16:creationId xmlns:a16="http://schemas.microsoft.com/office/drawing/2014/main" id="{8D1FD327-BDE6-4581-87B6-4E189BBF73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03639F-8C84-41DB-8B36-257397867E7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540C13C-8B4A-4003-820C-A59D7B1943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639934B-FCD3-44F6-B313-D5477ED4E4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Evey - Moving forwards and awaiting the completion of the next SHRN questionnaire in the Autumn term Alun School and Hawarden High are collaborating over two projects. You may have picked them up through the presentation. </a:t>
            </a:r>
          </a:p>
          <a:p>
            <a:r>
              <a:rPr lang="en-GB" altLang="en-US"/>
              <a:t>Henry - Firstly –the 5 ways to wellbeing – both schools have looked at this as a tool for dealing with pressure and promoting wellbeing – we are both implementing this as a whole school initiative and piloting individual wellbeing audits for pupils along with wellbeing goal setting, helping develop resources and roll the iniative out.</a:t>
            </a:r>
          </a:p>
          <a:p>
            <a:r>
              <a:rPr lang="en-GB" altLang="en-US"/>
              <a:t>Evey – Secondly, Rights Respecting Schools. It has been great sharing our understanding and approaches to UNCRC. Going forward as SHRN supports so many rights mapping the rights across SHRN promotion and projects we carry out seems like the natural next step.</a:t>
            </a:r>
          </a:p>
          <a:p>
            <a:endParaRPr lang="en-GB" altLang="en-US"/>
          </a:p>
          <a:p>
            <a:r>
              <a:rPr lang="en-GB" altLang="en-US"/>
              <a:t>Thank you for listening and </a:t>
            </a:r>
          </a:p>
        </p:txBody>
      </p:sp>
      <p:sp>
        <p:nvSpPr>
          <p:cNvPr id="60420" name="Slide Number Placeholder 3">
            <a:extLst>
              <a:ext uri="{FF2B5EF4-FFF2-40B4-BE49-F238E27FC236}">
                <a16:creationId xmlns:a16="http://schemas.microsoft.com/office/drawing/2014/main" id="{FFB3A258-ACB6-4649-BD10-7FAD4354C2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048272-035A-45FB-A5A7-C698CB75C41D}"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8A38A84-880A-42A1-BB1C-CA7588B16C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E3835DD-A232-41DC-A743-78846F44D9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Claire</a:t>
            </a:r>
          </a:p>
        </p:txBody>
      </p:sp>
      <p:sp>
        <p:nvSpPr>
          <p:cNvPr id="62468" name="Slide Number Placeholder 3">
            <a:extLst>
              <a:ext uri="{FF2B5EF4-FFF2-40B4-BE49-F238E27FC236}">
                <a16:creationId xmlns:a16="http://schemas.microsoft.com/office/drawing/2014/main" id="{9E552220-9C9F-4474-8CD1-FB372FD41D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E7EFB8-2A85-4698-AFA5-95A808E745DE}"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A6D5370-8BB8-4D50-BFEC-B09223E50E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F4459D9-4411-4A2C-8412-13FD94654E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Claire</a:t>
            </a:r>
          </a:p>
          <a:p>
            <a:endParaRPr lang="en-GB" altLang="en-US"/>
          </a:p>
          <a:p>
            <a:r>
              <a:rPr lang="en-GB" altLang="en-US"/>
              <a:t>Any questions</a:t>
            </a:r>
          </a:p>
        </p:txBody>
      </p:sp>
      <p:sp>
        <p:nvSpPr>
          <p:cNvPr id="64516" name="Slide Number Placeholder 3">
            <a:extLst>
              <a:ext uri="{FF2B5EF4-FFF2-40B4-BE49-F238E27FC236}">
                <a16:creationId xmlns:a16="http://schemas.microsoft.com/office/drawing/2014/main" id="{89C6F6F9-61D2-4AEF-8E86-17B032DA14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BF4574-9F9F-41AC-B160-34DAA48EED3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E645693-809E-46F5-8690-8D5D742C8E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61BB3BA-C4DF-48B9-B514-3989699484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Claire </a:t>
            </a:r>
          </a:p>
          <a:p>
            <a:endParaRPr lang="en-US" altLang="en-US"/>
          </a:p>
          <a:p>
            <a:r>
              <a:rPr lang="en-US" altLang="en-US"/>
              <a:t>Approach linking PSE / Healthy Schools / SHRN together – streamlining the three in secondary schools.</a:t>
            </a:r>
          </a:p>
          <a:p>
            <a:endParaRPr lang="en-US" altLang="en-US"/>
          </a:p>
          <a:p>
            <a:r>
              <a:rPr lang="en-US" altLang="en-US"/>
              <a:t>County PSE &amp; Healthy Schools Forum</a:t>
            </a:r>
          </a:p>
          <a:p>
            <a:endParaRPr lang="en-US" altLang="en-US"/>
          </a:p>
          <a:p>
            <a:endParaRPr lang="en-US" altLang="en-US" b="1"/>
          </a:p>
          <a:p>
            <a:endParaRPr lang="en-US" altLang="en-US" b="1" u="sng">
              <a:solidFill>
                <a:srgbClr val="FF0000"/>
              </a:solidFill>
            </a:endParaRPr>
          </a:p>
        </p:txBody>
      </p:sp>
      <p:sp>
        <p:nvSpPr>
          <p:cNvPr id="9220" name="Slide Number Placeholder 3">
            <a:extLst>
              <a:ext uri="{FF2B5EF4-FFF2-40B4-BE49-F238E27FC236}">
                <a16:creationId xmlns:a16="http://schemas.microsoft.com/office/drawing/2014/main" id="{66221C70-1888-40E5-B9F6-375A98A15B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35BD10-3436-4AEB-8A35-0F5638CE041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0C85157-6238-4930-B614-9FE786FE05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98D76D1-C08F-49D3-9CB1-C5E3CC0020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Claire</a:t>
            </a:r>
          </a:p>
          <a:p>
            <a:endParaRPr lang="en-GB" altLang="en-US"/>
          </a:p>
          <a:p>
            <a:endParaRPr lang="en-GB" altLang="en-US"/>
          </a:p>
        </p:txBody>
      </p:sp>
      <p:sp>
        <p:nvSpPr>
          <p:cNvPr id="11268" name="Slide Number Placeholder 3">
            <a:extLst>
              <a:ext uri="{FF2B5EF4-FFF2-40B4-BE49-F238E27FC236}">
                <a16:creationId xmlns:a16="http://schemas.microsoft.com/office/drawing/2014/main" id="{2194FFE0-95AE-41FD-BFD8-E04252BF60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7F3153-A09F-47F8-A1DE-675B128708D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672FB76-DC9F-4A21-8DF7-1C256C5D28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860BA33-005C-4974-8F9C-A644208568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Claire</a:t>
            </a:r>
          </a:p>
          <a:p>
            <a:endParaRPr lang="en-GB" altLang="en-US" b="1"/>
          </a:p>
          <a:p>
            <a:endParaRPr lang="en-GB" altLang="en-US" b="1"/>
          </a:p>
          <a:p>
            <a:endParaRPr lang="en-GB" altLang="en-US"/>
          </a:p>
        </p:txBody>
      </p:sp>
      <p:sp>
        <p:nvSpPr>
          <p:cNvPr id="13316" name="Slide Number Placeholder 3">
            <a:extLst>
              <a:ext uri="{FF2B5EF4-FFF2-40B4-BE49-F238E27FC236}">
                <a16:creationId xmlns:a16="http://schemas.microsoft.com/office/drawing/2014/main" id="{361048E3-4C41-4AD0-9242-E9247311E7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F0928A-A1F2-4592-9127-CEA921510F0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99B4572-7724-4C30-A948-C2E4A9384D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AEE424E-2C4E-49B2-BE15-9EA0D7583B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Claire</a:t>
            </a:r>
          </a:p>
        </p:txBody>
      </p:sp>
      <p:sp>
        <p:nvSpPr>
          <p:cNvPr id="15364" name="Slide Number Placeholder 3">
            <a:extLst>
              <a:ext uri="{FF2B5EF4-FFF2-40B4-BE49-F238E27FC236}">
                <a16:creationId xmlns:a16="http://schemas.microsoft.com/office/drawing/2014/main" id="{CDBB3AC6-9CED-46EC-BB8F-7ECF5DC3A3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673E3-D18D-4BF8-BF18-C995F28D4036}"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C58BEE7-80C7-4C05-B6C5-D3AFB56C0D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61D95EA-3EB5-4CED-A4BF-3EFDED010B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Claire </a:t>
            </a:r>
          </a:p>
          <a:p>
            <a:endParaRPr lang="en-GB" altLang="en-US"/>
          </a:p>
          <a:p>
            <a:endParaRPr lang="en-GB" altLang="en-US"/>
          </a:p>
        </p:txBody>
      </p:sp>
      <p:sp>
        <p:nvSpPr>
          <p:cNvPr id="17412" name="Slide Number Placeholder 3">
            <a:extLst>
              <a:ext uri="{FF2B5EF4-FFF2-40B4-BE49-F238E27FC236}">
                <a16:creationId xmlns:a16="http://schemas.microsoft.com/office/drawing/2014/main" id="{969A0D44-0EC4-4861-875E-8662A36B0B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CC68B7-6A08-4633-B176-49BD87984606}"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AF69F48-F5BE-4B4A-8337-D8A5688A3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2A75971-B2D1-4475-9C20-6E41206D32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Emma &amp; Darrel </a:t>
            </a:r>
          </a:p>
          <a:p>
            <a:r>
              <a:rPr lang="en-US" altLang="en-US"/>
              <a:t>Emma – Alun School has had two SHRN reports now. The school has enjoyed supporting other schools on their SHRN journey, with staff and students collaborating across schools and sharing actions.</a:t>
            </a:r>
          </a:p>
          <a:p>
            <a:r>
              <a:rPr lang="en-US" altLang="en-US"/>
              <a:t>Darrell – Having Flintshire Healthy Schools supporting SHRN across the county has been great to raise awareness and also to get the first SHRN questionnaire and report in Hawarden High School. It has given a focal point for health ad wellbeing and both adults and young people taking action in our community.</a:t>
            </a:r>
          </a:p>
        </p:txBody>
      </p:sp>
      <p:sp>
        <p:nvSpPr>
          <p:cNvPr id="21508" name="Slide Number Placeholder 3">
            <a:extLst>
              <a:ext uri="{FF2B5EF4-FFF2-40B4-BE49-F238E27FC236}">
                <a16:creationId xmlns:a16="http://schemas.microsoft.com/office/drawing/2014/main" id="{67FEE758-FE4D-47AA-855F-1263D0FD0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6E5942-7402-4AEA-8093-2162A88D80D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13F9D74-8A49-4AD6-ADE1-DE57B63763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BEE4D7-8E07-42B2-9BF9-0507CBBA374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55" name="Rectangle 2">
            <a:extLst>
              <a:ext uri="{FF2B5EF4-FFF2-40B4-BE49-F238E27FC236}">
                <a16:creationId xmlns:a16="http://schemas.microsoft.com/office/drawing/2014/main" id="{FCBD7299-EAA0-484B-B462-1BBF7D4A68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98475A99-0F4C-40F4-A008-2EB229B47D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latin typeface="Arial" panose="020B0604020202020204" pitchFamily="34" charset="0"/>
              </a:rPr>
              <a:t>Bore da, My name is Evey and here also is Sebastien and Seren.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1BD5-8A44-4405-A30C-1BB1821A5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AC7440-5FE7-4A33-A6BB-39354629A9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0E7C38-E520-4D45-AF19-A267A19FBDBE}"/>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4BC491C9-8877-497E-844A-2C5A172E06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2B8BC1-7100-4C1C-AA75-8D6DA0A99609}"/>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265242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D9BA-EE2E-4039-8A71-A6B010F45F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6AAFFE-48D2-498B-ABF0-09A58E0871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97067A-3996-4450-B847-27E0909962DD}"/>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D0FF466A-82FD-40D2-AD2D-7E8D18947E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F6D679-4E95-4E73-8DFC-DC82ECE0B38F}"/>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34168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39E44F-416D-4255-8DF5-44E73F61B9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1E3403-D29F-4251-9665-2DC0DFAF46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7CAF5A-1FE8-458F-B9D3-0F316A1D1D3D}"/>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2B67CC23-9D98-4D40-AAA1-20DB296AA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142863-BFA4-4042-A9EA-9A46E1D8071A}"/>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246486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08AF-DFA9-47D4-B0F7-DF627DC193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A3CB93-1379-453E-B598-D86289A90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6BCCA1-912E-4C03-B9BF-DF45F9D5F194}"/>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93770267-F12D-44F2-BF2D-FE06429314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9C031-964D-48C8-ACF8-55C28D7C996D}"/>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379106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663C-2FCD-4C3E-91CB-1E7CB2B22A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5DDB6B-6B83-4B3D-B3B3-172C38B61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BE3C44-2579-46B8-B755-D1C963700803}"/>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96E74695-CF2D-4D41-8464-33AFD913E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8C9687-B164-4562-A491-DD77A7A544CB}"/>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388011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7074-2B5A-4C03-91FC-074A923FF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5EAC1A-DD53-4351-AC27-6C1F2AD582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ED3E3C-EE32-4847-A290-0A34F7CE4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24A4AC-3807-4E6B-BBF8-52E982C27561}"/>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6" name="Footer Placeholder 5">
            <a:extLst>
              <a:ext uri="{FF2B5EF4-FFF2-40B4-BE49-F238E27FC236}">
                <a16:creationId xmlns:a16="http://schemas.microsoft.com/office/drawing/2014/main" id="{584C059A-CC1C-4AE0-A0C6-3F2E1DBAAF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C9D735-C844-4920-9E35-7C9D079A2DEB}"/>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176431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ADB6-8D70-4EE1-A8C9-2B82B1E4EB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01517A-07CB-4E93-A706-9A0905250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4676F-CF3D-4950-9D73-A5B8AFCB7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B58CFC-802D-4C4C-A7F7-3CC6E1444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8E0813-3D19-46B0-8D54-D1F1C4B845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96AA75-807F-493B-97E1-D43445B121D5}"/>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8" name="Footer Placeholder 7">
            <a:extLst>
              <a:ext uri="{FF2B5EF4-FFF2-40B4-BE49-F238E27FC236}">
                <a16:creationId xmlns:a16="http://schemas.microsoft.com/office/drawing/2014/main" id="{B4573777-3AF2-4C35-BB98-0D1F6169E2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29600A-E8A2-42F5-83C1-A7F18EAC89C1}"/>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14142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558F-0F00-4474-847B-0498A7868C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DB042A-C08D-45F8-A7BA-1A8278B1E756}"/>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4" name="Footer Placeholder 3">
            <a:extLst>
              <a:ext uri="{FF2B5EF4-FFF2-40B4-BE49-F238E27FC236}">
                <a16:creationId xmlns:a16="http://schemas.microsoft.com/office/drawing/2014/main" id="{FDB9798D-E185-43BE-A425-DC269C1A17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48D4C7-3DAB-4E77-B3DD-829DEF631C63}"/>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61244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8F74E8-8323-4628-9978-0921A8EA8352}"/>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3" name="Footer Placeholder 2">
            <a:extLst>
              <a:ext uri="{FF2B5EF4-FFF2-40B4-BE49-F238E27FC236}">
                <a16:creationId xmlns:a16="http://schemas.microsoft.com/office/drawing/2014/main" id="{EBA8F753-E7EC-4179-8351-9C354762D8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B1F55A-512A-459A-A649-09F82C8705F2}"/>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146875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1AB4-5150-41A9-BD53-AC4F65CDC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52187A-26D4-452B-B330-0D8139E92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336342-F70E-4F19-A027-6227FE2EC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0C953-659D-4EC1-8F80-446684E7CAEA}"/>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6" name="Footer Placeholder 5">
            <a:extLst>
              <a:ext uri="{FF2B5EF4-FFF2-40B4-BE49-F238E27FC236}">
                <a16:creationId xmlns:a16="http://schemas.microsoft.com/office/drawing/2014/main" id="{0812347E-206A-45F3-B6E5-2AE21704C0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ED19B8-87FF-45A4-A86B-1173C7342CBE}"/>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152227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0853-3F19-4C86-8370-79CFB925A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291B5-2DDA-4FF3-A895-72B299177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92569D-1962-4DA3-AE77-4DE12A11E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97813-692B-47B3-BBC6-2FC146E171B2}"/>
              </a:ext>
            </a:extLst>
          </p:cNvPr>
          <p:cNvSpPr>
            <a:spLocks noGrp="1"/>
          </p:cNvSpPr>
          <p:nvPr>
            <p:ph type="dt" sz="half" idx="10"/>
          </p:nvPr>
        </p:nvSpPr>
        <p:spPr/>
        <p:txBody>
          <a:bodyPr/>
          <a:lstStyle/>
          <a:p>
            <a:fld id="{372BB17F-031D-478A-A41F-8D479E892059}" type="datetimeFigureOut">
              <a:rPr lang="en-GB" smtClean="0"/>
              <a:t>15/01/2021</a:t>
            </a:fld>
            <a:endParaRPr lang="en-GB"/>
          </a:p>
        </p:txBody>
      </p:sp>
      <p:sp>
        <p:nvSpPr>
          <p:cNvPr id="6" name="Footer Placeholder 5">
            <a:extLst>
              <a:ext uri="{FF2B5EF4-FFF2-40B4-BE49-F238E27FC236}">
                <a16:creationId xmlns:a16="http://schemas.microsoft.com/office/drawing/2014/main" id="{3DCE757D-EA12-4AC9-9D32-4C6A6485E2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01044B-A32C-4868-9082-DE876A5BABB6}"/>
              </a:ext>
            </a:extLst>
          </p:cNvPr>
          <p:cNvSpPr>
            <a:spLocks noGrp="1"/>
          </p:cNvSpPr>
          <p:nvPr>
            <p:ph type="sldNum" sz="quarter" idx="12"/>
          </p:nvPr>
        </p:nvSpPr>
        <p:spPr/>
        <p:txBody>
          <a:bodyPr/>
          <a:lstStyle/>
          <a:p>
            <a:fld id="{BB58F147-DFC1-486E-9CAE-BC98A1BCFD43}" type="slidenum">
              <a:rPr lang="en-GB" smtClean="0"/>
              <a:t>‹#›</a:t>
            </a:fld>
            <a:endParaRPr lang="en-GB"/>
          </a:p>
        </p:txBody>
      </p:sp>
    </p:spTree>
    <p:extLst>
      <p:ext uri="{BB962C8B-B14F-4D97-AF65-F5344CB8AC3E}">
        <p14:creationId xmlns:p14="http://schemas.microsoft.com/office/powerpoint/2010/main" val="352949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719315-DB3F-4547-A253-5957BB1FC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B48C56-5DD6-4424-8DD7-D04CB6A6B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444857-001B-430E-89C3-9DE7C6495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BB17F-031D-478A-A41F-8D479E892059}" type="datetimeFigureOut">
              <a:rPr lang="en-GB" smtClean="0"/>
              <a:t>15/01/2021</a:t>
            </a:fld>
            <a:endParaRPr lang="en-GB"/>
          </a:p>
        </p:txBody>
      </p:sp>
      <p:sp>
        <p:nvSpPr>
          <p:cNvPr id="5" name="Footer Placeholder 4">
            <a:extLst>
              <a:ext uri="{FF2B5EF4-FFF2-40B4-BE49-F238E27FC236}">
                <a16:creationId xmlns:a16="http://schemas.microsoft.com/office/drawing/2014/main" id="{194C1B5F-E693-4223-9492-E8F0B014F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A3BC14-B715-4356-A56C-1651413FA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8F147-DFC1-486E-9CAE-BC98A1BCFD43}" type="slidenum">
              <a:rPr lang="en-GB" smtClean="0"/>
              <a:t>‹#›</a:t>
            </a:fld>
            <a:endParaRPr lang="en-GB"/>
          </a:p>
        </p:txBody>
      </p:sp>
    </p:spTree>
    <p:extLst>
      <p:ext uri="{BB962C8B-B14F-4D97-AF65-F5344CB8AC3E}">
        <p14:creationId xmlns:p14="http://schemas.microsoft.com/office/powerpoint/2010/main" val="67841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9DAE0D48-FA4D-4964-B6A9-5BF7B3EFB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88" t="-424" r="12988" b="-424"/>
          <a:stretch>
            <a:fillRect/>
          </a:stretch>
        </p:blipFill>
        <p:spPr bwMode="auto">
          <a:xfrm>
            <a:off x="152400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a:extLst>
              <a:ext uri="{FF2B5EF4-FFF2-40B4-BE49-F238E27FC236}">
                <a16:creationId xmlns:a16="http://schemas.microsoft.com/office/drawing/2014/main" id="{522BC617-294F-4EBB-BB8F-875B103C58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0439" y="3556001"/>
            <a:ext cx="158432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a:extLst>
              <a:ext uri="{FF2B5EF4-FFF2-40B4-BE49-F238E27FC236}">
                <a16:creationId xmlns:a16="http://schemas.microsoft.com/office/drawing/2014/main" id="{C84EBCB5-6C26-4DE4-B535-ABE18E2804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6364" y="3967164"/>
            <a:ext cx="252253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itle 2">
            <a:extLst>
              <a:ext uri="{FF2B5EF4-FFF2-40B4-BE49-F238E27FC236}">
                <a16:creationId xmlns:a16="http://schemas.microsoft.com/office/drawing/2014/main" id="{262B7B38-B4AA-4F5A-965F-7CA043FBA542}"/>
              </a:ext>
            </a:extLst>
          </p:cNvPr>
          <p:cNvSpPr>
            <a:spLocks noGrp="1"/>
          </p:cNvSpPr>
          <p:nvPr>
            <p:ph type="ctrTitle"/>
          </p:nvPr>
        </p:nvSpPr>
        <p:spPr>
          <a:xfrm>
            <a:off x="2209800" y="1025526"/>
            <a:ext cx="7772400" cy="1470025"/>
          </a:xfrm>
        </p:spPr>
        <p:txBody>
          <a:bodyPr>
            <a:normAutofit fontScale="90000"/>
          </a:bodyPr>
          <a:lstStyle/>
          <a:p>
            <a:r>
              <a:rPr lang="en-GB" altLang="en-US" b="1">
                <a:solidFill>
                  <a:srgbClr val="23892D"/>
                </a:solidFill>
              </a:rPr>
              <a:t>Flintshire &amp; School Health Research Network</a:t>
            </a:r>
          </a:p>
        </p:txBody>
      </p:sp>
      <p:sp>
        <p:nvSpPr>
          <p:cNvPr id="4102" name="Subtitle 3">
            <a:extLst>
              <a:ext uri="{FF2B5EF4-FFF2-40B4-BE49-F238E27FC236}">
                <a16:creationId xmlns:a16="http://schemas.microsoft.com/office/drawing/2014/main" id="{3110BAF6-37FE-4FAF-BEF0-E943E055837A}"/>
              </a:ext>
            </a:extLst>
          </p:cNvPr>
          <p:cNvSpPr>
            <a:spLocks noGrp="1"/>
          </p:cNvSpPr>
          <p:nvPr>
            <p:ph type="subTitle" idx="1"/>
          </p:nvPr>
        </p:nvSpPr>
        <p:spPr>
          <a:xfrm>
            <a:off x="2895600" y="2670175"/>
            <a:ext cx="6400800" cy="1752600"/>
          </a:xfrm>
        </p:spPr>
        <p:txBody>
          <a:bodyPr/>
          <a:lstStyle/>
          <a:p>
            <a:r>
              <a:rPr lang="en-GB" altLang="en-US">
                <a:solidFill>
                  <a:srgbClr val="23892D"/>
                </a:solidFill>
              </a:rPr>
              <a:t>26</a:t>
            </a:r>
            <a:r>
              <a:rPr lang="en-GB" altLang="en-US" baseline="30000">
                <a:solidFill>
                  <a:srgbClr val="23892D"/>
                </a:solidFill>
              </a:rPr>
              <a:t>th</a:t>
            </a:r>
            <a:r>
              <a:rPr lang="en-GB" altLang="en-US">
                <a:solidFill>
                  <a:srgbClr val="23892D"/>
                </a:solidFill>
              </a:rPr>
              <a:t> June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ACBD3E92-CCB6-4DDE-925D-074DF955049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402763" y="5159376"/>
            <a:ext cx="10017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91BDC87A-52BA-402E-AE35-D41871C2FF88}"/>
              </a:ext>
            </a:extLst>
          </p:cNvPr>
          <p:cNvSpPr>
            <a:spLocks noChangeArrowheads="1"/>
          </p:cNvSpPr>
          <p:nvPr/>
        </p:nvSpPr>
        <p:spPr bwMode="auto">
          <a:xfrm>
            <a:off x="1774825" y="303213"/>
            <a:ext cx="8642350" cy="1181100"/>
          </a:xfrm>
          <a:prstGeom prst="rect">
            <a:avLst/>
          </a:prstGeom>
          <a:gradFill rotWithShape="0">
            <a:gsLst>
              <a:gs pos="0">
                <a:srgbClr val="FFFFFF">
                  <a:alpha val="0"/>
                </a:srgbClr>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4580" name="Text Box 3">
            <a:extLst>
              <a:ext uri="{FF2B5EF4-FFF2-40B4-BE49-F238E27FC236}">
                <a16:creationId xmlns:a16="http://schemas.microsoft.com/office/drawing/2014/main" id="{C6D2F7AC-C5D2-4D40-BA52-D40CD17AB0F6}"/>
              </a:ext>
            </a:extLst>
          </p:cNvPr>
          <p:cNvSpPr txBox="1">
            <a:spLocks noChangeArrowheads="1"/>
          </p:cNvSpPr>
          <p:nvPr/>
        </p:nvSpPr>
        <p:spPr bwMode="auto">
          <a:xfrm>
            <a:off x="2351088" y="549276"/>
            <a:ext cx="8064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720" tIns="0" rIns="36720" bIns="3672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800" b="1" i="0" u="none" strike="noStrike" kern="1200" cap="none" spc="0" normalizeH="0" baseline="0" noProof="0">
                <a:ln>
                  <a:noFill/>
                </a:ln>
                <a:solidFill>
                  <a:srgbClr val="000000"/>
                </a:solidFill>
                <a:effectLst/>
                <a:uLnTx/>
                <a:uFillTx/>
                <a:latin typeface="Bookman Old Style" panose="02050604050505020204" pitchFamily="18" charset="0"/>
                <a:ea typeface="MS PGothic" panose="020B0600070205080204" pitchFamily="34" charset="-128"/>
                <a:cs typeface="+mn-cs"/>
              </a:rPr>
              <a:t>School council structure at Alun School</a:t>
            </a:r>
          </a:p>
        </p:txBody>
      </p:sp>
      <p:sp>
        <p:nvSpPr>
          <p:cNvPr id="24581" name="Text Box 4">
            <a:extLst>
              <a:ext uri="{FF2B5EF4-FFF2-40B4-BE49-F238E27FC236}">
                <a16:creationId xmlns:a16="http://schemas.microsoft.com/office/drawing/2014/main" id="{2817F516-7780-4BD1-AFAF-05F961E97FBA}"/>
              </a:ext>
            </a:extLst>
          </p:cNvPr>
          <p:cNvSpPr txBox="1">
            <a:spLocks noChangeArrowheads="1"/>
          </p:cNvSpPr>
          <p:nvPr/>
        </p:nvSpPr>
        <p:spPr bwMode="auto">
          <a:xfrm>
            <a:off x="2892426" y="1719263"/>
            <a:ext cx="655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TextBox 5">
            <a:extLst>
              <a:ext uri="{FF2B5EF4-FFF2-40B4-BE49-F238E27FC236}">
                <a16:creationId xmlns:a16="http://schemas.microsoft.com/office/drawing/2014/main" id="{0DBEEDE7-86B2-467F-83BB-EF1DD762735B}"/>
              </a:ext>
            </a:extLst>
          </p:cNvPr>
          <p:cNvSpPr txBox="1"/>
          <p:nvPr/>
        </p:nvSpPr>
        <p:spPr>
          <a:xfrm>
            <a:off x="2100263" y="1719263"/>
            <a:ext cx="8208962"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School council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15 members (3 from each house/sixth form cabinet)</a:t>
            </a:r>
          </a:p>
        </p:txBody>
      </p:sp>
      <p:sp>
        <p:nvSpPr>
          <p:cNvPr id="7" name="TextBox 6">
            <a:extLst>
              <a:ext uri="{FF2B5EF4-FFF2-40B4-BE49-F238E27FC236}">
                <a16:creationId xmlns:a16="http://schemas.microsoft.com/office/drawing/2014/main" id="{26F5EF82-82B9-4FB1-866B-3778A8DEEEE9}"/>
              </a:ext>
            </a:extLst>
          </p:cNvPr>
          <p:cNvSpPr txBox="1"/>
          <p:nvPr/>
        </p:nvSpPr>
        <p:spPr>
          <a:xfrm>
            <a:off x="2060575" y="3016251"/>
            <a:ext cx="3568700"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House/Sixth form cabinet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10 members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(1 from each tutor group)</a:t>
            </a:r>
          </a:p>
        </p:txBody>
      </p:sp>
      <p:sp>
        <p:nvSpPr>
          <p:cNvPr id="8" name="TextBox 7">
            <a:extLst>
              <a:ext uri="{FF2B5EF4-FFF2-40B4-BE49-F238E27FC236}">
                <a16:creationId xmlns:a16="http://schemas.microsoft.com/office/drawing/2014/main" id="{4B172D47-5B47-4E80-8894-4BE25F325EFF}"/>
              </a:ext>
            </a:extLst>
          </p:cNvPr>
          <p:cNvSpPr txBox="1"/>
          <p:nvPr/>
        </p:nvSpPr>
        <p:spPr>
          <a:xfrm>
            <a:off x="5845176" y="3016250"/>
            <a:ext cx="4462463" cy="3632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Working groups: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Eco group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SNAG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Alun Diversity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Respecting Others Steering Group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PE council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Girl 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Send my friend to school champions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Nurture</a:t>
            </a:r>
          </a:p>
        </p:txBody>
      </p:sp>
      <p:cxnSp>
        <p:nvCxnSpPr>
          <p:cNvPr id="10" name="Straight Arrow Connector 9">
            <a:extLst>
              <a:ext uri="{FF2B5EF4-FFF2-40B4-BE49-F238E27FC236}">
                <a16:creationId xmlns:a16="http://schemas.microsoft.com/office/drawing/2014/main" id="{CE827B7F-0189-4D6C-9052-78DABC084841}"/>
              </a:ext>
            </a:extLst>
          </p:cNvPr>
          <p:cNvCxnSpPr/>
          <p:nvPr/>
        </p:nvCxnSpPr>
        <p:spPr>
          <a:xfrm flipH="1">
            <a:off x="4692651" y="2582863"/>
            <a:ext cx="936625" cy="360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D9F2E-D61D-4CBE-8974-C239D04A3343}"/>
              </a:ext>
            </a:extLst>
          </p:cNvPr>
          <p:cNvCxnSpPr/>
          <p:nvPr/>
        </p:nvCxnSpPr>
        <p:spPr>
          <a:xfrm>
            <a:off x="6781800" y="2582863"/>
            <a:ext cx="935038" cy="360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7" name="Rectangle 1">
            <a:extLst>
              <a:ext uri="{FF2B5EF4-FFF2-40B4-BE49-F238E27FC236}">
                <a16:creationId xmlns:a16="http://schemas.microsoft.com/office/drawing/2014/main" id="{71E84285-C83B-4BEA-BCB5-EDA58E430668}"/>
              </a:ext>
            </a:extLst>
          </p:cNvPr>
          <p:cNvSpPr>
            <a:spLocks noChangeArrowheads="1"/>
          </p:cNvSpPr>
          <p:nvPr/>
        </p:nvSpPr>
        <p:spPr bwMode="auto">
          <a:xfrm>
            <a:off x="1814513" y="4745038"/>
            <a:ext cx="3568700" cy="1295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0" fontAlgn="base" latinLnBrk="0" hangingPunct="0">
              <a:lnSpc>
                <a:spcPct val="110000"/>
              </a:lnSpc>
              <a:spcBef>
                <a:spcPts val="100"/>
              </a:spcBef>
              <a:spcAft>
                <a:spcPts val="1000"/>
              </a:spcAft>
              <a:buClrTx/>
              <a:buSzTx/>
              <a:buFont typeface="Arial" panose="020B0604020202020204" pitchFamily="34" charset="0"/>
              <a:buNone/>
              <a:tabLst/>
              <a:defRPr/>
            </a:pPr>
            <a:r>
              <a:rPr kumimoji="0" lang="en-US" altLang="en-US" sz="1800" b="0" i="1" u="none" strike="noStrike" kern="1200" cap="none" spc="0" normalizeH="0" baseline="0" noProof="0">
                <a:ln>
                  <a:noFill/>
                </a:ln>
                <a:solidFill>
                  <a:srgbClr val="002060"/>
                </a:solidFill>
                <a:effectLst/>
                <a:uLnTx/>
                <a:uFillTx/>
                <a:latin typeface="Arial" panose="020B0604020202020204" pitchFamily="34" charset="0"/>
                <a:ea typeface="MS PGothic" panose="020B0600070205080204" pitchFamily="34" charset="-128"/>
                <a:cs typeface="Times New Roman" panose="02020603050405020304" pitchFamily="18" charset="0"/>
              </a:rPr>
              <a:t>“Every child has the right to express their views, feelings and wishes in all matters affecting them.” – Article 12, UNCRC</a:t>
            </a:r>
            <a:endParaRPr kumimoji="0" lang="en-GB" altLang="en-US" sz="16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04BCB7E-EED2-4D07-8F6A-902A4665C2A1}"/>
              </a:ext>
            </a:extLst>
          </p:cNvPr>
          <p:cNvSpPr>
            <a:spLocks noGrp="1"/>
          </p:cNvSpPr>
          <p:nvPr>
            <p:ph type="title"/>
          </p:nvPr>
        </p:nvSpPr>
        <p:spPr/>
        <p:txBody>
          <a:bodyPr/>
          <a:lstStyle/>
          <a:p>
            <a:endParaRPr lang="en-GB" altLang="en-US"/>
          </a:p>
        </p:txBody>
      </p:sp>
      <p:sp>
        <p:nvSpPr>
          <p:cNvPr id="26627" name="Content Placeholder 2">
            <a:extLst>
              <a:ext uri="{FF2B5EF4-FFF2-40B4-BE49-F238E27FC236}">
                <a16:creationId xmlns:a16="http://schemas.microsoft.com/office/drawing/2014/main" id="{077DB1AE-A32E-41DF-A436-1DB0514CD479}"/>
              </a:ext>
            </a:extLst>
          </p:cNvPr>
          <p:cNvSpPr>
            <a:spLocks noGrp="1"/>
          </p:cNvSpPr>
          <p:nvPr>
            <p:ph idx="1"/>
          </p:nvPr>
        </p:nvSpPr>
        <p:spPr/>
        <p:txBody>
          <a:bodyPr/>
          <a:lstStyle/>
          <a:p>
            <a:endParaRPr lang="en-GB" altLang="en-US"/>
          </a:p>
        </p:txBody>
      </p:sp>
      <p:pic>
        <p:nvPicPr>
          <p:cNvPr id="26628" name="Picture 2">
            <a:extLst>
              <a:ext uri="{FF2B5EF4-FFF2-40B4-BE49-F238E27FC236}">
                <a16:creationId xmlns:a16="http://schemas.microsoft.com/office/drawing/2014/main" id="{B8992BD9-06A4-4D06-B3DF-25EDC4A65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35" t="8578" r="5209" b="9473"/>
          <a:stretch>
            <a:fillRect/>
          </a:stretch>
        </p:blipFill>
        <p:spPr bwMode="auto">
          <a:xfrm>
            <a:off x="1524000" y="0"/>
            <a:ext cx="9145588"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Box 1">
            <a:extLst>
              <a:ext uri="{FF2B5EF4-FFF2-40B4-BE49-F238E27FC236}">
                <a16:creationId xmlns:a16="http://schemas.microsoft.com/office/drawing/2014/main" id="{8BB8CBD6-D31E-4996-B9B3-724450811776}"/>
              </a:ext>
            </a:extLst>
          </p:cNvPr>
          <p:cNvSpPr txBox="1">
            <a:spLocks noChangeArrowheads="1"/>
          </p:cNvSpPr>
          <p:nvPr/>
        </p:nvSpPr>
        <p:spPr bwMode="auto">
          <a:xfrm>
            <a:off x="8172450" y="549275"/>
            <a:ext cx="1511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3000" b="1"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2016</a:t>
            </a:r>
          </a:p>
        </p:txBody>
      </p:sp>
      <p:sp>
        <p:nvSpPr>
          <p:cNvPr id="26630" name="TextBox 5">
            <a:extLst>
              <a:ext uri="{FF2B5EF4-FFF2-40B4-BE49-F238E27FC236}">
                <a16:creationId xmlns:a16="http://schemas.microsoft.com/office/drawing/2014/main" id="{598AFAB6-2AEE-48FB-BA18-B4617A1C6189}"/>
              </a:ext>
            </a:extLst>
          </p:cNvPr>
          <p:cNvSpPr txBox="1">
            <a:spLocks noChangeArrowheads="1"/>
          </p:cNvSpPr>
          <p:nvPr/>
        </p:nvSpPr>
        <p:spPr bwMode="auto">
          <a:xfrm>
            <a:off x="2803525" y="549275"/>
            <a:ext cx="15128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3000" b="1"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2016</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E3DF7939-F7E7-4772-AD11-3DC89ED82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715" t="26126" r="16727" b="14798"/>
          <a:stretch>
            <a:fillRect/>
          </a:stretch>
        </p:blipFill>
        <p:spPr bwMode="auto">
          <a:xfrm>
            <a:off x="1524000" y="188913"/>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5EC2EF1-3680-4E2B-AA5F-42D07C537B7B}"/>
              </a:ext>
            </a:extLst>
          </p:cNvPr>
          <p:cNvSpPr>
            <a:spLocks noChangeArrowheads="1"/>
          </p:cNvSpPr>
          <p:nvPr/>
        </p:nvSpPr>
        <p:spPr bwMode="auto">
          <a:xfrm>
            <a:off x="1774825" y="188913"/>
            <a:ext cx="8642350" cy="1079500"/>
          </a:xfrm>
          <a:prstGeom prst="rect">
            <a:avLst/>
          </a:prstGeom>
          <a:gradFill rotWithShape="0">
            <a:gsLst>
              <a:gs pos="0">
                <a:srgbClr val="FFFFFF">
                  <a:alpha val="0"/>
                </a:srgbClr>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0723" name="Text Box 3">
            <a:extLst>
              <a:ext uri="{FF2B5EF4-FFF2-40B4-BE49-F238E27FC236}">
                <a16:creationId xmlns:a16="http://schemas.microsoft.com/office/drawing/2014/main" id="{614F9AD7-BBC6-406A-A6FB-E1860842FE74}"/>
              </a:ext>
            </a:extLst>
          </p:cNvPr>
          <p:cNvSpPr txBox="1">
            <a:spLocks noChangeArrowheads="1"/>
          </p:cNvSpPr>
          <p:nvPr/>
        </p:nvSpPr>
        <p:spPr bwMode="auto">
          <a:xfrm>
            <a:off x="2351089" y="188914"/>
            <a:ext cx="79216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720" tIns="0" rIns="36720" bIns="3672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3200" b="1" i="0" u="none" strike="noStrike" kern="1200" cap="none" spc="0" normalizeH="0" baseline="0" noProof="0">
                <a:ln>
                  <a:noFill/>
                </a:ln>
                <a:solidFill>
                  <a:srgbClr val="000000"/>
                </a:solidFill>
                <a:effectLst/>
                <a:uLnTx/>
                <a:uFillTx/>
                <a:latin typeface="Bookman Old Style" panose="02050604050505020204" pitchFamily="18" charset="0"/>
                <a:ea typeface="MS PGothic" panose="020B0600070205080204" pitchFamily="34" charset="-128"/>
                <a:cs typeface="+mn-cs"/>
              </a:rPr>
              <a:t>Examples from action plan drawn up in school with input from all</a:t>
            </a:r>
          </a:p>
        </p:txBody>
      </p:sp>
      <p:sp>
        <p:nvSpPr>
          <p:cNvPr id="30724" name="Control 6">
            <a:extLst>
              <a:ext uri="{FF2B5EF4-FFF2-40B4-BE49-F238E27FC236}">
                <a16:creationId xmlns:a16="http://schemas.microsoft.com/office/drawing/2014/main" id="{3E82846C-2B2C-45B9-B958-D34C1A6E0A8B}"/>
              </a:ext>
            </a:extLst>
          </p:cNvPr>
          <p:cNvSpPr>
            <a:spLocks noChangeArrowheads="1" noChangeShapeType="1"/>
          </p:cNvSpPr>
          <p:nvPr/>
        </p:nvSpPr>
        <p:spPr bwMode="auto">
          <a:xfrm>
            <a:off x="2444750" y="4064000"/>
            <a:ext cx="961548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pic>
        <p:nvPicPr>
          <p:cNvPr id="30725" name="Picture 1">
            <a:extLst>
              <a:ext uri="{FF2B5EF4-FFF2-40B4-BE49-F238E27FC236}">
                <a16:creationId xmlns:a16="http://schemas.microsoft.com/office/drawing/2014/main" id="{13C69D08-0806-4102-9A9C-7190FF17D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92" t="26157" r="11398" b="60873"/>
          <a:stretch>
            <a:fillRect/>
          </a:stretch>
        </p:blipFill>
        <p:spPr bwMode="auto">
          <a:xfrm>
            <a:off x="1654175" y="1268413"/>
            <a:ext cx="8883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5EA3FDB3-1C9E-455E-BFE7-824ADB7EC628}"/>
              </a:ext>
            </a:extLst>
          </p:cNvPr>
          <p:cNvGraphicFramePr>
            <a:graphicFrameLocks noGrp="1"/>
          </p:cNvGraphicFramePr>
          <p:nvPr/>
        </p:nvGraphicFramePr>
        <p:xfrm>
          <a:off x="1981200" y="2420938"/>
          <a:ext cx="8229600" cy="4013200"/>
        </p:xfrm>
        <a:graphic>
          <a:graphicData uri="http://schemas.openxmlformats.org/drawingml/2006/table">
            <a:tbl>
              <a:tblPr/>
              <a:tblGrid>
                <a:gridCol w="2919887">
                  <a:extLst>
                    <a:ext uri="{9D8B030D-6E8A-4147-A177-3AD203B41FA5}">
                      <a16:colId xmlns:a16="http://schemas.microsoft.com/office/drawing/2014/main" val="20000"/>
                    </a:ext>
                  </a:extLst>
                </a:gridCol>
                <a:gridCol w="1634078">
                  <a:extLst>
                    <a:ext uri="{9D8B030D-6E8A-4147-A177-3AD203B41FA5}">
                      <a16:colId xmlns:a16="http://schemas.microsoft.com/office/drawing/2014/main" val="20001"/>
                    </a:ext>
                  </a:extLst>
                </a:gridCol>
                <a:gridCol w="1511517">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938568">
                  <a:extLst>
                    <a:ext uri="{9D8B030D-6E8A-4147-A177-3AD203B41FA5}">
                      <a16:colId xmlns:a16="http://schemas.microsoft.com/office/drawing/2014/main" val="20004"/>
                    </a:ext>
                  </a:extLst>
                </a:gridCol>
              </a:tblGrid>
              <a:tr h="305131">
                <a:tc rowSpan="2">
                  <a:txBody>
                    <a:bodyPr/>
                    <a:lstStyle/>
                    <a:p>
                      <a:pPr marR="0" indent="0" algn="l" rtl="0">
                        <a:lnSpc>
                          <a:spcPct val="119000"/>
                        </a:lnSpc>
                        <a:spcBef>
                          <a:spcPts val="0"/>
                        </a:spcBef>
                        <a:spcAft>
                          <a:spcPts val="0"/>
                        </a:spcAft>
                      </a:pPr>
                      <a:r>
                        <a:rPr lang="en-GB" sz="1400" b="1" kern="1400" dirty="0">
                          <a:ln>
                            <a:noFill/>
                          </a:ln>
                          <a:solidFill>
                            <a:srgbClr val="000000"/>
                          </a:solidFill>
                          <a:effectLst/>
                          <a:latin typeface="Arial" panose="020B0604020202020204" pitchFamily="34" charset="0"/>
                        </a:rPr>
                        <a:t>Indicator </a:t>
                      </a:r>
                      <a:endParaRPr lang="en-GB" sz="1400" kern="1400" dirty="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GB" sz="1400" b="1" kern="1400">
                          <a:ln>
                            <a:noFill/>
                          </a:ln>
                          <a:solidFill>
                            <a:srgbClr val="000000"/>
                          </a:solidFill>
                          <a:effectLst/>
                          <a:latin typeface="Arial" panose="020B0604020202020204" pitchFamily="34" charset="0"/>
                        </a:rPr>
                        <a:t>Key Actions </a:t>
                      </a:r>
                      <a:endParaRPr lang="en-GB" sz="1400" kern="140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marR="0" indent="0" algn="l" rtl="0">
                        <a:lnSpc>
                          <a:spcPct val="119000"/>
                        </a:lnSpc>
                        <a:spcBef>
                          <a:spcPts val="0"/>
                        </a:spcBef>
                        <a:spcAft>
                          <a:spcPts val="0"/>
                        </a:spcAft>
                      </a:pPr>
                      <a:r>
                        <a:rPr lang="en-GB" sz="1400" b="1" kern="1400">
                          <a:ln>
                            <a:noFill/>
                          </a:ln>
                          <a:solidFill>
                            <a:srgbClr val="000000"/>
                          </a:solidFill>
                          <a:effectLst/>
                          <a:latin typeface="Arial" panose="020B0604020202020204" pitchFamily="34" charset="0"/>
                        </a:rPr>
                        <a:t>Date </a:t>
                      </a:r>
                      <a:endParaRPr lang="en-GB" sz="1400" kern="140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5131">
                <a:tc vMerge="1">
                  <a:txBody>
                    <a:bodyPr/>
                    <a:lstStyle/>
                    <a:p>
                      <a:endParaRPr lang="en-GB"/>
                    </a:p>
                  </a:txBody>
                  <a:tcPr/>
                </a:tc>
                <a:tc>
                  <a:txBody>
                    <a:bodyPr/>
                    <a:lstStyle/>
                    <a:p>
                      <a:pPr marR="0" indent="0" algn="ctr" rtl="0">
                        <a:lnSpc>
                          <a:spcPct val="119000"/>
                        </a:lnSpc>
                        <a:spcBef>
                          <a:spcPts val="0"/>
                        </a:spcBef>
                        <a:spcAft>
                          <a:spcPts val="0"/>
                        </a:spcAft>
                      </a:pPr>
                      <a:r>
                        <a:rPr lang="en-GB" sz="1400" b="1" kern="1400">
                          <a:ln>
                            <a:noFill/>
                          </a:ln>
                          <a:solidFill>
                            <a:srgbClr val="000000"/>
                          </a:solidFill>
                          <a:effectLst/>
                          <a:latin typeface="Arial" panose="020B0604020202020204" pitchFamily="34" charset="0"/>
                        </a:rPr>
                        <a:t>Student</a:t>
                      </a:r>
                      <a:endParaRPr lang="en-GB" sz="1400" kern="140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400" b="1" kern="1400">
                          <a:ln>
                            <a:noFill/>
                          </a:ln>
                          <a:solidFill>
                            <a:srgbClr val="000000"/>
                          </a:solidFill>
                          <a:effectLst/>
                          <a:latin typeface="Arial" panose="020B0604020202020204" pitchFamily="34" charset="0"/>
                        </a:rPr>
                        <a:t>Staff</a:t>
                      </a:r>
                      <a:endParaRPr lang="en-GB" sz="1400" kern="140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GB" sz="1400" b="1" kern="1400">
                          <a:ln>
                            <a:noFill/>
                          </a:ln>
                          <a:solidFill>
                            <a:srgbClr val="000000"/>
                          </a:solidFill>
                          <a:effectLst/>
                          <a:latin typeface="Arial" panose="020B0604020202020204" pitchFamily="34" charset="0"/>
                        </a:rPr>
                        <a:t>Community</a:t>
                      </a:r>
                      <a:endParaRPr lang="en-GB" sz="1400" kern="140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1"/>
                  </a:ext>
                </a:extLst>
              </a:tr>
              <a:tr h="305131">
                <a:tc gridSpan="5">
                  <a:txBody>
                    <a:bodyPr/>
                    <a:lstStyle/>
                    <a:p>
                      <a:pPr marR="0" indent="0" algn="l" rtl="0">
                        <a:lnSpc>
                          <a:spcPct val="119000"/>
                        </a:lnSpc>
                        <a:spcBef>
                          <a:spcPts val="0"/>
                        </a:spcBef>
                        <a:spcAft>
                          <a:spcPts val="0"/>
                        </a:spcAft>
                      </a:pPr>
                      <a:r>
                        <a:rPr lang="en-GB" sz="1400" b="1" kern="1400" dirty="0">
                          <a:ln>
                            <a:noFill/>
                          </a:ln>
                          <a:solidFill>
                            <a:srgbClr val="000000"/>
                          </a:solidFill>
                          <a:effectLst/>
                          <a:latin typeface="Arial" panose="020B0604020202020204" pitchFamily="34" charset="0"/>
                        </a:rPr>
                        <a:t>Wellbeing &amp; Emotional Health</a:t>
                      </a:r>
                      <a:endParaRPr lang="en-GB" sz="1400" kern="1400" dirty="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3097807">
                <a:tc>
                  <a:txBody>
                    <a:bodyPr/>
                    <a:lstStyle/>
                    <a:p>
                      <a:pPr marR="0" indent="0" algn="l" rtl="0">
                        <a:lnSpc>
                          <a:spcPct val="119000"/>
                        </a:lnSpc>
                        <a:spcBef>
                          <a:spcPts val="0"/>
                        </a:spcBef>
                        <a:spcAft>
                          <a:spcPts val="0"/>
                        </a:spcAft>
                      </a:pPr>
                      <a:r>
                        <a:rPr lang="en-GB" sz="1400" b="1" kern="1400" dirty="0">
                          <a:ln>
                            <a:noFill/>
                          </a:ln>
                          <a:solidFill>
                            <a:srgbClr val="000000"/>
                          </a:solidFill>
                          <a:effectLst/>
                          <a:latin typeface="Arial" panose="020B0604020202020204" pitchFamily="34" charset="0"/>
                        </a:rPr>
                        <a:t>Sleep</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b="1" kern="1400" dirty="0">
                          <a:ln>
                            <a:noFill/>
                          </a:ln>
                          <a:solidFill>
                            <a:srgbClr val="000000"/>
                          </a:solidFill>
                          <a:effectLst/>
                          <a:latin typeface="Arial" panose="020B0604020202020204" pitchFamily="34" charset="0"/>
                        </a:rPr>
                        <a:t>Fig 15 </a:t>
                      </a:r>
                      <a:r>
                        <a:rPr lang="en-GB" sz="1400" kern="1400" dirty="0">
                          <a:ln>
                            <a:noFill/>
                          </a:ln>
                          <a:solidFill>
                            <a:srgbClr val="000000"/>
                          </a:solidFill>
                          <a:effectLst/>
                          <a:latin typeface="Arial" panose="020B0604020202020204" pitchFamily="34" charset="0"/>
                        </a:rPr>
                        <a:t>Results follow national trend for </a:t>
                      </a:r>
                      <a:r>
                        <a:rPr lang="en-GB" sz="1400" b="1" kern="1400" dirty="0">
                          <a:ln>
                            <a:noFill/>
                          </a:ln>
                          <a:solidFill>
                            <a:srgbClr val="000000"/>
                          </a:solidFill>
                          <a:effectLst/>
                          <a:latin typeface="Arial" panose="020B0604020202020204" pitchFamily="34" charset="0"/>
                        </a:rPr>
                        <a:t>students who usually go to bed at 11.30pm or later when they have school the next day, </a:t>
                      </a:r>
                      <a:r>
                        <a:rPr lang="en-GB" sz="1400" kern="1400" dirty="0">
                          <a:ln>
                            <a:noFill/>
                          </a:ln>
                          <a:solidFill>
                            <a:srgbClr val="000000"/>
                          </a:solidFill>
                          <a:effectLst/>
                          <a:latin typeface="Arial" panose="020B0604020202020204" pitchFamily="34" charset="0"/>
                        </a:rPr>
                        <a:t>increasing across the years. </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 </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kern="1400" dirty="0">
                          <a:ln>
                            <a:noFill/>
                          </a:ln>
                          <a:solidFill>
                            <a:srgbClr val="085296"/>
                          </a:solidFill>
                          <a:effectLst/>
                          <a:latin typeface="Arial" panose="020B0604020202020204" pitchFamily="34" charset="0"/>
                        </a:rPr>
                        <a:t>All year groups have increased since our previous report, increasing our school average from 15% to 29% with a significant jump from Y9 to 10. </a:t>
                      </a:r>
                      <a:endParaRPr lang="en-GB" sz="1400" kern="1400" dirty="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 </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Assembly on sleep organisation and techniques using drama.</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 </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 </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Sleep drop in, advice and guidance resource to access.</a:t>
                      </a:r>
                      <a:endParaRPr lang="en-GB" sz="1400" kern="1400" dirty="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 </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Staff to review PSE curriculum and themes of the week.</a:t>
                      </a:r>
                      <a:endParaRPr lang="en-GB" sz="1400" kern="1400" dirty="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 </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Community focus group on their perspective on this topic</a:t>
                      </a:r>
                      <a:endParaRPr lang="en-GB" sz="14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 </a:t>
                      </a:r>
                      <a:endParaRPr lang="en-GB" sz="1400" kern="1400" dirty="0">
                        <a:ln>
                          <a:noFill/>
                        </a:ln>
                        <a:solidFill>
                          <a:srgbClr val="000000"/>
                        </a:solidFill>
                        <a:effectLst/>
                        <a:latin typeface="Calibri" panose="020F050202020403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400" kern="1400" dirty="0">
                          <a:ln>
                            <a:noFill/>
                          </a:ln>
                          <a:solidFill>
                            <a:srgbClr val="000000"/>
                          </a:solidFill>
                          <a:effectLst/>
                          <a:latin typeface="Arial" panose="020B0604020202020204" pitchFamily="34" charset="0"/>
                        </a:rPr>
                        <a:t> </a:t>
                      </a:r>
                    </a:p>
                    <a:p>
                      <a:pPr marR="0" indent="0" algn="l" rtl="0">
                        <a:lnSpc>
                          <a:spcPct val="119000"/>
                        </a:lnSpc>
                        <a:spcBef>
                          <a:spcPts val="0"/>
                        </a:spcBef>
                        <a:spcAft>
                          <a:spcPts val="0"/>
                        </a:spcAft>
                      </a:pPr>
                      <a:r>
                        <a:rPr lang="en-GB" sz="1400" kern="1400" dirty="0">
                          <a:ln>
                            <a:noFill/>
                          </a:ln>
                          <a:solidFill>
                            <a:srgbClr val="000000"/>
                          </a:solidFill>
                          <a:effectLst/>
                          <a:latin typeface="Calibri" panose="020F0502020204030204" pitchFamily="34" charset="0"/>
                        </a:rPr>
                        <a:t>Dec 2018</a:t>
                      </a:r>
                      <a:endParaRPr lang="en-GB" sz="1400" kern="1400" dirty="0">
                        <a:ln>
                          <a:noFill/>
                        </a:ln>
                        <a:solidFill>
                          <a:srgbClr val="000000"/>
                        </a:solidFill>
                        <a:effectLst/>
                        <a:latin typeface="Arial" panose="020B0604020202020204" pitchFamily="34" charset="0"/>
                      </a:endParaRPr>
                    </a:p>
                  </a:txBody>
                  <a:tcPr marL="25941" marR="25941" marT="25636" marB="256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C860BB5-2F11-46C4-B0CB-92C726D9AA59}"/>
              </a:ext>
            </a:extLst>
          </p:cNvPr>
          <p:cNvSpPr>
            <a:spLocks noChangeArrowheads="1"/>
          </p:cNvSpPr>
          <p:nvPr/>
        </p:nvSpPr>
        <p:spPr bwMode="auto">
          <a:xfrm>
            <a:off x="1755775" y="258764"/>
            <a:ext cx="8642350" cy="1057275"/>
          </a:xfrm>
          <a:prstGeom prst="rect">
            <a:avLst/>
          </a:prstGeom>
          <a:gradFill rotWithShape="0">
            <a:gsLst>
              <a:gs pos="0">
                <a:srgbClr val="FFFFFF">
                  <a:alpha val="0"/>
                </a:srgbClr>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2771" name="Text Box 3">
            <a:extLst>
              <a:ext uri="{FF2B5EF4-FFF2-40B4-BE49-F238E27FC236}">
                <a16:creationId xmlns:a16="http://schemas.microsoft.com/office/drawing/2014/main" id="{C285DDE0-D708-4FBB-B511-B82B09A9DBE6}"/>
              </a:ext>
            </a:extLst>
          </p:cNvPr>
          <p:cNvSpPr txBox="1">
            <a:spLocks noChangeArrowheads="1"/>
          </p:cNvSpPr>
          <p:nvPr/>
        </p:nvSpPr>
        <p:spPr bwMode="auto">
          <a:xfrm>
            <a:off x="2333625" y="538164"/>
            <a:ext cx="8064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720" tIns="0" rIns="36720" bIns="3672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3200" b="1" i="0" u="none" strike="noStrike" kern="1200" cap="none" spc="0" normalizeH="0" baseline="0" noProof="0">
                <a:ln>
                  <a:noFill/>
                </a:ln>
                <a:solidFill>
                  <a:srgbClr val="000000"/>
                </a:solidFill>
                <a:effectLst/>
                <a:uLnTx/>
                <a:uFillTx/>
                <a:latin typeface="Bookman Old Style" panose="02050604050505020204" pitchFamily="18" charset="0"/>
                <a:ea typeface="MS PGothic" panose="020B0600070205080204" pitchFamily="34" charset="-128"/>
                <a:cs typeface="+mn-cs"/>
              </a:rPr>
              <a:t>SHRN Projects</a:t>
            </a:r>
          </a:p>
        </p:txBody>
      </p:sp>
      <p:sp>
        <p:nvSpPr>
          <p:cNvPr id="32772" name="Text Box 4">
            <a:extLst>
              <a:ext uri="{FF2B5EF4-FFF2-40B4-BE49-F238E27FC236}">
                <a16:creationId xmlns:a16="http://schemas.microsoft.com/office/drawing/2014/main" id="{DFF11BCE-6954-4DD6-A37E-9A2B9AA7BDE6}"/>
              </a:ext>
            </a:extLst>
          </p:cNvPr>
          <p:cNvSpPr txBox="1">
            <a:spLocks noChangeArrowheads="1"/>
          </p:cNvSpPr>
          <p:nvPr/>
        </p:nvSpPr>
        <p:spPr bwMode="auto">
          <a:xfrm>
            <a:off x="2868613" y="400050"/>
            <a:ext cx="65516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32773" name="Picture 14" descr="IMG_2657">
            <a:extLst>
              <a:ext uri="{FF2B5EF4-FFF2-40B4-BE49-F238E27FC236}">
                <a16:creationId xmlns:a16="http://schemas.microsoft.com/office/drawing/2014/main" id="{B917400F-4CD8-4A20-A036-82BD37140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9563" y="500064"/>
            <a:ext cx="10080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2774" name="Text Box 4">
            <a:extLst>
              <a:ext uri="{FF2B5EF4-FFF2-40B4-BE49-F238E27FC236}">
                <a16:creationId xmlns:a16="http://schemas.microsoft.com/office/drawing/2014/main" id="{63087557-8BC1-4BE9-9EDB-B45798071874}"/>
              </a:ext>
            </a:extLst>
          </p:cNvPr>
          <p:cNvSpPr txBox="1">
            <a:spLocks noChangeArrowheads="1"/>
          </p:cNvSpPr>
          <p:nvPr/>
        </p:nvSpPr>
        <p:spPr bwMode="auto">
          <a:xfrm>
            <a:off x="-312738" y="4011613"/>
            <a:ext cx="655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32775" name="Picture 23">
            <a:extLst>
              <a:ext uri="{FF2B5EF4-FFF2-40B4-BE49-F238E27FC236}">
                <a16:creationId xmlns:a16="http://schemas.microsoft.com/office/drawing/2014/main" id="{7585D0BF-B0AB-4E89-87BB-920280577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444" t="48441" r="9573" b="20448"/>
          <a:stretch>
            <a:fillRect/>
          </a:stretch>
        </p:blipFill>
        <p:spPr bwMode="auto">
          <a:xfrm rot="499885">
            <a:off x="4303714" y="1576389"/>
            <a:ext cx="235267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2B3B865E-7E6E-4D0D-B2F1-639D3E4335AB}"/>
              </a:ext>
            </a:extLst>
          </p:cNvPr>
          <p:cNvSpPr/>
          <p:nvPr/>
        </p:nvSpPr>
        <p:spPr>
          <a:xfrm rot="369564">
            <a:off x="6124575" y="5726113"/>
            <a:ext cx="6345238" cy="862012"/>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0" b="1" i="0" u="none" strike="noStrike" kern="1200" cap="none" spc="0" normalizeH="0" baseline="0" noProof="0" dirty="0">
                <a:ln/>
                <a:solidFill>
                  <a:srgbClr val="1F497D">
                    <a:lumMod val="60000"/>
                    <a:lumOff val="40000"/>
                  </a:srgbClr>
                </a:solidFill>
                <a:effectLst>
                  <a:outerShdw blurRad="38100" dist="19050" dir="2700000" algn="tl" rotWithShape="0">
                    <a:prstClr val="black">
                      <a:lumMod val="50000"/>
                      <a:alpha val="40000"/>
                    </a:prstClr>
                  </a:outerShdw>
                </a:effectLst>
                <a:uLnTx/>
                <a:uFillTx/>
                <a:latin typeface="Arial" panose="020B0604020202020204" pitchFamily="34" charset="0"/>
                <a:ea typeface="+mn-ea"/>
                <a:cs typeface="+mn-cs"/>
              </a:rPr>
              <a:t>W</a:t>
            </a:r>
            <a:r>
              <a:rPr kumimoji="0" lang="en-US" sz="5000" b="1" i="0" u="none" strike="noStrike" kern="1200" cap="none" spc="0" normalizeH="0" baseline="0" noProof="0" dirty="0">
                <a:ln/>
                <a:solidFill>
                  <a:srgbClr val="92D050"/>
                </a:solidFill>
                <a:effectLst>
                  <a:outerShdw blurRad="38100" dist="19050" dir="2700000" algn="tl" rotWithShape="0">
                    <a:prstClr val="black">
                      <a:lumMod val="50000"/>
                      <a:alpha val="40000"/>
                    </a:prstClr>
                  </a:outerShdw>
                </a:effectLst>
                <a:uLnTx/>
                <a:uFillTx/>
                <a:latin typeface="Arial" panose="020B0604020202020204" pitchFamily="34" charset="0"/>
                <a:ea typeface="+mn-ea"/>
                <a:cs typeface="+mn-cs"/>
              </a:rPr>
              <a:t>e</a:t>
            </a:r>
            <a:r>
              <a:rPr kumimoji="0" lang="en-US" sz="5000" b="1" i="0" u="none" strike="noStrike" kern="1200" cap="none" spc="0" normalizeH="0" baseline="0" noProof="0" dirty="0">
                <a:ln/>
                <a:solidFill>
                  <a:srgbClr val="C0504D">
                    <a:lumMod val="60000"/>
                    <a:lumOff val="40000"/>
                  </a:srgbClr>
                </a:solidFill>
                <a:effectLst>
                  <a:outerShdw blurRad="38100" dist="19050" dir="2700000" algn="tl" rotWithShape="0">
                    <a:prstClr val="black">
                      <a:lumMod val="50000"/>
                      <a:alpha val="40000"/>
                    </a:prstClr>
                  </a:outerShdw>
                </a:effectLst>
                <a:uLnTx/>
                <a:uFillTx/>
                <a:latin typeface="Arial" panose="020B0604020202020204" pitchFamily="34" charset="0"/>
                <a:ea typeface="+mn-ea"/>
                <a:cs typeface="+mn-cs"/>
              </a:rPr>
              <a:t>e</a:t>
            </a:r>
            <a:r>
              <a:rPr kumimoji="0" lang="en-US" sz="5000" b="1" i="0" u="none" strike="noStrike" kern="1200" cap="none" spc="0" normalizeH="0" baseline="0" noProof="0" dirty="0">
                <a:ln/>
                <a:solidFill>
                  <a:srgbClr val="4F81BD">
                    <a:lumMod val="60000"/>
                    <a:lumOff val="40000"/>
                  </a:srgbClr>
                </a:solidFill>
                <a:effectLst>
                  <a:outerShdw blurRad="38100" dist="19050" dir="2700000" algn="tl" rotWithShape="0">
                    <a:prstClr val="black">
                      <a:lumMod val="50000"/>
                      <a:alpha val="40000"/>
                    </a:prstClr>
                  </a:outerShdw>
                </a:effectLst>
                <a:uLnTx/>
                <a:uFillTx/>
                <a:latin typeface="Arial" panose="020B0604020202020204" pitchFamily="34" charset="0"/>
                <a:ea typeface="+mn-ea"/>
                <a:cs typeface="+mn-cs"/>
              </a:rPr>
              <a:t>k</a:t>
            </a:r>
          </a:p>
        </p:txBody>
      </p:sp>
      <p:pic>
        <p:nvPicPr>
          <p:cNvPr id="32777" name="Picture 1">
            <a:extLst>
              <a:ext uri="{FF2B5EF4-FFF2-40B4-BE49-F238E27FC236}">
                <a16:creationId xmlns:a16="http://schemas.microsoft.com/office/drawing/2014/main" id="{DD0A0041-1384-4D9A-BC55-7620C285DF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863" y="3651250"/>
            <a:ext cx="2425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EDBEE4E1-5B7B-431C-94EB-3B498F795EC9}"/>
              </a:ext>
            </a:extLst>
          </p:cNvPr>
          <p:cNvPicPr/>
          <p:nvPr/>
        </p:nvPicPr>
        <p:blipFill rotWithShape="1">
          <a:blip r:embed="rId6" cstate="print">
            <a:extLst>
              <a:ext uri="{28A0092B-C50C-407E-A947-70E740481C1C}">
                <a14:useLocalDpi xmlns:a14="http://schemas.microsoft.com/office/drawing/2010/main" val="0"/>
              </a:ext>
            </a:extLst>
          </a:blip>
          <a:srcRect t="36271" b="28814"/>
          <a:stretch/>
        </p:blipFill>
        <p:spPr>
          <a:xfrm rot="378578">
            <a:off x="1641654" y="5101222"/>
            <a:ext cx="2067230" cy="1546065"/>
          </a:xfrm>
          <a:prstGeom prst="ellipse">
            <a:avLst/>
          </a:prstGeom>
          <a:ln w="76200">
            <a:solidFill>
              <a:schemeClr val="tx1"/>
            </a:solidFill>
          </a:ln>
        </p:spPr>
      </p:pic>
      <p:sp>
        <p:nvSpPr>
          <p:cNvPr id="32779" name="Title 1">
            <a:extLst>
              <a:ext uri="{FF2B5EF4-FFF2-40B4-BE49-F238E27FC236}">
                <a16:creationId xmlns:a16="http://schemas.microsoft.com/office/drawing/2014/main" id="{EBE2B616-ED1E-4814-AE55-50CE3E478076}"/>
              </a:ext>
            </a:extLst>
          </p:cNvPr>
          <p:cNvSpPr>
            <a:spLocks noGrp="1"/>
          </p:cNvSpPr>
          <p:nvPr>
            <p:ph type="ctrTitle"/>
          </p:nvPr>
        </p:nvSpPr>
        <p:spPr>
          <a:xfrm>
            <a:off x="977900" y="2719389"/>
            <a:ext cx="3887788" cy="784225"/>
          </a:xfrm>
        </p:spPr>
        <p:txBody>
          <a:bodyPr>
            <a:normAutofit fontScale="90000"/>
          </a:bodyPr>
          <a:lstStyle/>
          <a:p>
            <a:r>
              <a:rPr lang="en-GB" altLang="en-US" sz="3500" b="1"/>
              <a:t>Y7 NURTURE </a:t>
            </a:r>
            <a:br>
              <a:rPr lang="en-GB" altLang="en-US" sz="3500" b="1"/>
            </a:br>
            <a:r>
              <a:rPr lang="en-GB" altLang="en-US" sz="3500" b="1"/>
              <a:t>PROJECT</a:t>
            </a:r>
          </a:p>
        </p:txBody>
      </p:sp>
      <p:pic>
        <p:nvPicPr>
          <p:cNvPr id="32780" name="Picture 2" descr="Image result for plant growth">
            <a:extLst>
              <a:ext uri="{FF2B5EF4-FFF2-40B4-BE49-F238E27FC236}">
                <a16:creationId xmlns:a16="http://schemas.microsoft.com/office/drawing/2014/main" id="{1451D1F9-DF69-45EF-B29F-729DAC8454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9315">
            <a:off x="1490662" y="1184276"/>
            <a:ext cx="2636838"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3" descr="Image result for antibullying project">
            <a:extLst>
              <a:ext uri="{FF2B5EF4-FFF2-40B4-BE49-F238E27FC236}">
                <a16:creationId xmlns:a16="http://schemas.microsoft.com/office/drawing/2014/main" id="{62A2A67F-997D-4F40-9607-10CE48417F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4214" y="2855914"/>
            <a:ext cx="17605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4" descr="Image result for respect week">
            <a:extLst>
              <a:ext uri="{FF2B5EF4-FFF2-40B4-BE49-F238E27FC236}">
                <a16:creationId xmlns:a16="http://schemas.microsoft.com/office/drawing/2014/main" id="{B8F1945A-D598-41DF-8BF6-C9C721E937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40747">
            <a:off x="6416675" y="5754688"/>
            <a:ext cx="1760538" cy="881062"/>
          </a:xfrm>
          <a:prstGeom prst="rect">
            <a:avLst/>
          </a:prstGeom>
          <a:noFill/>
          <a:ln w="762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32783" name="Title 1">
            <a:extLst>
              <a:ext uri="{FF2B5EF4-FFF2-40B4-BE49-F238E27FC236}">
                <a16:creationId xmlns:a16="http://schemas.microsoft.com/office/drawing/2014/main" id="{255EDC28-58F8-49AA-82E4-33762A842B50}"/>
              </a:ext>
            </a:extLst>
          </p:cNvPr>
          <p:cNvSpPr txBox="1">
            <a:spLocks/>
          </p:cNvSpPr>
          <p:nvPr/>
        </p:nvSpPr>
        <p:spPr bwMode="auto">
          <a:xfrm>
            <a:off x="5565775" y="3033714"/>
            <a:ext cx="3887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35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Clwyd</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35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35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Dyfed</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35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35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Gwent</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35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35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Powys</a:t>
            </a:r>
          </a:p>
        </p:txBody>
      </p:sp>
      <p:pic>
        <p:nvPicPr>
          <p:cNvPr id="32784" name="Picture 21">
            <a:extLst>
              <a:ext uri="{FF2B5EF4-FFF2-40B4-BE49-F238E27FC236}">
                <a16:creationId xmlns:a16="http://schemas.microsoft.com/office/drawing/2014/main" id="{D6F3002D-8884-4B52-9332-F1ACB4EBC1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5977" t="30128" r="21233" b="47069"/>
          <a:stretch>
            <a:fillRect/>
          </a:stretch>
        </p:blipFill>
        <p:spPr bwMode="auto">
          <a:xfrm>
            <a:off x="3910014" y="5014914"/>
            <a:ext cx="1760537"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itle 1">
            <a:extLst>
              <a:ext uri="{FF2B5EF4-FFF2-40B4-BE49-F238E27FC236}">
                <a16:creationId xmlns:a16="http://schemas.microsoft.com/office/drawing/2014/main" id="{8A42C6AE-86ED-4398-8D99-D42494397B12}"/>
              </a:ext>
            </a:extLst>
          </p:cNvPr>
          <p:cNvSpPr txBox="1">
            <a:spLocks/>
          </p:cNvSpPr>
          <p:nvPr/>
        </p:nvSpPr>
        <p:spPr bwMode="auto">
          <a:xfrm>
            <a:off x="1130300" y="2871789"/>
            <a:ext cx="3887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3500" b="1" i="0" u="none" strike="noStrike" kern="1200" cap="none" spc="0" normalizeH="0" baseline="0" noProof="0">
              <a:ln>
                <a:noFill/>
              </a:ln>
              <a:solidFill>
                <a:srgbClr val="23892D"/>
              </a:solidFill>
              <a:effectLst/>
              <a:uLnTx/>
              <a:uFillTx/>
              <a:latin typeface="Comic Sans MS" panose="030F0702030302020204" pitchFamily="66" charset="0"/>
              <a:ea typeface="MS PGothic" panose="020B0600070205080204" pitchFamily="34" charset="-128"/>
              <a:cs typeface="+mn-cs"/>
            </a:endParaRPr>
          </a:p>
        </p:txBody>
      </p:sp>
      <p:sp>
        <p:nvSpPr>
          <p:cNvPr id="32786" name="Rectangle 1">
            <a:extLst>
              <a:ext uri="{FF2B5EF4-FFF2-40B4-BE49-F238E27FC236}">
                <a16:creationId xmlns:a16="http://schemas.microsoft.com/office/drawing/2014/main" id="{13E59266-31BA-4E80-802B-24FE9030AB6E}"/>
              </a:ext>
            </a:extLst>
          </p:cNvPr>
          <p:cNvSpPr>
            <a:spLocks noChangeArrowheads="1"/>
          </p:cNvSpPr>
          <p:nvPr/>
        </p:nvSpPr>
        <p:spPr bwMode="auto">
          <a:xfrm rot="21389287">
            <a:off x="8264525" y="1455738"/>
            <a:ext cx="21097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500" b="1" i="0" u="none" strike="noStrike" kern="1200" cap="none" spc="0" normalizeH="0" baseline="0" noProof="0">
                <a:ln>
                  <a:noFill/>
                </a:ln>
                <a:solidFill>
                  <a:srgbClr val="23892D"/>
                </a:solidFill>
                <a:effectLst/>
                <a:uLnTx/>
                <a:uFillTx/>
                <a:latin typeface="Comic Sans MS" panose="030F0702030302020204" pitchFamily="66" charset="0"/>
                <a:ea typeface="MS PGothic" panose="020B0600070205080204" pitchFamily="34" charset="-128"/>
                <a:cs typeface="+mn-cs"/>
              </a:rPr>
              <a:t>Friendship &amp;</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500" b="1" i="0" u="none" strike="noStrike" kern="1200" cap="none" spc="0" normalizeH="0" baseline="0" noProof="0">
                <a:ln>
                  <a:noFill/>
                </a:ln>
                <a:solidFill>
                  <a:srgbClr val="23892D"/>
                </a:solidFill>
                <a:effectLst/>
                <a:uLnTx/>
                <a:uFillTx/>
                <a:latin typeface="Comic Sans MS" panose="030F0702030302020204" pitchFamily="66" charset="0"/>
                <a:ea typeface="MS PGothic" panose="020B0600070205080204" pitchFamily="34" charset="-128"/>
                <a:cs typeface="+mn-cs"/>
              </a:rPr>
              <a:t>smoking</a:t>
            </a:r>
          </a:p>
        </p:txBody>
      </p:sp>
      <p:sp>
        <p:nvSpPr>
          <p:cNvPr id="32787" name="Rectangle 25">
            <a:extLst>
              <a:ext uri="{FF2B5EF4-FFF2-40B4-BE49-F238E27FC236}">
                <a16:creationId xmlns:a16="http://schemas.microsoft.com/office/drawing/2014/main" id="{51FB9B41-A82E-4829-B65A-36FDBE1ADF4C}"/>
              </a:ext>
            </a:extLst>
          </p:cNvPr>
          <p:cNvSpPr>
            <a:spLocks noChangeArrowheads="1"/>
          </p:cNvSpPr>
          <p:nvPr/>
        </p:nvSpPr>
        <p:spPr bwMode="auto">
          <a:xfrm rot="311653">
            <a:off x="8410575" y="2536826"/>
            <a:ext cx="17716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500" b="1" i="0" u="none" strike="noStrike" kern="1200" cap="none" spc="0" normalizeH="0" baseline="0" noProof="0">
                <a:ln>
                  <a:noFill/>
                </a:ln>
                <a:solidFill>
                  <a:srgbClr val="0070C0"/>
                </a:solidFill>
                <a:effectLst/>
                <a:uLnTx/>
                <a:uFillTx/>
                <a:latin typeface="Comic Sans MS" panose="030F0702030302020204" pitchFamily="66" charset="0"/>
                <a:ea typeface="MS PGothic" panose="020B0600070205080204" pitchFamily="34" charset="-128"/>
                <a:cs typeface="+mn-cs"/>
              </a:rPr>
              <a:t>Alcohol &amp;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500" b="1" i="0" u="none" strike="noStrike" kern="1200" cap="none" spc="0" normalizeH="0" baseline="0" noProof="0">
                <a:ln>
                  <a:noFill/>
                </a:ln>
                <a:solidFill>
                  <a:srgbClr val="0070C0"/>
                </a:solidFill>
                <a:effectLst/>
                <a:uLnTx/>
                <a:uFillTx/>
                <a:latin typeface="Comic Sans MS" panose="030F0702030302020204" pitchFamily="66" charset="0"/>
                <a:ea typeface="MS PGothic" panose="020B0600070205080204" pitchFamily="34" charset="-128"/>
                <a:cs typeface="+mn-cs"/>
              </a:rPr>
              <a:t> bullying</a:t>
            </a:r>
          </a:p>
        </p:txBody>
      </p:sp>
      <p:sp>
        <p:nvSpPr>
          <p:cNvPr id="32788" name="Rectangle 26">
            <a:extLst>
              <a:ext uri="{FF2B5EF4-FFF2-40B4-BE49-F238E27FC236}">
                <a16:creationId xmlns:a16="http://schemas.microsoft.com/office/drawing/2014/main" id="{5C08FA1F-6B96-41A5-8C46-C05AFDFC2D2F}"/>
              </a:ext>
            </a:extLst>
          </p:cNvPr>
          <p:cNvSpPr>
            <a:spLocks noChangeArrowheads="1"/>
          </p:cNvSpPr>
          <p:nvPr/>
        </p:nvSpPr>
        <p:spPr bwMode="auto">
          <a:xfrm rot="21303022">
            <a:off x="8421688" y="3502026"/>
            <a:ext cx="20621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500" b="1" i="0" u="none" strike="noStrike" kern="1200" cap="none" spc="0" normalizeH="0" baseline="0" noProof="0">
                <a:ln>
                  <a:noFill/>
                </a:ln>
                <a:solidFill>
                  <a:srgbClr val="FFCC00"/>
                </a:solidFill>
                <a:effectLst/>
                <a:uLnTx/>
                <a:uFillTx/>
                <a:latin typeface="Comic Sans MS" panose="030F0702030302020204" pitchFamily="66" charset="0"/>
                <a:ea typeface="MS PGothic" panose="020B0600070205080204" pitchFamily="34" charset="-128"/>
                <a:cs typeface="+mn-cs"/>
              </a:rPr>
              <a:t> Sleep &amp;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500" b="1" i="0" u="none" strike="noStrike" kern="1200" cap="none" spc="0" normalizeH="0" baseline="0" noProof="0">
                <a:ln>
                  <a:noFill/>
                </a:ln>
                <a:solidFill>
                  <a:srgbClr val="FFCC00"/>
                </a:solidFill>
                <a:effectLst/>
                <a:uLnTx/>
                <a:uFillTx/>
                <a:latin typeface="Comic Sans MS" panose="030F0702030302020204" pitchFamily="66" charset="0"/>
                <a:ea typeface="MS PGothic" panose="020B0600070205080204" pitchFamily="34" charset="-128"/>
                <a:cs typeface="+mn-cs"/>
              </a:rPr>
              <a:t>Screen time</a:t>
            </a:r>
          </a:p>
        </p:txBody>
      </p:sp>
      <p:sp>
        <p:nvSpPr>
          <p:cNvPr id="32789" name="Rectangle 27">
            <a:extLst>
              <a:ext uri="{FF2B5EF4-FFF2-40B4-BE49-F238E27FC236}">
                <a16:creationId xmlns:a16="http://schemas.microsoft.com/office/drawing/2014/main" id="{DD9A9E26-4432-4241-8549-2CDFA992AB66}"/>
              </a:ext>
            </a:extLst>
          </p:cNvPr>
          <p:cNvSpPr>
            <a:spLocks noChangeArrowheads="1"/>
          </p:cNvSpPr>
          <p:nvPr/>
        </p:nvSpPr>
        <p:spPr bwMode="auto">
          <a:xfrm rot="222994">
            <a:off x="8135938" y="4572001"/>
            <a:ext cx="26082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5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Healthy eating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5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&amp; confidence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67351604-2856-451B-B973-E2FD4AB1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27" t="24786" r="16867" b="10197"/>
          <a:stretch>
            <a:fillRect/>
          </a:stretch>
        </p:blipFill>
        <p:spPr bwMode="auto">
          <a:xfrm>
            <a:off x="1928813" y="549276"/>
            <a:ext cx="8488362"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735EE83-2DC2-4FB0-BAAE-FFA5697E1147}"/>
              </a:ext>
            </a:extLst>
          </p:cNvPr>
          <p:cNvSpPr>
            <a:spLocks noChangeArrowheads="1"/>
          </p:cNvSpPr>
          <p:nvPr/>
        </p:nvSpPr>
        <p:spPr bwMode="auto">
          <a:xfrm>
            <a:off x="1774825" y="303214"/>
            <a:ext cx="8642350" cy="822325"/>
          </a:xfrm>
          <a:prstGeom prst="rect">
            <a:avLst/>
          </a:prstGeom>
          <a:gradFill rotWithShape="0">
            <a:gsLst>
              <a:gs pos="0">
                <a:srgbClr val="FFFFFF">
                  <a:alpha val="0"/>
                </a:srgbClr>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6867" name="Text Box 3">
            <a:extLst>
              <a:ext uri="{FF2B5EF4-FFF2-40B4-BE49-F238E27FC236}">
                <a16:creationId xmlns:a16="http://schemas.microsoft.com/office/drawing/2014/main" id="{54166A81-2FD0-43C9-BEED-D6B97D6CFF7E}"/>
              </a:ext>
            </a:extLst>
          </p:cNvPr>
          <p:cNvSpPr txBox="1">
            <a:spLocks noChangeArrowheads="1"/>
          </p:cNvSpPr>
          <p:nvPr/>
        </p:nvSpPr>
        <p:spPr bwMode="auto">
          <a:xfrm>
            <a:off x="2351088" y="476251"/>
            <a:ext cx="8064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720" tIns="0" rIns="36720" bIns="3672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3300" b="1" i="0" u="none" strike="noStrike" kern="1200" cap="none" spc="0" normalizeH="0" baseline="0" noProof="0">
                <a:ln>
                  <a:noFill/>
                </a:ln>
                <a:solidFill>
                  <a:srgbClr val="000000"/>
                </a:solidFill>
                <a:effectLst/>
                <a:uLnTx/>
                <a:uFillTx/>
                <a:latin typeface="Bookman Old Style" panose="02050604050505020204" pitchFamily="18" charset="0"/>
                <a:ea typeface="MS PGothic" panose="020B0600070205080204" pitchFamily="34" charset="-128"/>
                <a:cs typeface="+mn-cs"/>
              </a:rPr>
              <a:t>Healthy Schools</a:t>
            </a:r>
          </a:p>
        </p:txBody>
      </p:sp>
      <p:sp>
        <p:nvSpPr>
          <p:cNvPr id="36868" name="Text Box 4">
            <a:extLst>
              <a:ext uri="{FF2B5EF4-FFF2-40B4-BE49-F238E27FC236}">
                <a16:creationId xmlns:a16="http://schemas.microsoft.com/office/drawing/2014/main" id="{5E33829E-16E7-44DC-B225-7B1B9684F972}"/>
              </a:ext>
            </a:extLst>
          </p:cNvPr>
          <p:cNvSpPr txBox="1">
            <a:spLocks noChangeArrowheads="1"/>
          </p:cNvSpPr>
          <p:nvPr/>
        </p:nvSpPr>
        <p:spPr bwMode="auto">
          <a:xfrm>
            <a:off x="2927351" y="1989138"/>
            <a:ext cx="655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 name="TextBox 13">
            <a:extLst>
              <a:ext uri="{FF2B5EF4-FFF2-40B4-BE49-F238E27FC236}">
                <a16:creationId xmlns:a16="http://schemas.microsoft.com/office/drawing/2014/main" id="{FA6222D5-4A53-43AD-A201-C8865E735264}"/>
              </a:ext>
            </a:extLst>
          </p:cNvPr>
          <p:cNvSpPr txBox="1"/>
          <p:nvPr/>
        </p:nvSpPr>
        <p:spPr>
          <a:xfrm>
            <a:off x="2170113" y="1844676"/>
            <a:ext cx="8064500" cy="4462463"/>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Alun school and Hawarden High School has been involved in the Healthy School Scheme for many years. All actions developed as a result of the SHRN data have been considered using this approach to whole school action: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Leadership/communication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Ethos and environment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Curriculum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Family/community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 the National Quality Award assessment Alun School was praised for using the SHRN data ‘</a:t>
            </a:r>
            <a:r>
              <a:rPr kumimoji="0" lang="en-GB" sz="2000" b="1" i="1" u="none" strike="noStrike" kern="1200" cap="none" spc="0" normalizeH="0" baseline="0" noProof="0" dirty="0">
                <a:ln>
                  <a:noFill/>
                </a:ln>
                <a:solidFill>
                  <a:prstClr val="black"/>
                </a:solidFill>
                <a:effectLst/>
                <a:uLnTx/>
                <a:uFillTx/>
                <a:latin typeface="Calibri"/>
                <a:ea typeface="+mn-ea"/>
                <a:cs typeface="+mn-cs"/>
              </a:rPr>
              <a:t>to inform and shape existing god practice and to strengthen it still further.’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6870" name="Picture 1">
            <a:extLst>
              <a:ext uri="{FF2B5EF4-FFF2-40B4-BE49-F238E27FC236}">
                <a16:creationId xmlns:a16="http://schemas.microsoft.com/office/drawing/2014/main" id="{D218D982-935A-4EE9-BA9A-6929D9A7F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724400"/>
            <a:ext cx="26860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Image result for hawarden high school">
            <a:extLst>
              <a:ext uri="{FF2B5EF4-FFF2-40B4-BE49-F238E27FC236}">
                <a16:creationId xmlns:a16="http://schemas.microsoft.com/office/drawing/2014/main" id="{5DEC5C32-9C54-408E-B3F4-D6C22B439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4">
            <a:extLst>
              <a:ext uri="{FF2B5EF4-FFF2-40B4-BE49-F238E27FC236}">
                <a16:creationId xmlns:a16="http://schemas.microsoft.com/office/drawing/2014/main" id="{7BDCACC4-9808-43AE-B3C2-3E4CDAD719A9}"/>
              </a:ext>
            </a:extLst>
          </p:cNvPr>
          <p:cNvSpPr txBox="1">
            <a:spLocks noChangeArrowheads="1"/>
          </p:cNvSpPr>
          <p:nvPr/>
        </p:nvSpPr>
        <p:spPr bwMode="auto">
          <a:xfrm>
            <a:off x="2782888" y="981075"/>
            <a:ext cx="6553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 name="TextBox 6">
            <a:extLst>
              <a:ext uri="{FF2B5EF4-FFF2-40B4-BE49-F238E27FC236}">
                <a16:creationId xmlns:a16="http://schemas.microsoft.com/office/drawing/2014/main" id="{9A97F75C-4D50-4CCD-B092-474E8F7E6A3E}"/>
              </a:ext>
            </a:extLst>
          </p:cNvPr>
          <p:cNvSpPr txBox="1"/>
          <p:nvPr/>
        </p:nvSpPr>
        <p:spPr>
          <a:xfrm>
            <a:off x="1955801" y="2141539"/>
            <a:ext cx="8207375" cy="1323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a:ea typeface="+mn-ea"/>
                <a:cs typeface="+mn-cs"/>
              </a:rPr>
              <a:t>SHRN working group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a:ea typeface="+mn-ea"/>
                <a:cs typeface="+mn-cs"/>
              </a:rPr>
              <a:t>(12 pupils)</a:t>
            </a:r>
          </a:p>
        </p:txBody>
      </p:sp>
      <p:sp>
        <p:nvSpPr>
          <p:cNvPr id="40965" name="Text Box 3">
            <a:extLst>
              <a:ext uri="{FF2B5EF4-FFF2-40B4-BE49-F238E27FC236}">
                <a16:creationId xmlns:a16="http://schemas.microsoft.com/office/drawing/2014/main" id="{1F39AA8B-F781-46CA-B594-27AA4322CF8F}"/>
              </a:ext>
            </a:extLst>
          </p:cNvPr>
          <p:cNvSpPr txBox="1">
            <a:spLocks noChangeArrowheads="1"/>
          </p:cNvSpPr>
          <p:nvPr/>
        </p:nvSpPr>
        <p:spPr bwMode="auto">
          <a:xfrm>
            <a:off x="1992313" y="303214"/>
            <a:ext cx="8064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720" tIns="0" rIns="36720" bIns="3672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700" b="1" i="0" u="none" strike="noStrike" kern="1200" cap="none" spc="0" normalizeH="0" baseline="0" noProof="0">
                <a:ln>
                  <a:noFill/>
                </a:ln>
                <a:solidFill>
                  <a:prstClr val="black"/>
                </a:solidFill>
                <a:effectLst/>
                <a:uLnTx/>
                <a:uFillTx/>
                <a:latin typeface="Bookman Old Style" panose="02050604050505020204" pitchFamily="18" charset="0"/>
                <a:ea typeface="MS PGothic" panose="020B0600070205080204" pitchFamily="34" charset="-128"/>
                <a:cs typeface="+mn-cs"/>
              </a:rPr>
              <a:t>SHRN in Hawarden High School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Image result for hawarden high school">
            <a:extLst>
              <a:ext uri="{FF2B5EF4-FFF2-40B4-BE49-F238E27FC236}">
                <a16:creationId xmlns:a16="http://schemas.microsoft.com/office/drawing/2014/main" id="{53BA3AB7-E6A5-4F27-B824-AEB190DAF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4">
            <a:extLst>
              <a:ext uri="{FF2B5EF4-FFF2-40B4-BE49-F238E27FC236}">
                <a16:creationId xmlns:a16="http://schemas.microsoft.com/office/drawing/2014/main" id="{5DBD424A-11D1-4983-996A-0708DE6495FD}"/>
              </a:ext>
            </a:extLst>
          </p:cNvPr>
          <p:cNvSpPr txBox="1">
            <a:spLocks noChangeArrowheads="1"/>
          </p:cNvSpPr>
          <p:nvPr/>
        </p:nvSpPr>
        <p:spPr bwMode="auto">
          <a:xfrm>
            <a:off x="2782888" y="981075"/>
            <a:ext cx="6553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 name="TextBox 6">
            <a:extLst>
              <a:ext uri="{FF2B5EF4-FFF2-40B4-BE49-F238E27FC236}">
                <a16:creationId xmlns:a16="http://schemas.microsoft.com/office/drawing/2014/main" id="{2D8BB8F3-8627-46E8-B655-4BC894C0DF01}"/>
              </a:ext>
            </a:extLst>
          </p:cNvPr>
          <p:cNvSpPr txBox="1"/>
          <p:nvPr/>
        </p:nvSpPr>
        <p:spPr>
          <a:xfrm>
            <a:off x="1992314" y="981076"/>
            <a:ext cx="8207375"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School council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20  members (4 from each house/sixth form)</a:t>
            </a:r>
          </a:p>
        </p:txBody>
      </p:sp>
      <p:sp>
        <p:nvSpPr>
          <p:cNvPr id="8" name="TextBox 7">
            <a:extLst>
              <a:ext uri="{FF2B5EF4-FFF2-40B4-BE49-F238E27FC236}">
                <a16:creationId xmlns:a16="http://schemas.microsoft.com/office/drawing/2014/main" id="{77AD9A0A-63FA-4433-A78D-6048058FA836}"/>
              </a:ext>
            </a:extLst>
          </p:cNvPr>
          <p:cNvSpPr txBox="1"/>
          <p:nvPr/>
        </p:nvSpPr>
        <p:spPr>
          <a:xfrm>
            <a:off x="1951038" y="2278063"/>
            <a:ext cx="3568700"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House/Sixth form council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10 members </a:t>
            </a:r>
          </a:p>
        </p:txBody>
      </p:sp>
      <p:sp>
        <p:nvSpPr>
          <p:cNvPr id="9" name="TextBox 8">
            <a:extLst>
              <a:ext uri="{FF2B5EF4-FFF2-40B4-BE49-F238E27FC236}">
                <a16:creationId xmlns:a16="http://schemas.microsoft.com/office/drawing/2014/main" id="{EB16BFFD-D2CF-4292-8304-6BCA01058B95}"/>
              </a:ext>
            </a:extLst>
          </p:cNvPr>
          <p:cNvSpPr txBox="1"/>
          <p:nvPr/>
        </p:nvSpPr>
        <p:spPr>
          <a:xfrm>
            <a:off x="5735638" y="2278063"/>
            <a:ext cx="4464050" cy="25701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Working groups: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Eco group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SNAG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SHRN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Together Creating Communities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PE council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a:ea typeface="+mn-ea"/>
                <a:cs typeface="+mn-cs"/>
              </a:rPr>
              <a:t>UNICEF Group</a:t>
            </a:r>
          </a:p>
        </p:txBody>
      </p:sp>
      <p:cxnSp>
        <p:nvCxnSpPr>
          <p:cNvPr id="10" name="Straight Arrow Connector 9">
            <a:extLst>
              <a:ext uri="{FF2B5EF4-FFF2-40B4-BE49-F238E27FC236}">
                <a16:creationId xmlns:a16="http://schemas.microsoft.com/office/drawing/2014/main" id="{4CF0A17A-73EF-4C59-8FFF-7324A2318E4C}"/>
              </a:ext>
            </a:extLst>
          </p:cNvPr>
          <p:cNvCxnSpPr/>
          <p:nvPr/>
        </p:nvCxnSpPr>
        <p:spPr>
          <a:xfrm flipH="1">
            <a:off x="4583114" y="1844676"/>
            <a:ext cx="936625" cy="360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8BD3EC-88BC-4DFD-83BA-1D409ABFD123}"/>
              </a:ext>
            </a:extLst>
          </p:cNvPr>
          <p:cNvCxnSpPr/>
          <p:nvPr/>
        </p:nvCxnSpPr>
        <p:spPr>
          <a:xfrm>
            <a:off x="6672264" y="1844676"/>
            <a:ext cx="936625" cy="360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17" name="Rectangle 1">
            <a:extLst>
              <a:ext uri="{FF2B5EF4-FFF2-40B4-BE49-F238E27FC236}">
                <a16:creationId xmlns:a16="http://schemas.microsoft.com/office/drawing/2014/main" id="{B35226C4-4D69-4FBD-9F0E-A20AE6F7E921}"/>
              </a:ext>
            </a:extLst>
          </p:cNvPr>
          <p:cNvSpPr>
            <a:spLocks noChangeArrowheads="1"/>
          </p:cNvSpPr>
          <p:nvPr/>
        </p:nvSpPr>
        <p:spPr bwMode="auto">
          <a:xfrm>
            <a:off x="1706563" y="4006850"/>
            <a:ext cx="3568700" cy="1295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0" fontAlgn="base" latinLnBrk="0" hangingPunct="0">
              <a:lnSpc>
                <a:spcPct val="110000"/>
              </a:lnSpc>
              <a:spcBef>
                <a:spcPts val="100"/>
              </a:spcBef>
              <a:spcAft>
                <a:spcPts val="1000"/>
              </a:spcAft>
              <a:buClrTx/>
              <a:buSzTx/>
              <a:buFont typeface="Arial" panose="020B0604020202020204" pitchFamily="34" charset="0"/>
              <a:buNone/>
              <a:tabLst/>
              <a:defRPr/>
            </a:pPr>
            <a:r>
              <a:rPr kumimoji="0" lang="en-US" altLang="en-US" sz="1800" b="0" i="1" u="none" strike="noStrike" kern="1200" cap="none" spc="0" normalizeH="0" baseline="0" noProof="0">
                <a:ln>
                  <a:noFill/>
                </a:ln>
                <a:solidFill>
                  <a:srgbClr val="002060"/>
                </a:solidFill>
                <a:effectLst/>
                <a:uLnTx/>
                <a:uFillTx/>
                <a:latin typeface="Arial" panose="020B0604020202020204" pitchFamily="34" charset="0"/>
                <a:ea typeface="MS PGothic" panose="020B0600070205080204" pitchFamily="34" charset="-128"/>
                <a:cs typeface="Times New Roman" panose="02020603050405020304" pitchFamily="18" charset="0"/>
              </a:rPr>
              <a:t>“Every child has the right to express their views, feelings and wishes in all matters affecting them.” – Article 12, UNCRC</a:t>
            </a:r>
            <a:endParaRPr kumimoji="0" lang="en-GB" altLang="en-US" sz="16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Times New Roman" panose="02020603050405020304" pitchFamily="18" charset="0"/>
            </a:endParaRPr>
          </a:p>
        </p:txBody>
      </p:sp>
      <p:sp>
        <p:nvSpPr>
          <p:cNvPr id="43018" name="Text Box 3">
            <a:extLst>
              <a:ext uri="{FF2B5EF4-FFF2-40B4-BE49-F238E27FC236}">
                <a16:creationId xmlns:a16="http://schemas.microsoft.com/office/drawing/2014/main" id="{30150592-40FE-4831-B592-D484FEF9010F}"/>
              </a:ext>
            </a:extLst>
          </p:cNvPr>
          <p:cNvSpPr txBox="1">
            <a:spLocks noChangeArrowheads="1"/>
          </p:cNvSpPr>
          <p:nvPr/>
        </p:nvSpPr>
        <p:spPr bwMode="auto">
          <a:xfrm>
            <a:off x="1992313" y="303214"/>
            <a:ext cx="8064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720" tIns="0" rIns="36720" bIns="3672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700" b="1" i="0" u="none" strike="noStrike" kern="1200" cap="none" spc="0" normalizeH="0" baseline="0" noProof="0">
                <a:ln>
                  <a:noFill/>
                </a:ln>
                <a:solidFill>
                  <a:prstClr val="black"/>
                </a:solidFill>
                <a:effectLst/>
                <a:uLnTx/>
                <a:uFillTx/>
                <a:latin typeface="Bookman Old Style" panose="02050604050505020204" pitchFamily="18" charset="0"/>
                <a:ea typeface="MS PGothic" panose="020B0600070205080204" pitchFamily="34" charset="-128"/>
                <a:cs typeface="+mn-cs"/>
              </a:rPr>
              <a:t>School Council structure in Hawarden High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FDB8CBA3-83BC-4B1C-B546-BD27FC621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006" t="23611" r="19682" b="16270"/>
          <a:stretch>
            <a:fillRect/>
          </a:stretch>
        </p:blipFill>
        <p:spPr bwMode="auto">
          <a:xfrm>
            <a:off x="1535113" y="115888"/>
            <a:ext cx="9110662"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extBox 3">
            <a:extLst>
              <a:ext uri="{FF2B5EF4-FFF2-40B4-BE49-F238E27FC236}">
                <a16:creationId xmlns:a16="http://schemas.microsoft.com/office/drawing/2014/main" id="{3C639579-B7AB-4B70-A95F-6DE3604C49E1}"/>
              </a:ext>
            </a:extLst>
          </p:cNvPr>
          <p:cNvSpPr txBox="1">
            <a:spLocks noChangeArrowheads="1"/>
          </p:cNvSpPr>
          <p:nvPr/>
        </p:nvSpPr>
        <p:spPr bwMode="auto">
          <a:xfrm>
            <a:off x="3024189" y="260351"/>
            <a:ext cx="1584325"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id="{DE269436-36C5-4937-B8DB-82B2EEFE1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88" t="-424" r="12988" b="-424"/>
          <a:stretch>
            <a:fillRect/>
          </a:stretch>
        </p:blipFill>
        <p:spPr bwMode="auto">
          <a:xfrm>
            <a:off x="152400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a:extLst>
              <a:ext uri="{FF2B5EF4-FFF2-40B4-BE49-F238E27FC236}">
                <a16:creationId xmlns:a16="http://schemas.microsoft.com/office/drawing/2014/main" id="{0F60B00D-3EAC-462A-851F-82BF0050D257}"/>
              </a:ext>
            </a:extLst>
          </p:cNvPr>
          <p:cNvSpPr>
            <a:spLocks noGrp="1"/>
          </p:cNvSpPr>
          <p:nvPr>
            <p:ph type="title"/>
          </p:nvPr>
        </p:nvSpPr>
        <p:spPr/>
        <p:txBody>
          <a:bodyPr/>
          <a:lstStyle/>
          <a:p>
            <a:pPr algn="l"/>
            <a:r>
              <a:rPr lang="en-GB" altLang="en-US" b="1">
                <a:solidFill>
                  <a:srgbClr val="23892D"/>
                </a:solidFill>
              </a:rPr>
              <a:t>Overview</a:t>
            </a:r>
          </a:p>
        </p:txBody>
      </p:sp>
      <p:sp>
        <p:nvSpPr>
          <p:cNvPr id="6148" name="Content Placeholder 2">
            <a:extLst>
              <a:ext uri="{FF2B5EF4-FFF2-40B4-BE49-F238E27FC236}">
                <a16:creationId xmlns:a16="http://schemas.microsoft.com/office/drawing/2014/main" id="{B7F23D1A-E649-4039-8A55-7BCFA0A44019}"/>
              </a:ext>
            </a:extLst>
          </p:cNvPr>
          <p:cNvSpPr>
            <a:spLocks noGrp="1"/>
          </p:cNvSpPr>
          <p:nvPr>
            <p:ph idx="1"/>
          </p:nvPr>
        </p:nvSpPr>
        <p:spPr/>
        <p:txBody>
          <a:bodyPr/>
          <a:lstStyle/>
          <a:p>
            <a:r>
              <a:rPr lang="en-GB" altLang="en-US" dirty="0"/>
              <a:t>County approach to SHRN</a:t>
            </a:r>
          </a:p>
          <a:p>
            <a:r>
              <a:rPr lang="en-GB" altLang="en-US" dirty="0"/>
              <a:t>Alun High School </a:t>
            </a:r>
          </a:p>
          <a:p>
            <a:r>
              <a:rPr lang="en-GB" altLang="en-US" dirty="0"/>
              <a:t>Hawarden High School</a:t>
            </a:r>
          </a:p>
          <a:p>
            <a:r>
              <a:rPr lang="en-GB" altLang="en-US" dirty="0"/>
              <a:t>Next Steps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4138B8AE-6911-4E82-8E5E-1C604AD22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864" t="19841" r="22694" b="10715"/>
          <a:stretch>
            <a:fillRect/>
          </a:stretch>
        </p:blipFill>
        <p:spPr bwMode="auto">
          <a:xfrm>
            <a:off x="1703388" y="188914"/>
            <a:ext cx="8896350"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A0FD147F-1BA3-4E32-A260-67C2B19C5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502" t="22816" r="31729" b="12500"/>
          <a:stretch>
            <a:fillRect/>
          </a:stretch>
        </p:blipFill>
        <p:spPr bwMode="auto">
          <a:xfrm>
            <a:off x="1847850" y="441326"/>
            <a:ext cx="4141788" cy="6011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extLst>
              <a:ext uri="{FF2B5EF4-FFF2-40B4-BE49-F238E27FC236}">
                <a16:creationId xmlns:a16="http://schemas.microsoft.com/office/drawing/2014/main" id="{8115D0AA-19E2-47B3-ABF0-F282EA557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15" t="19048" r="65642" b="8461"/>
          <a:stretch>
            <a:fillRect/>
          </a:stretch>
        </p:blipFill>
        <p:spPr bwMode="auto">
          <a:xfrm rot="292769">
            <a:off x="6500813" y="765175"/>
            <a:ext cx="3313112" cy="4679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id="{71FAEF35-4E0B-4B48-B87C-B928DDF02D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935" t="28571" r="25148" b="24802"/>
          <a:stretch>
            <a:fillRect/>
          </a:stretch>
        </p:blipFill>
        <p:spPr bwMode="auto">
          <a:xfrm rot="21406933">
            <a:off x="6818314" y="3548064"/>
            <a:ext cx="3665537" cy="2752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6048D5E0-B02C-44AF-BEA2-F3A47A27D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638" t="18254" r="21802" b="9525"/>
          <a:stretch>
            <a:fillRect/>
          </a:stretch>
        </p:blipFill>
        <p:spPr bwMode="auto">
          <a:xfrm>
            <a:off x="1631951" y="9525"/>
            <a:ext cx="4943475" cy="3486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a:extLst>
              <a:ext uri="{FF2B5EF4-FFF2-40B4-BE49-F238E27FC236}">
                <a16:creationId xmlns:a16="http://schemas.microsoft.com/office/drawing/2014/main" id="{78AE7109-FD82-4249-A7AB-FE5876113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161" t="29086" r="25456" b="25337"/>
          <a:stretch>
            <a:fillRect/>
          </a:stretch>
        </p:blipFill>
        <p:spPr bwMode="auto">
          <a:xfrm>
            <a:off x="6024564" y="3495675"/>
            <a:ext cx="4473575"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80D96F1A-F41F-4140-AA8C-D0D9E4F41E2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485423">
            <a:off x="7365017" y="787498"/>
            <a:ext cx="1597240" cy="17740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205" name="Picture 6">
            <a:extLst>
              <a:ext uri="{FF2B5EF4-FFF2-40B4-BE49-F238E27FC236}">
                <a16:creationId xmlns:a16="http://schemas.microsoft.com/office/drawing/2014/main" id="{4FFEC705-1BF2-4C53-A45C-02FE90E0D9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977" t="30128" r="21233" b="47069"/>
          <a:stretch>
            <a:fillRect/>
          </a:stretch>
        </p:blipFill>
        <p:spPr bwMode="auto">
          <a:xfrm>
            <a:off x="2208214" y="3687763"/>
            <a:ext cx="2852737"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EA225836-E0B6-417C-A694-FCDEBF3E1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944" t="24278" r="21565" b="19760"/>
          <a:stretch>
            <a:fillRect/>
          </a:stretch>
        </p:blipFill>
        <p:spPr bwMode="auto">
          <a:xfrm>
            <a:off x="6167438" y="1916114"/>
            <a:ext cx="4265612" cy="3157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4">
            <a:extLst>
              <a:ext uri="{FF2B5EF4-FFF2-40B4-BE49-F238E27FC236}">
                <a16:creationId xmlns:a16="http://schemas.microsoft.com/office/drawing/2014/main" id="{A36E8D9A-0250-416B-8A3E-9D9E3FE08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51" t="19662" r="64813" b="12259"/>
          <a:stretch>
            <a:fillRect/>
          </a:stretch>
        </p:blipFill>
        <p:spPr bwMode="auto">
          <a:xfrm>
            <a:off x="1703389" y="333376"/>
            <a:ext cx="4321175" cy="6092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B826FC34-8E9C-44EC-A33F-BAE8ACA75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89" t="12183" r="16138" b="5179"/>
          <a:stretch>
            <a:fillRect/>
          </a:stretch>
        </p:blipFill>
        <p:spPr bwMode="auto">
          <a:xfrm>
            <a:off x="1524000" y="115888"/>
            <a:ext cx="91440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a:extLst>
              <a:ext uri="{FF2B5EF4-FFF2-40B4-BE49-F238E27FC236}">
                <a16:creationId xmlns:a16="http://schemas.microsoft.com/office/drawing/2014/main" id="{3362984C-2F9B-4A64-85E2-1A001A633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977" t="30128" r="21233" b="47069"/>
          <a:stretch>
            <a:fillRect/>
          </a:stretch>
        </p:blipFill>
        <p:spPr bwMode="auto">
          <a:xfrm>
            <a:off x="2063750" y="692150"/>
            <a:ext cx="3830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16" descr="https://www.unicef.org.uk/rights-respecting-schools/wp-content/uploads/sites/4/2014/12/rrsa-brand-page-logo.jpg">
            <a:extLst>
              <a:ext uri="{FF2B5EF4-FFF2-40B4-BE49-F238E27FC236}">
                <a16:creationId xmlns:a16="http://schemas.microsoft.com/office/drawing/2014/main" id="{8F241A0C-7051-4BBD-91EF-455C3FF00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389" y="1125539"/>
            <a:ext cx="416718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5">
            <a:extLst>
              <a:ext uri="{FF2B5EF4-FFF2-40B4-BE49-F238E27FC236}">
                <a16:creationId xmlns:a16="http://schemas.microsoft.com/office/drawing/2014/main" id="{BE2902DA-FDB5-4B17-A83D-270F3F213A9F}"/>
              </a:ext>
            </a:extLst>
          </p:cNvPr>
          <p:cNvSpPr txBox="1">
            <a:spLocks/>
          </p:cNvSpPr>
          <p:nvPr/>
        </p:nvSpPr>
        <p:spPr bwMode="auto">
          <a:xfrm>
            <a:off x="1704975" y="3886200"/>
            <a:ext cx="4535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1" fontAlgn="base" hangingPunct="1">
              <a:spcBef>
                <a:spcPct val="0"/>
              </a:spcBef>
              <a:spcAft>
                <a:spcPct val="0"/>
              </a:spcAft>
              <a:defRPr sz="3600" i="1">
                <a:solidFill>
                  <a:srgbClr val="33598B"/>
                </a:solidFill>
                <a:latin typeface="+mj-lt"/>
                <a:ea typeface="+mj-ea"/>
                <a:cs typeface="+mj-cs"/>
              </a:defRPr>
            </a:lvl1pPr>
            <a:lvl2pPr algn="ctr" rtl="0" eaLnBrk="1" fontAlgn="base" hangingPunct="1">
              <a:spcBef>
                <a:spcPct val="0"/>
              </a:spcBef>
              <a:spcAft>
                <a:spcPct val="0"/>
              </a:spcAft>
              <a:defRPr sz="3600" i="1">
                <a:solidFill>
                  <a:srgbClr val="33598B"/>
                </a:solidFill>
                <a:latin typeface="Basic Sans Heavy SF" pitchFamily="34" charset="0"/>
              </a:defRPr>
            </a:lvl2pPr>
            <a:lvl3pPr algn="ctr" rtl="0" eaLnBrk="1" fontAlgn="base" hangingPunct="1">
              <a:spcBef>
                <a:spcPct val="0"/>
              </a:spcBef>
              <a:spcAft>
                <a:spcPct val="0"/>
              </a:spcAft>
              <a:defRPr sz="3600" i="1">
                <a:solidFill>
                  <a:srgbClr val="33598B"/>
                </a:solidFill>
                <a:latin typeface="Basic Sans Heavy SF" pitchFamily="34" charset="0"/>
              </a:defRPr>
            </a:lvl3pPr>
            <a:lvl4pPr algn="ctr" rtl="0" eaLnBrk="1" fontAlgn="base" hangingPunct="1">
              <a:spcBef>
                <a:spcPct val="0"/>
              </a:spcBef>
              <a:spcAft>
                <a:spcPct val="0"/>
              </a:spcAft>
              <a:defRPr sz="3600" i="1">
                <a:solidFill>
                  <a:srgbClr val="33598B"/>
                </a:solidFill>
                <a:latin typeface="Basic Sans Heavy SF" pitchFamily="34" charset="0"/>
              </a:defRPr>
            </a:lvl4pPr>
            <a:lvl5pPr algn="ctr" rtl="0" eaLnBrk="1" fontAlgn="base" hangingPunct="1">
              <a:spcBef>
                <a:spcPct val="0"/>
              </a:spcBef>
              <a:spcAft>
                <a:spcPct val="0"/>
              </a:spcAft>
              <a:defRPr sz="3600" i="1">
                <a:solidFill>
                  <a:srgbClr val="33598B"/>
                </a:solidFill>
                <a:latin typeface="Basic Sans Heavy SF" pitchFamily="34" charset="0"/>
              </a:defRPr>
            </a:lvl5pPr>
            <a:lvl6pPr marL="457200" algn="ctr" rtl="0" eaLnBrk="1" fontAlgn="base" hangingPunct="1">
              <a:spcBef>
                <a:spcPct val="0"/>
              </a:spcBef>
              <a:spcAft>
                <a:spcPct val="0"/>
              </a:spcAft>
              <a:defRPr sz="3600" i="1">
                <a:solidFill>
                  <a:srgbClr val="33598B"/>
                </a:solidFill>
                <a:latin typeface="Basic Sans Heavy SF" pitchFamily="34" charset="0"/>
              </a:defRPr>
            </a:lvl6pPr>
            <a:lvl7pPr marL="914400" algn="ctr" rtl="0" eaLnBrk="1" fontAlgn="base" hangingPunct="1">
              <a:spcBef>
                <a:spcPct val="0"/>
              </a:spcBef>
              <a:spcAft>
                <a:spcPct val="0"/>
              </a:spcAft>
              <a:defRPr sz="3600" i="1">
                <a:solidFill>
                  <a:srgbClr val="33598B"/>
                </a:solidFill>
                <a:latin typeface="Basic Sans Heavy SF" pitchFamily="34" charset="0"/>
              </a:defRPr>
            </a:lvl7pPr>
            <a:lvl8pPr marL="1371600" algn="ctr" rtl="0" eaLnBrk="1" fontAlgn="base" hangingPunct="1">
              <a:spcBef>
                <a:spcPct val="0"/>
              </a:spcBef>
              <a:spcAft>
                <a:spcPct val="0"/>
              </a:spcAft>
              <a:defRPr sz="3600" i="1">
                <a:solidFill>
                  <a:srgbClr val="33598B"/>
                </a:solidFill>
                <a:latin typeface="Basic Sans Heavy SF" pitchFamily="34" charset="0"/>
              </a:defRPr>
            </a:lvl8pPr>
            <a:lvl9pPr marL="1828800" algn="ctr" rtl="0" eaLnBrk="1" fontAlgn="base" hangingPunct="1">
              <a:spcBef>
                <a:spcPct val="0"/>
              </a:spcBef>
              <a:spcAft>
                <a:spcPct val="0"/>
              </a:spcAft>
              <a:defRPr sz="3600" i="1">
                <a:solidFill>
                  <a:srgbClr val="33598B"/>
                </a:solidFill>
                <a:latin typeface="Basic Sans Heavy SF"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cy-GB" sz="4800" b="0" i="0" u="none" strike="noStrike" kern="0" cap="none" spc="0" normalizeH="0" baseline="0" noProof="0" dirty="0">
                <a:ln>
                  <a:noFill/>
                </a:ln>
                <a:solidFill>
                  <a:srgbClr val="33598B"/>
                </a:solidFill>
                <a:effectLst/>
                <a:uLnTx/>
                <a:uFillTx/>
                <a:latin typeface="Calibri"/>
                <a:ea typeface="+mj-ea"/>
                <a:cs typeface="+mj-cs"/>
              </a:rPr>
            </a:br>
            <a:r>
              <a:rPr kumimoji="0" lang="en-GB" sz="3500" b="0" i="1" u="none" strike="noStrike" kern="0" cap="none" spc="0" normalizeH="0" baseline="0" noProof="0" dirty="0">
                <a:ln>
                  <a:noFill/>
                </a:ln>
                <a:solidFill>
                  <a:srgbClr val="33598B"/>
                </a:solidFill>
                <a:effectLst/>
                <a:uLnTx/>
                <a:uFillTx/>
                <a:latin typeface="Calibri"/>
                <a:ea typeface="+mj-ea"/>
                <a:cs typeface="+mj-cs"/>
              </a:rPr>
              <a:t>The Five Ways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500" b="0" i="1" u="none" strike="noStrike" kern="0" cap="none" spc="0" normalizeH="0" baseline="0" noProof="0" dirty="0">
                <a:ln>
                  <a:noFill/>
                </a:ln>
                <a:solidFill>
                  <a:srgbClr val="33598B"/>
                </a:solidFill>
                <a:effectLst/>
                <a:uLnTx/>
                <a:uFillTx/>
                <a:latin typeface="Calibri"/>
                <a:ea typeface="+mj-ea"/>
                <a:cs typeface="+mj-cs"/>
              </a:rPr>
              <a:t>to Wellbeing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a:extLst>
              <a:ext uri="{FF2B5EF4-FFF2-40B4-BE49-F238E27FC236}">
                <a16:creationId xmlns:a16="http://schemas.microsoft.com/office/drawing/2014/main" id="{211EA894-00F2-4599-9F61-423997F42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88" t="-424" r="12988" b="-424"/>
          <a:stretch>
            <a:fillRect/>
          </a:stretch>
        </p:blipFill>
        <p:spPr bwMode="auto">
          <a:xfrm>
            <a:off x="152400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4">
            <a:extLst>
              <a:ext uri="{FF2B5EF4-FFF2-40B4-BE49-F238E27FC236}">
                <a16:creationId xmlns:a16="http://schemas.microsoft.com/office/drawing/2014/main" id="{2F332AD8-B0BB-4C49-8027-ECA1AC9547C0}"/>
              </a:ext>
            </a:extLst>
          </p:cNvPr>
          <p:cNvSpPr txBox="1">
            <a:spLocks noChangeArrowheads="1"/>
          </p:cNvSpPr>
          <p:nvPr/>
        </p:nvSpPr>
        <p:spPr bwMode="auto">
          <a:xfrm>
            <a:off x="2927351" y="2154238"/>
            <a:ext cx="655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1444" name="Title 1">
            <a:extLst>
              <a:ext uri="{FF2B5EF4-FFF2-40B4-BE49-F238E27FC236}">
                <a16:creationId xmlns:a16="http://schemas.microsoft.com/office/drawing/2014/main" id="{B5E61F35-A107-4C91-915D-F9B9DD0A6047}"/>
              </a:ext>
            </a:extLst>
          </p:cNvPr>
          <p:cNvSpPr>
            <a:spLocks noGrp="1"/>
          </p:cNvSpPr>
          <p:nvPr>
            <p:ph type="title"/>
          </p:nvPr>
        </p:nvSpPr>
        <p:spPr>
          <a:xfrm>
            <a:off x="1981200" y="352425"/>
            <a:ext cx="8229600" cy="1143000"/>
          </a:xfrm>
        </p:spPr>
        <p:txBody>
          <a:bodyPr/>
          <a:lstStyle/>
          <a:p>
            <a:pPr algn="l"/>
            <a:r>
              <a:rPr lang="en-GB" altLang="en-US" b="1">
                <a:solidFill>
                  <a:srgbClr val="23892D"/>
                </a:solidFill>
              </a:rPr>
              <a:t>Summary</a:t>
            </a:r>
          </a:p>
        </p:txBody>
      </p:sp>
      <p:sp>
        <p:nvSpPr>
          <p:cNvPr id="62469" name="Content Placeholder 2">
            <a:extLst>
              <a:ext uri="{FF2B5EF4-FFF2-40B4-BE49-F238E27FC236}">
                <a16:creationId xmlns:a16="http://schemas.microsoft.com/office/drawing/2014/main" id="{B71A639F-B946-4669-A2CC-CCF8798BAD26}"/>
              </a:ext>
            </a:extLst>
          </p:cNvPr>
          <p:cNvSpPr>
            <a:spLocks noGrp="1"/>
          </p:cNvSpPr>
          <p:nvPr>
            <p:ph idx="1"/>
          </p:nvPr>
        </p:nvSpPr>
        <p:spPr>
          <a:xfrm>
            <a:off x="2005013" y="1309688"/>
            <a:ext cx="8229600" cy="1689100"/>
          </a:xfrm>
        </p:spPr>
        <p:txBody>
          <a:bodyPr>
            <a:normAutofit fontScale="25000" lnSpcReduction="20000"/>
          </a:bodyPr>
          <a:lstStyle/>
          <a:p>
            <a:pPr>
              <a:defRPr/>
            </a:pPr>
            <a:r>
              <a:rPr lang="en-GB" altLang="en-US" sz="2400" dirty="0"/>
              <a:t>Pupil Voice</a:t>
            </a:r>
          </a:p>
          <a:p>
            <a:pPr>
              <a:defRPr/>
            </a:pPr>
            <a:r>
              <a:rPr lang="en-GB" altLang="en-US" sz="2400" dirty="0"/>
              <a:t>Partnership Working</a:t>
            </a:r>
          </a:p>
          <a:p>
            <a:pPr>
              <a:defRPr/>
            </a:pPr>
            <a:r>
              <a:rPr lang="en-GB" altLang="en-US" sz="2400" dirty="0"/>
              <a:t>Coordinated Approach</a:t>
            </a:r>
          </a:p>
          <a:p>
            <a:pPr marL="0" indent="0">
              <a:buNone/>
              <a:defRPr/>
            </a:pPr>
            <a:endParaRPr lang="en-GB" altLang="en-US" sz="1100" b="1" dirty="0">
              <a:solidFill>
                <a:srgbClr val="23892D"/>
              </a:solidFill>
            </a:endParaRPr>
          </a:p>
          <a:p>
            <a:pPr marL="0" indent="0">
              <a:buNone/>
              <a:defRPr/>
            </a:pPr>
            <a:r>
              <a:rPr lang="en-GB" altLang="en-US" sz="4400" b="1" dirty="0">
                <a:solidFill>
                  <a:srgbClr val="23892D"/>
                </a:solidFill>
              </a:rPr>
              <a:t>Next Steps</a:t>
            </a:r>
          </a:p>
          <a:p>
            <a:pPr>
              <a:defRPr/>
            </a:pPr>
            <a:r>
              <a:rPr lang="en-GB" altLang="en-US" sz="2400" dirty="0"/>
              <a:t>Finalise action plan &amp; implement</a:t>
            </a:r>
          </a:p>
          <a:p>
            <a:pPr>
              <a:defRPr/>
            </a:pPr>
            <a:r>
              <a:rPr lang="en-GB" altLang="en-US" sz="2400" dirty="0"/>
              <a:t>Ongoing engagement with Youth Council</a:t>
            </a:r>
          </a:p>
          <a:p>
            <a:pPr>
              <a:defRPr/>
            </a:pPr>
            <a:r>
              <a:rPr lang="en-GB" altLang="en-US" sz="2400" dirty="0"/>
              <a:t>Maximise participation in SHRN Survey 2019</a:t>
            </a:r>
          </a:p>
          <a:p>
            <a:pPr>
              <a:defRPr/>
            </a:pPr>
            <a:r>
              <a:rPr lang="en-GB" altLang="en-US" sz="2400" dirty="0"/>
              <a:t>Further School Council workshops &amp; activities</a:t>
            </a:r>
          </a:p>
          <a:p>
            <a:pPr>
              <a:defRPr/>
            </a:pPr>
            <a:endParaRPr lang="en-GB" altLang="en-US" sz="2400" dirty="0"/>
          </a:p>
        </p:txBody>
      </p:sp>
      <p:pic>
        <p:nvPicPr>
          <p:cNvPr id="61446" name="Picture 8">
            <a:extLst>
              <a:ext uri="{FF2B5EF4-FFF2-40B4-BE49-F238E27FC236}">
                <a16:creationId xmlns:a16="http://schemas.microsoft.com/office/drawing/2014/main" id="{6EB1DC0D-92A0-46F3-B3E1-E32D55E84D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703263"/>
            <a:ext cx="377666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3B276973-881E-4063-A3DD-17C9F5F1C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88" t="-424" r="12988" b="-424"/>
          <a:stretch>
            <a:fillRect/>
          </a:stretch>
        </p:blipFill>
        <p:spPr bwMode="auto">
          <a:xfrm>
            <a:off x="152400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a:extLst>
              <a:ext uri="{FF2B5EF4-FFF2-40B4-BE49-F238E27FC236}">
                <a16:creationId xmlns:a16="http://schemas.microsoft.com/office/drawing/2014/main" id="{FF89026E-B253-4CF4-921A-C1A5EDBF68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25" y="836613"/>
            <a:ext cx="49847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F30FA74D-7615-4AB5-A190-181A1F40C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88" t="-424" r="12988" b="-424"/>
          <a:stretch>
            <a:fillRect/>
          </a:stretch>
        </p:blipFill>
        <p:spPr bwMode="auto">
          <a:xfrm>
            <a:off x="152400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a:extLst>
              <a:ext uri="{FF2B5EF4-FFF2-40B4-BE49-F238E27FC236}">
                <a16:creationId xmlns:a16="http://schemas.microsoft.com/office/drawing/2014/main" id="{BDB2DD5B-DFCA-4F1A-BB7A-DB4AAD5B9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758"/>
          <a:stretch>
            <a:fillRect/>
          </a:stretch>
        </p:blipFill>
        <p:spPr bwMode="auto">
          <a:xfrm>
            <a:off x="3503613" y="1717676"/>
            <a:ext cx="489585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a:extLst>
              <a:ext uri="{FF2B5EF4-FFF2-40B4-BE49-F238E27FC236}">
                <a16:creationId xmlns:a16="http://schemas.microsoft.com/office/drawing/2014/main" id="{2316277A-AB49-480B-BC98-0E7B579835CF}"/>
              </a:ext>
            </a:extLst>
          </p:cNvPr>
          <p:cNvSpPr>
            <a:spLocks noGrp="1"/>
          </p:cNvSpPr>
          <p:nvPr>
            <p:ph type="title"/>
          </p:nvPr>
        </p:nvSpPr>
        <p:spPr/>
        <p:txBody>
          <a:bodyPr/>
          <a:lstStyle/>
          <a:p>
            <a:pPr algn="l"/>
            <a:r>
              <a:rPr lang="en-GB" altLang="en-US" b="1">
                <a:solidFill>
                  <a:srgbClr val="23892D"/>
                </a:solidFill>
              </a:rPr>
              <a:t>Flintshire Approach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FD79D5A4-7791-4CA9-B068-A6C64B74A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88" t="-424" r="12988" b="-424"/>
          <a:stretch>
            <a:fillRect/>
          </a:stretch>
        </p:blipFill>
        <p:spPr bwMode="auto">
          <a:xfrm>
            <a:off x="152400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a:extLst>
              <a:ext uri="{FF2B5EF4-FFF2-40B4-BE49-F238E27FC236}">
                <a16:creationId xmlns:a16="http://schemas.microsoft.com/office/drawing/2014/main" id="{7E50CA74-246E-4E71-8ABD-B9B05E4719B2}"/>
              </a:ext>
            </a:extLst>
          </p:cNvPr>
          <p:cNvSpPr txBox="1">
            <a:spLocks noChangeArrowheads="1"/>
          </p:cNvSpPr>
          <p:nvPr/>
        </p:nvSpPr>
        <p:spPr bwMode="auto">
          <a:xfrm>
            <a:off x="2927351" y="2154238"/>
            <a:ext cx="655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244" name="Title 1">
            <a:extLst>
              <a:ext uri="{FF2B5EF4-FFF2-40B4-BE49-F238E27FC236}">
                <a16:creationId xmlns:a16="http://schemas.microsoft.com/office/drawing/2014/main" id="{CA916670-0FFC-4A88-8122-DA563CCAE818}"/>
              </a:ext>
            </a:extLst>
          </p:cNvPr>
          <p:cNvSpPr>
            <a:spLocks noGrp="1"/>
          </p:cNvSpPr>
          <p:nvPr>
            <p:ph type="title"/>
          </p:nvPr>
        </p:nvSpPr>
        <p:spPr/>
        <p:txBody>
          <a:bodyPr/>
          <a:lstStyle/>
          <a:p>
            <a:pPr algn="l"/>
            <a:r>
              <a:rPr lang="en-GB" altLang="en-US" b="1">
                <a:solidFill>
                  <a:srgbClr val="23892D"/>
                </a:solidFill>
              </a:rPr>
              <a:t>Flintshire Approach</a:t>
            </a:r>
          </a:p>
        </p:txBody>
      </p:sp>
      <p:sp>
        <p:nvSpPr>
          <p:cNvPr id="10245" name="Content Placeholder 1">
            <a:extLst>
              <a:ext uri="{FF2B5EF4-FFF2-40B4-BE49-F238E27FC236}">
                <a16:creationId xmlns:a16="http://schemas.microsoft.com/office/drawing/2014/main" id="{42C510A0-EBEF-4C12-B45B-AB64FC3DE8FE}"/>
              </a:ext>
            </a:extLst>
          </p:cNvPr>
          <p:cNvSpPr>
            <a:spLocks noGrp="1"/>
          </p:cNvSpPr>
          <p:nvPr>
            <p:ph idx="1"/>
          </p:nvPr>
        </p:nvSpPr>
        <p:spPr>
          <a:xfrm>
            <a:off x="1981200" y="1538288"/>
            <a:ext cx="8229600" cy="4525962"/>
          </a:xfrm>
        </p:spPr>
        <p:txBody>
          <a:bodyPr/>
          <a:lstStyle/>
          <a:p>
            <a:r>
              <a:rPr lang="en-US" altLang="en-US" sz="2400"/>
              <a:t>Presentation at Secondary Head teachers Federation by Joan Summer 2017</a:t>
            </a:r>
          </a:p>
          <a:p>
            <a:r>
              <a:rPr lang="en-US" altLang="en-US" sz="2400"/>
              <a:t>All secondary schools recruited for SHRN survey and took part in Autumn 2017</a:t>
            </a:r>
          </a:p>
          <a:p>
            <a:endParaRPr lang="en-GB" altLang="en-US"/>
          </a:p>
        </p:txBody>
      </p:sp>
      <p:sp>
        <p:nvSpPr>
          <p:cNvPr id="10" name="TextBox 9">
            <a:extLst>
              <a:ext uri="{FF2B5EF4-FFF2-40B4-BE49-F238E27FC236}">
                <a16:creationId xmlns:a16="http://schemas.microsoft.com/office/drawing/2014/main" id="{FB955A6C-E5C7-46B4-8485-CF855385C6B0}"/>
              </a:ext>
            </a:extLst>
          </p:cNvPr>
          <p:cNvSpPr txBox="1"/>
          <p:nvPr/>
        </p:nvSpPr>
        <p:spPr>
          <a:xfrm>
            <a:off x="2001838" y="3417889"/>
            <a:ext cx="8208962" cy="2308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School Council SHRN Workshop - April 2018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Open to all secondary school councils: how to interpret data to inform action planning. Supported by SHRN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Alun School pupils shared their school journey, guiding school councils in how to share their 2018 SHRN reports and develop school action plans. To be submitted by July to Flintshire.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021A8F40-8E7B-4071-8C50-F8A3DD987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88" t="-424" r="12988" b="-424"/>
          <a:stretch>
            <a:fillRect/>
          </a:stretch>
        </p:blipFill>
        <p:spPr bwMode="auto">
          <a:xfrm>
            <a:off x="152400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a:extLst>
              <a:ext uri="{FF2B5EF4-FFF2-40B4-BE49-F238E27FC236}">
                <a16:creationId xmlns:a16="http://schemas.microsoft.com/office/drawing/2014/main" id="{0CA8E5D4-C517-4D3F-B03C-5BD0EB86ED4C}"/>
              </a:ext>
            </a:extLst>
          </p:cNvPr>
          <p:cNvSpPr txBox="1">
            <a:spLocks noChangeArrowheads="1"/>
          </p:cNvSpPr>
          <p:nvPr/>
        </p:nvSpPr>
        <p:spPr bwMode="auto">
          <a:xfrm>
            <a:off x="2351088" y="549276"/>
            <a:ext cx="8064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720" tIns="0" rIns="36720" bIns="367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4400" b="1" i="0" u="none" strike="noStrike" kern="1200" cap="none" spc="0" normalizeH="0" baseline="0" noProof="0" dirty="0">
                <a:ln>
                  <a:noFill/>
                </a:ln>
                <a:solidFill>
                  <a:srgbClr val="23892D"/>
                </a:solidFill>
                <a:effectLst/>
                <a:uLnTx/>
                <a:uFillTx/>
                <a:latin typeface="Calibri"/>
                <a:ea typeface="+mn-ea"/>
                <a:cs typeface="+mn-cs"/>
              </a:rPr>
              <a:t>County Report</a:t>
            </a:r>
          </a:p>
        </p:txBody>
      </p:sp>
      <p:sp>
        <p:nvSpPr>
          <p:cNvPr id="12292" name="Text Box 4">
            <a:extLst>
              <a:ext uri="{FF2B5EF4-FFF2-40B4-BE49-F238E27FC236}">
                <a16:creationId xmlns:a16="http://schemas.microsoft.com/office/drawing/2014/main" id="{92CCA302-B76C-4AF6-9E1C-6E0D1AFF6A34}"/>
              </a:ext>
            </a:extLst>
          </p:cNvPr>
          <p:cNvSpPr txBox="1">
            <a:spLocks noChangeArrowheads="1"/>
          </p:cNvSpPr>
          <p:nvPr/>
        </p:nvSpPr>
        <p:spPr bwMode="auto">
          <a:xfrm>
            <a:off x="2927351" y="2154238"/>
            <a:ext cx="655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8" name="Table 7">
            <a:extLst>
              <a:ext uri="{FF2B5EF4-FFF2-40B4-BE49-F238E27FC236}">
                <a16:creationId xmlns:a16="http://schemas.microsoft.com/office/drawing/2014/main" id="{3B660577-92BB-43F6-9F31-9873A0CB0D4D}"/>
              </a:ext>
            </a:extLst>
          </p:cNvPr>
          <p:cNvGraphicFramePr>
            <a:graphicFrameLocks noGrp="1"/>
          </p:cNvGraphicFramePr>
          <p:nvPr/>
        </p:nvGraphicFramePr>
        <p:xfrm>
          <a:off x="2351089" y="3748088"/>
          <a:ext cx="7432674" cy="2011660"/>
        </p:xfrm>
        <a:graphic>
          <a:graphicData uri="http://schemas.openxmlformats.org/drawingml/2006/table">
            <a:tbl>
              <a:tblPr firstRow="1" bandRow="1">
                <a:tableStyleId>{5C22544A-7EE6-4342-B048-85BDC9FD1C3A}</a:tableStyleId>
              </a:tblPr>
              <a:tblGrid>
                <a:gridCol w="3716337">
                  <a:extLst>
                    <a:ext uri="{9D8B030D-6E8A-4147-A177-3AD203B41FA5}">
                      <a16:colId xmlns:a16="http://schemas.microsoft.com/office/drawing/2014/main" val="20000"/>
                    </a:ext>
                  </a:extLst>
                </a:gridCol>
                <a:gridCol w="3716337">
                  <a:extLst>
                    <a:ext uri="{9D8B030D-6E8A-4147-A177-3AD203B41FA5}">
                      <a16:colId xmlns:a16="http://schemas.microsoft.com/office/drawing/2014/main" val="20001"/>
                    </a:ext>
                  </a:extLst>
                </a:gridCol>
              </a:tblGrid>
              <a:tr h="457130">
                <a:tc>
                  <a:txBody>
                    <a:bodyPr/>
                    <a:lstStyle/>
                    <a:p>
                      <a:r>
                        <a:rPr lang="en-GB" sz="2400" dirty="0">
                          <a:solidFill>
                            <a:schemeClr val="tx1"/>
                          </a:solidFill>
                        </a:rPr>
                        <a:t>Areas</a:t>
                      </a:r>
                      <a:r>
                        <a:rPr lang="en-GB" sz="2400" baseline="0" dirty="0">
                          <a:solidFill>
                            <a:schemeClr val="tx1"/>
                          </a:solidFill>
                        </a:rPr>
                        <a:t> of Strength</a:t>
                      </a:r>
                      <a:endParaRPr lang="en-GB" sz="2400" dirty="0">
                        <a:solidFill>
                          <a:schemeClr val="tx1"/>
                        </a:solidFill>
                      </a:endParaRPr>
                    </a:p>
                  </a:txBody>
                  <a:tcPr marL="91442" marR="9144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1"/>
                          </a:solidFill>
                        </a:rPr>
                        <a:t>Areas</a:t>
                      </a:r>
                      <a:r>
                        <a:rPr lang="en-GB" sz="2400" baseline="0" dirty="0">
                          <a:solidFill>
                            <a:schemeClr val="tx1"/>
                          </a:solidFill>
                        </a:rPr>
                        <a:t> for development</a:t>
                      </a:r>
                      <a:endParaRPr lang="en-GB" sz="2400" dirty="0">
                        <a:solidFill>
                          <a:schemeClr val="tx1"/>
                        </a:solidFill>
                      </a:endParaRPr>
                    </a:p>
                  </a:txBody>
                  <a:tcPr marL="91442" marR="9144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54232">
                <a:tc>
                  <a:txBody>
                    <a:bodyPr/>
                    <a:lstStyle/>
                    <a:p>
                      <a:r>
                        <a:rPr lang="en-GB" sz="2400" kern="1200" dirty="0">
                          <a:solidFill>
                            <a:schemeClr val="dk1"/>
                          </a:solidFill>
                          <a:effectLst/>
                          <a:latin typeface="+mn-lt"/>
                          <a:ea typeface="+mn-ea"/>
                          <a:cs typeface="+mn-cs"/>
                        </a:rPr>
                        <a:t>Water consumption</a:t>
                      </a:r>
                    </a:p>
                    <a:p>
                      <a:r>
                        <a:rPr lang="en-GB" sz="2400" kern="1200" dirty="0">
                          <a:solidFill>
                            <a:schemeClr val="dk1"/>
                          </a:solidFill>
                          <a:effectLst/>
                          <a:latin typeface="+mn-lt"/>
                          <a:ea typeface="+mn-ea"/>
                          <a:cs typeface="+mn-cs"/>
                        </a:rPr>
                        <a:t>Active travel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Exercising vigorously </a:t>
                      </a:r>
                    </a:p>
                    <a:p>
                      <a:r>
                        <a:rPr lang="en-GB" sz="2400" kern="1200" dirty="0">
                          <a:solidFill>
                            <a:schemeClr val="dk1"/>
                          </a:solidFill>
                          <a:effectLst/>
                          <a:latin typeface="+mn-lt"/>
                          <a:ea typeface="+mn-ea"/>
                          <a:cs typeface="+mn-cs"/>
                        </a:rPr>
                        <a:t>Body image </a:t>
                      </a:r>
                    </a:p>
                  </a:txBody>
                  <a:tcPr marL="91442" marR="9144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Substances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Sex</a:t>
                      </a:r>
                      <a:r>
                        <a:rPr lang="en-GB" sz="2400" kern="1200" baseline="0" dirty="0">
                          <a:solidFill>
                            <a:schemeClr val="dk1"/>
                          </a:solidFill>
                          <a:effectLst/>
                          <a:latin typeface="+mn-lt"/>
                          <a:ea typeface="+mn-ea"/>
                          <a:cs typeface="+mn-cs"/>
                        </a:rPr>
                        <a:t> and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Bullying &amp; cyberbullying</a:t>
                      </a:r>
                    </a:p>
                    <a:p>
                      <a:endParaRPr lang="en-GB" sz="2400" dirty="0">
                        <a:solidFill>
                          <a:schemeClr val="tx1"/>
                        </a:solidFill>
                      </a:endParaRPr>
                    </a:p>
                  </a:txBody>
                  <a:tcPr marL="91442" marR="91442"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304" name="Content Placeholder 3">
            <a:extLst>
              <a:ext uri="{FF2B5EF4-FFF2-40B4-BE49-F238E27FC236}">
                <a16:creationId xmlns:a16="http://schemas.microsoft.com/office/drawing/2014/main" id="{44B97225-5B8F-49CC-89EC-3A58F98072C6}"/>
              </a:ext>
            </a:extLst>
          </p:cNvPr>
          <p:cNvSpPr>
            <a:spLocks noGrp="1"/>
          </p:cNvSpPr>
          <p:nvPr>
            <p:ph idx="1"/>
          </p:nvPr>
        </p:nvSpPr>
        <p:spPr>
          <a:xfrm>
            <a:off x="1952625" y="1514475"/>
            <a:ext cx="8229600" cy="1944688"/>
          </a:xfrm>
        </p:spPr>
        <p:txBody>
          <a:bodyPr>
            <a:normAutofit lnSpcReduction="10000"/>
          </a:bodyPr>
          <a:lstStyle/>
          <a:p>
            <a:r>
              <a:rPr lang="en-GB" altLang="en-US" sz="2400"/>
              <a:t>Issued November 2018</a:t>
            </a:r>
          </a:p>
          <a:p>
            <a:r>
              <a:rPr lang="en-GB" altLang="en-US" sz="2400"/>
              <a:t>Report shared with stakeholders and across departments</a:t>
            </a:r>
          </a:p>
          <a:p>
            <a:r>
              <a:rPr lang="en-GB" altLang="en-US" sz="2400"/>
              <a:t>82% of Flintshire pupils = 6585 total</a:t>
            </a:r>
          </a:p>
          <a:p>
            <a:r>
              <a:rPr lang="en-GB" altLang="en-US" sz="2400"/>
              <a:t>11/11 schools </a:t>
            </a:r>
            <a:r>
              <a:rPr lang="en-GB" altLang="en-US" sz="2400" i="1"/>
              <a:t>(2 schools did not include year 10 and 1 school did not include year 11)</a:t>
            </a:r>
          </a:p>
          <a:p>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1EFB65F1-C61F-416A-BE0C-F4FD64451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88" t="-424" r="12988" b="-424"/>
          <a:stretch>
            <a:fillRect/>
          </a:stretch>
        </p:blipFill>
        <p:spPr bwMode="auto">
          <a:xfrm>
            <a:off x="152400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a:extLst>
              <a:ext uri="{FF2B5EF4-FFF2-40B4-BE49-F238E27FC236}">
                <a16:creationId xmlns:a16="http://schemas.microsoft.com/office/drawing/2014/main" id="{B5A3C9C1-B3D6-4310-B2DA-1885FF6D7FD2}"/>
              </a:ext>
            </a:extLst>
          </p:cNvPr>
          <p:cNvSpPr txBox="1">
            <a:spLocks noChangeArrowheads="1"/>
          </p:cNvSpPr>
          <p:nvPr/>
        </p:nvSpPr>
        <p:spPr bwMode="auto">
          <a:xfrm>
            <a:off x="2927351" y="2154238"/>
            <a:ext cx="655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 name="TextBox 13">
            <a:extLst>
              <a:ext uri="{FF2B5EF4-FFF2-40B4-BE49-F238E27FC236}">
                <a16:creationId xmlns:a16="http://schemas.microsoft.com/office/drawing/2014/main" id="{CA8EE8A8-CAD5-4D20-B9FC-08B3C428DC05}"/>
              </a:ext>
            </a:extLst>
          </p:cNvPr>
          <p:cNvSpPr txBox="1"/>
          <p:nvPr/>
        </p:nvSpPr>
        <p:spPr>
          <a:xfrm>
            <a:off x="2076451" y="3213101"/>
            <a:ext cx="8208963" cy="2678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FLINTSHIRE &amp; WREXHAM Staff Workshop - November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Shared findings of both reports with PSE / healthy Schools coordinators.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Three joint areas to be prioritised are:</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 		</a:t>
            </a:r>
            <a:r>
              <a:rPr kumimoji="0" lang="en-GB" sz="2400" b="1" i="0" u="none" strike="noStrike" kern="1200" cap="none" spc="0" normalizeH="0" baseline="0" noProof="0" dirty="0">
                <a:ln>
                  <a:noFill/>
                </a:ln>
                <a:solidFill>
                  <a:prstClr val="black"/>
                </a:solidFill>
                <a:effectLst/>
                <a:uLnTx/>
                <a:uFillTx/>
                <a:latin typeface="Calibri"/>
                <a:ea typeface="+mn-ea"/>
                <a:cs typeface="+mn-cs"/>
              </a:rPr>
              <a:t>Summer term 2019   	Energy Drinks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 		Autumn term  2019	Sleep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 		Spring Term  2020	Substances</a:t>
            </a:r>
          </a:p>
        </p:txBody>
      </p:sp>
      <p:sp>
        <p:nvSpPr>
          <p:cNvPr id="12" name="TextBox 11">
            <a:extLst>
              <a:ext uri="{FF2B5EF4-FFF2-40B4-BE49-F238E27FC236}">
                <a16:creationId xmlns:a16="http://schemas.microsoft.com/office/drawing/2014/main" id="{1796FE5B-7D7F-45B6-A058-2F7ED6CB82A5}"/>
              </a:ext>
            </a:extLst>
          </p:cNvPr>
          <p:cNvSpPr txBox="1"/>
          <p:nvPr/>
        </p:nvSpPr>
        <p:spPr>
          <a:xfrm>
            <a:off x="2076451" y="674689"/>
            <a:ext cx="8208963" cy="2308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School Council SHRN Workshop - November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Supported by SHRN team, Show Racism the Red Card, The Proud Trust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Pupils shared their action plans and school priorities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Teacher SHRN workshops, themed pupil workshops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Schools identified common themes for Flintshire to prioritise</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a:extLst>
              <a:ext uri="{FF2B5EF4-FFF2-40B4-BE49-F238E27FC236}">
                <a16:creationId xmlns:a16="http://schemas.microsoft.com/office/drawing/2014/main" id="{A3B76800-00A0-43F5-B27B-38C211D68E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2988" t="-424" r="12988" b="-424"/>
          <a:stretch>
            <a:fillRect/>
          </a:stretch>
        </p:blipFill>
        <p:spPr>
          <a:xfrm>
            <a:off x="1524000" y="-9525"/>
            <a:ext cx="9145588" cy="6867525"/>
          </a:xfrm>
          <a:noFill/>
        </p:spPr>
      </p:pic>
      <p:sp>
        <p:nvSpPr>
          <p:cNvPr id="16387" name="Title 1">
            <a:extLst>
              <a:ext uri="{FF2B5EF4-FFF2-40B4-BE49-F238E27FC236}">
                <a16:creationId xmlns:a16="http://schemas.microsoft.com/office/drawing/2014/main" id="{4954E5E1-BC48-4613-9650-CFD7EC07B052}"/>
              </a:ext>
            </a:extLst>
          </p:cNvPr>
          <p:cNvSpPr>
            <a:spLocks noGrp="1"/>
          </p:cNvSpPr>
          <p:nvPr>
            <p:ph type="title"/>
          </p:nvPr>
        </p:nvSpPr>
        <p:spPr/>
        <p:txBody>
          <a:bodyPr/>
          <a:lstStyle/>
          <a:p>
            <a:pPr algn="l"/>
            <a:r>
              <a:rPr lang="en-GB" altLang="en-US" b="1">
                <a:solidFill>
                  <a:srgbClr val="23892D"/>
                </a:solidFill>
              </a:rPr>
              <a:t>County Action Plan &amp; Reporting</a:t>
            </a:r>
          </a:p>
        </p:txBody>
      </p:sp>
      <p:sp>
        <p:nvSpPr>
          <p:cNvPr id="6" name="TextBox 5">
            <a:extLst>
              <a:ext uri="{FF2B5EF4-FFF2-40B4-BE49-F238E27FC236}">
                <a16:creationId xmlns:a16="http://schemas.microsoft.com/office/drawing/2014/main" id="{49F5DBEC-F6E4-45F2-8106-BA6757462D26}"/>
              </a:ext>
            </a:extLst>
          </p:cNvPr>
          <p:cNvSpPr txBox="1"/>
          <p:nvPr/>
        </p:nvSpPr>
        <p:spPr>
          <a:xfrm>
            <a:off x="2012951" y="1562100"/>
            <a:ext cx="8208963" cy="44005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Draft SHRN County Action Plan developed Spring 2019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PSE &amp; Healthy Schools County Forum input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Plan shared with County Emotional Health Steering Group, which includes representation from all key stakeholders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Consultation with Flintshire Youth Council representatives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Reporting to Education &amp; Youth, Overview &amp; Scrutiny Committee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28BFF450-9507-482F-96F1-AC79F4F89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88" t="-424" r="12988" b="-424"/>
          <a:stretch>
            <a:fillRect/>
          </a:stretch>
        </p:blipFill>
        <p:spPr bwMode="auto">
          <a:xfrm>
            <a:off x="152400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a:extLst>
              <a:ext uri="{FF2B5EF4-FFF2-40B4-BE49-F238E27FC236}">
                <a16:creationId xmlns:a16="http://schemas.microsoft.com/office/drawing/2014/main" id="{3CBB09D4-0C2E-4402-A374-BACDE01DB8E2}"/>
              </a:ext>
            </a:extLst>
          </p:cNvPr>
          <p:cNvSpPr txBox="1">
            <a:spLocks noChangeArrowheads="1"/>
          </p:cNvSpPr>
          <p:nvPr/>
        </p:nvSpPr>
        <p:spPr bwMode="auto">
          <a:xfrm>
            <a:off x="2093913" y="412751"/>
            <a:ext cx="102298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720" tIns="0" rIns="36720" bIns="3672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3200" b="1" i="0" u="none" strike="noStrike" kern="1200" cap="none" spc="0" normalizeH="0" baseline="0" noProof="0" dirty="0">
                <a:ln>
                  <a:noFill/>
                </a:ln>
                <a:solidFill>
                  <a:prstClr val="black"/>
                </a:solidFill>
                <a:effectLst/>
                <a:uLnTx/>
                <a:uFillTx/>
                <a:latin typeface="Calibri"/>
                <a:ea typeface="+mn-ea"/>
                <a:cs typeface="+mn-cs"/>
              </a:rPr>
              <a:t>Implementing SHRN Approach into </a:t>
            </a:r>
          </a:p>
          <a:p>
            <a:pPr marL="0" marR="0" lvl="0" indent="0" algn="l" defTabSz="914400"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3200" b="1" i="0" u="none" strike="noStrike" kern="1200" cap="none" spc="0" normalizeH="0" baseline="0" noProof="0" dirty="0">
                <a:ln>
                  <a:noFill/>
                </a:ln>
                <a:solidFill>
                  <a:prstClr val="black"/>
                </a:solidFill>
                <a:effectLst/>
                <a:uLnTx/>
                <a:uFillTx/>
                <a:latin typeface="Calibri"/>
                <a:ea typeface="+mn-ea"/>
                <a:cs typeface="+mn-cs"/>
              </a:rPr>
              <a:t>school communities</a:t>
            </a:r>
          </a:p>
        </p:txBody>
      </p:sp>
      <p:sp>
        <p:nvSpPr>
          <p:cNvPr id="20484" name="Text Box 4">
            <a:extLst>
              <a:ext uri="{FF2B5EF4-FFF2-40B4-BE49-F238E27FC236}">
                <a16:creationId xmlns:a16="http://schemas.microsoft.com/office/drawing/2014/main" id="{C19F06E4-891B-4707-8D57-BF3D8B6C299A}"/>
              </a:ext>
            </a:extLst>
          </p:cNvPr>
          <p:cNvSpPr txBox="1">
            <a:spLocks noChangeArrowheads="1"/>
          </p:cNvSpPr>
          <p:nvPr/>
        </p:nvSpPr>
        <p:spPr bwMode="auto">
          <a:xfrm>
            <a:off x="2927351" y="2154238"/>
            <a:ext cx="6551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2900" indent="-339725">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ea typeface="MS PGothic" panose="020B0600070205080204" pitchFamily="34" charset="-128"/>
              </a:defRPr>
            </a:lvl9pPr>
          </a:lstStyle>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342900" marR="0" lvl="0" indent="-339725" algn="l" defTabSz="914400" rtl="0" eaLnBrk="1" fontAlgn="base" latinLnBrk="0" hangingPunct="1">
              <a:lnSpc>
                <a:spcPct val="100000"/>
              </a:lnSpc>
              <a:spcBef>
                <a:spcPct val="0"/>
              </a:spcBef>
              <a:spcAft>
                <a:spcPct val="0"/>
              </a:spcAft>
              <a:buClrTx/>
              <a:buSzTx/>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en-GB"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 name="TextBox 12">
            <a:extLst>
              <a:ext uri="{FF2B5EF4-FFF2-40B4-BE49-F238E27FC236}">
                <a16:creationId xmlns:a16="http://schemas.microsoft.com/office/drawing/2014/main" id="{7C21D953-6552-4F85-AAD9-3BE427B7E6AD}"/>
              </a:ext>
            </a:extLst>
          </p:cNvPr>
          <p:cNvSpPr txBox="1"/>
          <p:nvPr/>
        </p:nvSpPr>
        <p:spPr>
          <a:xfrm>
            <a:off x="2084388" y="1444626"/>
            <a:ext cx="8208962" cy="22463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922FFE3-26EB-4A0E-A874-306A051A76ED}"/>
              </a:ext>
            </a:extLst>
          </p:cNvPr>
          <p:cNvSpPr txBox="1"/>
          <p:nvPr/>
        </p:nvSpPr>
        <p:spPr>
          <a:xfrm>
            <a:off x="2071688" y="3713163"/>
            <a:ext cx="8208962" cy="22463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487" name="Picture 6" descr="Image result for hawarden high school">
            <a:extLst>
              <a:ext uri="{FF2B5EF4-FFF2-40B4-BE49-F238E27FC236}">
                <a16:creationId xmlns:a16="http://schemas.microsoft.com/office/drawing/2014/main" id="{28C22388-818C-482A-9958-94D1977DC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1262"/>
          <a:stretch>
            <a:fillRect/>
          </a:stretch>
        </p:blipFill>
        <p:spPr bwMode="auto">
          <a:xfrm>
            <a:off x="4632325" y="3738563"/>
            <a:ext cx="29273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
            <a:extLst>
              <a:ext uri="{FF2B5EF4-FFF2-40B4-BE49-F238E27FC236}">
                <a16:creationId xmlns:a16="http://schemas.microsoft.com/office/drawing/2014/main" id="{8A1398A7-53A7-4D7E-88CB-2C3596463E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400" y="1682750"/>
            <a:ext cx="17272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a:extLst>
              <a:ext uri="{FF2B5EF4-FFF2-40B4-BE49-F238E27FC236}">
                <a16:creationId xmlns:a16="http://schemas.microsoft.com/office/drawing/2014/main" id="{2C9B9A1B-9B64-4DDE-A0CD-A7E8C830DB27}"/>
              </a:ext>
            </a:extLst>
          </p:cNvPr>
          <p:cNvSpPr txBox="1">
            <a:spLocks noChangeArrowheads="1"/>
          </p:cNvSpPr>
          <p:nvPr/>
        </p:nvSpPr>
        <p:spPr bwMode="auto">
          <a:xfrm>
            <a:off x="2424114" y="1989139"/>
            <a:ext cx="72723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7200" b="0" i="0" u="none" strike="noStrike" kern="1200" cap="none" spc="0" normalizeH="0" baseline="0" noProof="0">
              <a:ln>
                <a:noFill/>
              </a:ln>
              <a:solidFill>
                <a:prstClr val="black"/>
              </a:solidFill>
              <a:effectLst/>
              <a:uLnTx/>
              <a:uFillTx/>
              <a:latin typeface="Bookman Old Style" panose="02050604050505020204" pitchFamily="18" charset="0"/>
              <a:ea typeface="MS PGothic" panose="020B0600070205080204" pitchFamily="34" charset="-128"/>
              <a:cs typeface="+mn-cs"/>
            </a:endParaRPr>
          </a:p>
        </p:txBody>
      </p:sp>
      <p:pic>
        <p:nvPicPr>
          <p:cNvPr id="22531" name="Picture 1">
            <a:extLst>
              <a:ext uri="{FF2B5EF4-FFF2-40B4-BE49-F238E27FC236}">
                <a16:creationId xmlns:a16="http://schemas.microsoft.com/office/drawing/2014/main" id="{ED227A9D-5A94-4AD5-948A-DF157DE9ABF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32175" y="188913"/>
            <a:ext cx="5399088" cy="630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2">
            <a:extLst>
              <a:ext uri="{FF2B5EF4-FFF2-40B4-BE49-F238E27FC236}">
                <a16:creationId xmlns:a16="http://schemas.microsoft.com/office/drawing/2014/main" id="{004D7CF2-10B4-4DAB-A390-F2CF014C4B95}"/>
              </a:ext>
            </a:extLst>
          </p:cNvPr>
          <p:cNvSpPr txBox="1">
            <a:spLocks noChangeArrowheads="1"/>
          </p:cNvSpPr>
          <p:nvPr/>
        </p:nvSpPr>
        <p:spPr bwMode="auto">
          <a:xfrm>
            <a:off x="2424113" y="908051"/>
            <a:ext cx="4176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2533" name="Rectangle 3">
            <a:extLst>
              <a:ext uri="{FF2B5EF4-FFF2-40B4-BE49-F238E27FC236}">
                <a16:creationId xmlns:a16="http://schemas.microsoft.com/office/drawing/2014/main" id="{98A7D592-E467-4C3A-BD85-88B61AA2BA8F}"/>
              </a:ext>
            </a:extLst>
          </p:cNvPr>
          <p:cNvSpPr>
            <a:spLocks noChangeArrowheads="1"/>
          </p:cNvSpPr>
          <p:nvPr/>
        </p:nvSpPr>
        <p:spPr bwMode="auto">
          <a:xfrm>
            <a:off x="2351089" y="620714"/>
            <a:ext cx="7273925" cy="34496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3800" b="1" i="0" u="none" strike="noStrike" kern="1200" cap="none" spc="0" normalizeH="0" baseline="0" noProof="0">
              <a:ln>
                <a:noFill/>
              </a:ln>
              <a:solidFill>
                <a:srgbClr val="000000"/>
              </a:solidFill>
              <a:effectLst/>
              <a:uLnTx/>
              <a:uFillTx/>
              <a:latin typeface="Bookman Old Style" panose="02050604050505020204" pitchFamily="18"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4500" b="1" i="0" u="none" strike="noStrike" kern="1200" cap="none" spc="0" normalizeH="0" baseline="0" noProof="0">
                <a:ln>
                  <a:noFill/>
                </a:ln>
                <a:solidFill>
                  <a:srgbClr val="000000"/>
                </a:solidFill>
                <a:effectLst/>
                <a:uLnTx/>
                <a:uFillTx/>
                <a:latin typeface="Bookman Old Style" panose="02050604050505020204" pitchFamily="18" charset="0"/>
                <a:ea typeface="MS PGothic" panose="020B0600070205080204" pitchFamily="34" charset="-128"/>
                <a:cs typeface="+mn-cs"/>
              </a:rPr>
              <a:t>Alun School</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4500" b="1" i="0" u="none" strike="noStrike" kern="1200" cap="none" spc="0" normalizeH="0" baseline="0" noProof="0">
                <a:ln>
                  <a:noFill/>
                </a:ln>
                <a:solidFill>
                  <a:srgbClr val="000000"/>
                </a:solidFill>
                <a:effectLst/>
                <a:uLnTx/>
                <a:uFillTx/>
                <a:latin typeface="Bookman Old Style" panose="02050604050505020204" pitchFamily="18" charset="0"/>
                <a:ea typeface="MS PGothic" panose="020B0600070205080204" pitchFamily="34" charset="-128"/>
                <a:cs typeface="+mn-cs"/>
              </a:rPr>
              <a:t>and</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4500" b="1" i="0" u="none" strike="noStrike" kern="1200" cap="none" spc="0" normalizeH="0" baseline="0" noProof="0">
                <a:ln>
                  <a:noFill/>
                </a:ln>
                <a:solidFill>
                  <a:srgbClr val="000000"/>
                </a:solidFill>
                <a:effectLst/>
                <a:uLnTx/>
                <a:uFillTx/>
                <a:latin typeface="Bookman Old Style" panose="02050604050505020204" pitchFamily="18" charset="0"/>
                <a:ea typeface="MS PGothic" panose="020B0600070205080204" pitchFamily="34" charset="-128"/>
                <a:cs typeface="+mn-cs"/>
              </a:rPr>
              <a:t>the School Health Research Network</a:t>
            </a:r>
          </a:p>
        </p:txBody>
      </p:sp>
      <p:pic>
        <p:nvPicPr>
          <p:cNvPr id="22534" name="Picture 8">
            <a:extLst>
              <a:ext uri="{FF2B5EF4-FFF2-40B4-BE49-F238E27FC236}">
                <a16:creationId xmlns:a16="http://schemas.microsoft.com/office/drawing/2014/main" id="{77BB6A82-9EA8-47A0-9093-7C03ADBADC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4508501"/>
            <a:ext cx="190817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AutoShape 7" descr="https://outlook.office.com/owa/service.svc/s/GetAttachmentThumbnail?id=AAMkAGRjNWE0Mjg1LTgzYjgtNDkyZi04ZTk3LTUyZTgwOTc2MDQzZABGAAAAAADdztR7SedXSYL5TKiJtmdqBwCCQllGoz0vQLI2jwq2nYW5AAAAldtwAADbTH14sjwZR7JGbEiFSfVuAALNoibMAAABEgAQALn%2F5KciHuVGjM%2FxE02buog%3D&amp;thumbnailType=2&amp;X-OWA-CANARY=K3m_60bgP0S7Ri6t0WADBUArzqOWNNQY6DYzd2eakI_ZGG-osqo18KwCl-tqETDZUix8KhyYQ64.">
            <a:extLst>
              <a:ext uri="{FF2B5EF4-FFF2-40B4-BE49-F238E27FC236}">
                <a16:creationId xmlns:a16="http://schemas.microsoft.com/office/drawing/2014/main" id="{A8DBABE1-79D2-4DAC-A7A0-3017DE19E219}"/>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pic>
        <p:nvPicPr>
          <p:cNvPr id="22536" name="Picture 8">
            <a:extLst>
              <a:ext uri="{FF2B5EF4-FFF2-40B4-BE49-F238E27FC236}">
                <a16:creationId xmlns:a16="http://schemas.microsoft.com/office/drawing/2014/main" id="{8C052345-2D25-4E11-B435-DA22A4BEA6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379" t="35156" r="45372" b="24977"/>
          <a:stretch>
            <a:fillRect/>
          </a:stretch>
        </p:blipFill>
        <p:spPr bwMode="auto">
          <a:xfrm>
            <a:off x="8328026" y="5135564"/>
            <a:ext cx="2016125" cy="1360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2007</Words>
  <Application>Microsoft Office PowerPoint</Application>
  <PresentationFormat>Widescreen</PresentationFormat>
  <Paragraphs>238</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Bookman Old Style</vt:lpstr>
      <vt:lpstr>Calibri</vt:lpstr>
      <vt:lpstr>Calibri Light</vt:lpstr>
      <vt:lpstr>Comic Sans MS</vt:lpstr>
      <vt:lpstr>Office Theme</vt:lpstr>
      <vt:lpstr>Flintshire &amp; School Health Research Network</vt:lpstr>
      <vt:lpstr>Overview</vt:lpstr>
      <vt:lpstr>Flintshire Approach</vt:lpstr>
      <vt:lpstr>Flintshire Approach</vt:lpstr>
      <vt:lpstr>PowerPoint Presentation</vt:lpstr>
      <vt:lpstr>PowerPoint Presentation</vt:lpstr>
      <vt:lpstr>County Action Plan &amp; Reporting</vt:lpstr>
      <vt:lpstr>PowerPoint Presentation</vt:lpstr>
      <vt:lpstr>PowerPoint Presentation</vt:lpstr>
      <vt:lpstr>PowerPoint Presentation</vt:lpstr>
      <vt:lpstr>PowerPoint Presentation</vt:lpstr>
      <vt:lpstr>PowerPoint Presentation</vt:lpstr>
      <vt:lpstr>PowerPoint Presentation</vt:lpstr>
      <vt:lpstr>Y7 NURTURE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Davies</dc:creator>
  <cp:lastModifiedBy>Matthew Davies</cp:lastModifiedBy>
  <cp:revision>2</cp:revision>
  <dcterms:created xsi:type="dcterms:W3CDTF">2021-01-15T17:21:59Z</dcterms:created>
  <dcterms:modified xsi:type="dcterms:W3CDTF">2021-01-15T17:26:55Z</dcterms:modified>
</cp:coreProperties>
</file>