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handoutMasterIdLst>
    <p:handoutMasterId r:id="rId28"/>
  </p:handoutMasterIdLst>
  <p:sldIdLst>
    <p:sldId id="256" r:id="rId5"/>
    <p:sldId id="259" r:id="rId6"/>
    <p:sldId id="262" r:id="rId7"/>
    <p:sldId id="272" r:id="rId8"/>
    <p:sldId id="273" r:id="rId9"/>
    <p:sldId id="274" r:id="rId10"/>
    <p:sldId id="268" r:id="rId11"/>
    <p:sldId id="263" r:id="rId12"/>
    <p:sldId id="283" r:id="rId13"/>
    <p:sldId id="276" r:id="rId14"/>
    <p:sldId id="285" r:id="rId15"/>
    <p:sldId id="261" r:id="rId16"/>
    <p:sldId id="277" r:id="rId17"/>
    <p:sldId id="278" r:id="rId18"/>
    <p:sldId id="264" r:id="rId19"/>
    <p:sldId id="280" r:id="rId20"/>
    <p:sldId id="279" r:id="rId21"/>
    <p:sldId id="281" r:id="rId22"/>
    <p:sldId id="270" r:id="rId23"/>
    <p:sldId id="265" r:id="rId24"/>
    <p:sldId id="267" r:id="rId25"/>
    <p:sldId id="271" r:id="rId26"/>
  </p:sldIdLst>
  <p:sldSz cx="13004800" cy="9753600"/>
  <p:notesSz cx="9998075" cy="68643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2162" userDrawn="1">
          <p15:clr>
            <a:srgbClr val="A4A3A4"/>
          </p15:clr>
        </p15:guide>
        <p15:guide id="2" pos="314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366216-3E1A-4E39-AC50-8CF267B95443}" v="59" dt="2021-07-01T08:06:35.710"/>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81" autoAdjust="0"/>
    <p:restoredTop sz="89777" autoAdjust="0"/>
  </p:normalViewPr>
  <p:slideViewPr>
    <p:cSldViewPr snapToGrid="0">
      <p:cViewPr varScale="1">
        <p:scale>
          <a:sx n="46" d="100"/>
          <a:sy n="46" d="100"/>
        </p:scale>
        <p:origin x="1524" y="36"/>
      </p:cViewPr>
      <p:guideLst>
        <p:guide orient="horz" pos="5712"/>
        <p:guide pos="336"/>
      </p:guideLst>
    </p:cSldViewPr>
  </p:slideViewPr>
  <p:notesTextViewPr>
    <p:cViewPr>
      <p:scale>
        <a:sx n="100" d="100"/>
        <a:sy n="100" d="100"/>
      </p:scale>
      <p:origin x="0" y="0"/>
    </p:cViewPr>
  </p:notesTextViewPr>
  <p:notesViewPr>
    <p:cSldViewPr snapToGrid="0">
      <p:cViewPr varScale="1">
        <p:scale>
          <a:sx n="94" d="100"/>
          <a:sy n="94" d="100"/>
        </p:scale>
        <p:origin x="1872" y="72"/>
      </p:cViewPr>
      <p:guideLst>
        <p:guide orient="horz" pos="2162"/>
        <p:guide pos="314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32662" cy="342994"/>
          </a:xfrm>
          <a:prstGeom prst="rect">
            <a:avLst/>
          </a:prstGeom>
        </p:spPr>
        <p:txBody>
          <a:bodyPr vert="horz" lIns="67748" tIns="33874" rIns="67748" bIns="33874" rtlCol="0"/>
          <a:lstStyle>
            <a:lvl1pPr algn="l">
              <a:defRPr sz="900"/>
            </a:lvl1pPr>
          </a:lstStyle>
          <a:p>
            <a:endParaRPr lang="en-GB" dirty="0"/>
          </a:p>
        </p:txBody>
      </p:sp>
      <p:sp>
        <p:nvSpPr>
          <p:cNvPr id="3" name="Date Placeholder 2"/>
          <p:cNvSpPr>
            <a:spLocks noGrp="1"/>
          </p:cNvSpPr>
          <p:nvPr>
            <p:ph type="dt" sz="quarter" idx="1"/>
          </p:nvPr>
        </p:nvSpPr>
        <p:spPr>
          <a:xfrm>
            <a:off x="5662973" y="1"/>
            <a:ext cx="4332662" cy="342994"/>
          </a:xfrm>
          <a:prstGeom prst="rect">
            <a:avLst/>
          </a:prstGeom>
        </p:spPr>
        <p:txBody>
          <a:bodyPr vert="horz" lIns="67748" tIns="33874" rIns="67748" bIns="33874" rtlCol="0"/>
          <a:lstStyle>
            <a:lvl1pPr algn="r">
              <a:defRPr sz="900"/>
            </a:lvl1pPr>
          </a:lstStyle>
          <a:p>
            <a:fld id="{D3BA68DE-3BE2-4835-8826-891237B8176D}" type="datetimeFigureOut">
              <a:rPr lang="en-GB" smtClean="0"/>
              <a:t>08/07/2021</a:t>
            </a:fld>
            <a:endParaRPr lang="en-GB" dirty="0"/>
          </a:p>
        </p:txBody>
      </p:sp>
      <p:sp>
        <p:nvSpPr>
          <p:cNvPr id="4" name="Footer Placeholder 3"/>
          <p:cNvSpPr>
            <a:spLocks noGrp="1"/>
          </p:cNvSpPr>
          <p:nvPr>
            <p:ph type="ftr" sz="quarter" idx="2"/>
          </p:nvPr>
        </p:nvSpPr>
        <p:spPr>
          <a:xfrm>
            <a:off x="0" y="6520239"/>
            <a:ext cx="4332662" cy="342994"/>
          </a:xfrm>
          <a:prstGeom prst="rect">
            <a:avLst/>
          </a:prstGeom>
        </p:spPr>
        <p:txBody>
          <a:bodyPr vert="horz" lIns="67748" tIns="33874" rIns="67748" bIns="33874" rtlCol="0" anchor="b"/>
          <a:lstStyle>
            <a:lvl1pPr algn="l">
              <a:defRPr sz="900"/>
            </a:lvl1pPr>
          </a:lstStyle>
          <a:p>
            <a:endParaRPr lang="en-GB" dirty="0"/>
          </a:p>
        </p:txBody>
      </p:sp>
      <p:sp>
        <p:nvSpPr>
          <p:cNvPr id="5" name="Slide Number Placeholder 4"/>
          <p:cNvSpPr>
            <a:spLocks noGrp="1"/>
          </p:cNvSpPr>
          <p:nvPr>
            <p:ph type="sldNum" sz="quarter" idx="3"/>
          </p:nvPr>
        </p:nvSpPr>
        <p:spPr>
          <a:xfrm>
            <a:off x="5662973" y="6520239"/>
            <a:ext cx="4332662" cy="342994"/>
          </a:xfrm>
          <a:prstGeom prst="rect">
            <a:avLst/>
          </a:prstGeom>
        </p:spPr>
        <p:txBody>
          <a:bodyPr vert="horz" lIns="67748" tIns="33874" rIns="67748" bIns="33874" rtlCol="0" anchor="b"/>
          <a:lstStyle>
            <a:lvl1pPr algn="r">
              <a:defRPr sz="900"/>
            </a:lvl1pPr>
          </a:lstStyle>
          <a:p>
            <a:fld id="{FE0471B6-559A-4253-B89F-F506DC6AB7A7}" type="slidenum">
              <a:rPr lang="en-GB" smtClean="0"/>
              <a:t>‹#›</a:t>
            </a:fld>
            <a:endParaRPr lang="en-GB" dirty="0"/>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32662" cy="344111"/>
          </a:xfrm>
          <a:prstGeom prst="rect">
            <a:avLst/>
          </a:prstGeom>
        </p:spPr>
        <p:txBody>
          <a:bodyPr vert="horz" lIns="67748" tIns="33874" rIns="67748" bIns="33874" rtlCol="0"/>
          <a:lstStyle>
            <a:lvl1pPr algn="l">
              <a:defRPr sz="900"/>
            </a:lvl1pPr>
          </a:lstStyle>
          <a:p>
            <a:endParaRPr lang="en-GB" dirty="0"/>
          </a:p>
        </p:txBody>
      </p:sp>
      <p:sp>
        <p:nvSpPr>
          <p:cNvPr id="3" name="Date Placeholder 2"/>
          <p:cNvSpPr>
            <a:spLocks noGrp="1"/>
          </p:cNvSpPr>
          <p:nvPr>
            <p:ph type="dt" idx="1"/>
          </p:nvPr>
        </p:nvSpPr>
        <p:spPr>
          <a:xfrm>
            <a:off x="5662973" y="0"/>
            <a:ext cx="4332662" cy="344111"/>
          </a:xfrm>
          <a:prstGeom prst="rect">
            <a:avLst/>
          </a:prstGeom>
        </p:spPr>
        <p:txBody>
          <a:bodyPr vert="horz" lIns="67748" tIns="33874" rIns="67748" bIns="33874" rtlCol="0"/>
          <a:lstStyle>
            <a:lvl1pPr algn="r">
              <a:defRPr sz="900"/>
            </a:lvl1pPr>
          </a:lstStyle>
          <a:p>
            <a:fld id="{812CC1F7-F3F4-4D7C-8556-4996105A9C7C}" type="datetimeFigureOut">
              <a:rPr lang="en-GB" smtClean="0"/>
              <a:t>08/07/2021</a:t>
            </a:fld>
            <a:endParaRPr lang="en-GB" dirty="0"/>
          </a:p>
        </p:txBody>
      </p:sp>
      <p:sp>
        <p:nvSpPr>
          <p:cNvPr id="4" name="Slide Image Placeholder 3"/>
          <p:cNvSpPr>
            <a:spLocks noGrp="1" noRot="1" noChangeAspect="1"/>
          </p:cNvSpPr>
          <p:nvPr>
            <p:ph type="sldImg" idx="2"/>
          </p:nvPr>
        </p:nvSpPr>
        <p:spPr>
          <a:xfrm>
            <a:off x="3454400" y="858838"/>
            <a:ext cx="3089275" cy="2316162"/>
          </a:xfrm>
          <a:prstGeom prst="rect">
            <a:avLst/>
          </a:prstGeom>
          <a:noFill/>
          <a:ln w="12700">
            <a:solidFill>
              <a:prstClr val="black"/>
            </a:solidFill>
          </a:ln>
        </p:spPr>
        <p:txBody>
          <a:bodyPr vert="horz" lIns="67748" tIns="33874" rIns="67748" bIns="33874" rtlCol="0" anchor="ctr"/>
          <a:lstStyle/>
          <a:p>
            <a:endParaRPr lang="en-GB" dirty="0"/>
          </a:p>
        </p:txBody>
      </p:sp>
      <p:sp>
        <p:nvSpPr>
          <p:cNvPr id="5" name="Notes Placeholder 4"/>
          <p:cNvSpPr>
            <a:spLocks noGrp="1"/>
          </p:cNvSpPr>
          <p:nvPr>
            <p:ph type="body" sz="quarter" idx="3"/>
          </p:nvPr>
        </p:nvSpPr>
        <p:spPr>
          <a:xfrm>
            <a:off x="999564" y="3303692"/>
            <a:ext cx="7998948" cy="2702614"/>
          </a:xfrm>
          <a:prstGeom prst="rect">
            <a:avLst/>
          </a:prstGeom>
        </p:spPr>
        <p:txBody>
          <a:bodyPr vert="horz" lIns="67748" tIns="33874" rIns="67748" bIns="3387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20239"/>
            <a:ext cx="4332662" cy="344111"/>
          </a:xfrm>
          <a:prstGeom prst="rect">
            <a:avLst/>
          </a:prstGeom>
        </p:spPr>
        <p:txBody>
          <a:bodyPr vert="horz" lIns="67748" tIns="33874" rIns="67748" bIns="33874" rtlCol="0" anchor="b"/>
          <a:lstStyle>
            <a:lvl1pPr algn="l">
              <a:defRPr sz="900"/>
            </a:lvl1pPr>
          </a:lstStyle>
          <a:p>
            <a:endParaRPr lang="en-GB" dirty="0"/>
          </a:p>
        </p:txBody>
      </p:sp>
      <p:sp>
        <p:nvSpPr>
          <p:cNvPr id="7" name="Slide Number Placeholder 6"/>
          <p:cNvSpPr>
            <a:spLocks noGrp="1"/>
          </p:cNvSpPr>
          <p:nvPr>
            <p:ph type="sldNum" sz="quarter" idx="5"/>
          </p:nvPr>
        </p:nvSpPr>
        <p:spPr>
          <a:xfrm>
            <a:off x="5662973" y="6520239"/>
            <a:ext cx="4332662" cy="344111"/>
          </a:xfrm>
          <a:prstGeom prst="rect">
            <a:avLst/>
          </a:prstGeom>
        </p:spPr>
        <p:txBody>
          <a:bodyPr vert="horz" lIns="67748" tIns="33874" rIns="67748" bIns="33874" rtlCol="0" anchor="b"/>
          <a:lstStyle>
            <a:lvl1pPr algn="r">
              <a:defRPr sz="900"/>
            </a:lvl1pPr>
          </a:lstStyle>
          <a:p>
            <a:fld id="{B05CCDA0-8F09-4120-993E-97FEE36AD210}" type="slidenum">
              <a:rPr lang="en-GB" smtClean="0"/>
              <a:t>‹#›</a:t>
            </a:fld>
            <a:endParaRPr lang="en-GB" dirty="0"/>
          </a:p>
        </p:txBody>
      </p:sp>
    </p:spTree>
    <p:extLst>
      <p:ext uri="{BB962C8B-B14F-4D97-AF65-F5344CB8AC3E}">
        <p14:creationId xmlns:p14="http://schemas.microsoft.com/office/powerpoint/2010/main" val="4190712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a:p>
            <a:r>
              <a:rPr lang="cy-GB"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B05CCDA0-8F09-4120-993E-97FEE36AD210}" type="slidenum">
              <a:rPr lang="en-GB" smtClean="0"/>
              <a:t>1</a:t>
            </a:fld>
            <a:endParaRPr lang="en-GB" dirty="0"/>
          </a:p>
        </p:txBody>
      </p:sp>
    </p:spTree>
    <p:extLst>
      <p:ext uri="{BB962C8B-B14F-4D97-AF65-F5344CB8AC3E}">
        <p14:creationId xmlns:p14="http://schemas.microsoft.com/office/powerpoint/2010/main" val="25682551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5CCDA0-8F09-4120-993E-97FEE36AD210}" type="slidenum">
              <a:rPr lang="en-GB" smtClean="0"/>
              <a:t>10</a:t>
            </a:fld>
            <a:endParaRPr lang="en-GB" dirty="0"/>
          </a:p>
        </p:txBody>
      </p:sp>
    </p:spTree>
    <p:extLst>
      <p:ext uri="{BB962C8B-B14F-4D97-AF65-F5344CB8AC3E}">
        <p14:creationId xmlns:p14="http://schemas.microsoft.com/office/powerpoint/2010/main" val="2222049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5CCDA0-8F09-4120-993E-97FEE36AD210}" type="slidenum">
              <a:rPr lang="en-GB" smtClean="0"/>
              <a:t>11</a:t>
            </a:fld>
            <a:endParaRPr lang="en-GB" dirty="0"/>
          </a:p>
        </p:txBody>
      </p:sp>
    </p:spTree>
    <p:extLst>
      <p:ext uri="{BB962C8B-B14F-4D97-AF65-F5344CB8AC3E}">
        <p14:creationId xmlns:p14="http://schemas.microsoft.com/office/powerpoint/2010/main" val="42527733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5CCDA0-8F09-4120-993E-97FEE36AD210}" type="slidenum">
              <a:rPr lang="en-GB" smtClean="0"/>
              <a:t>12</a:t>
            </a:fld>
            <a:endParaRPr lang="en-GB" dirty="0"/>
          </a:p>
        </p:txBody>
      </p:sp>
    </p:spTree>
    <p:extLst>
      <p:ext uri="{BB962C8B-B14F-4D97-AF65-F5344CB8AC3E}">
        <p14:creationId xmlns:p14="http://schemas.microsoft.com/office/powerpoint/2010/main" val="2144137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5CCDA0-8F09-4120-993E-97FEE36AD210}" type="slidenum">
              <a:rPr lang="en-GB" smtClean="0"/>
              <a:t>13</a:t>
            </a:fld>
            <a:endParaRPr lang="en-GB" dirty="0"/>
          </a:p>
        </p:txBody>
      </p:sp>
    </p:spTree>
    <p:extLst>
      <p:ext uri="{BB962C8B-B14F-4D97-AF65-F5344CB8AC3E}">
        <p14:creationId xmlns:p14="http://schemas.microsoft.com/office/powerpoint/2010/main" val="14444335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5CCDA0-8F09-4120-993E-97FEE36AD210}" type="slidenum">
              <a:rPr lang="en-GB" smtClean="0"/>
              <a:t>14</a:t>
            </a:fld>
            <a:endParaRPr lang="en-GB" dirty="0"/>
          </a:p>
        </p:txBody>
      </p:sp>
    </p:spTree>
    <p:extLst>
      <p:ext uri="{BB962C8B-B14F-4D97-AF65-F5344CB8AC3E}">
        <p14:creationId xmlns:p14="http://schemas.microsoft.com/office/powerpoint/2010/main" val="26631377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5CCDA0-8F09-4120-993E-97FEE36AD210}" type="slidenum">
              <a:rPr lang="en-GB" smtClean="0"/>
              <a:t>15</a:t>
            </a:fld>
            <a:endParaRPr lang="en-GB" dirty="0"/>
          </a:p>
        </p:txBody>
      </p:sp>
    </p:spTree>
    <p:extLst>
      <p:ext uri="{BB962C8B-B14F-4D97-AF65-F5344CB8AC3E}">
        <p14:creationId xmlns:p14="http://schemas.microsoft.com/office/powerpoint/2010/main" val="11941314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5CCDA0-8F09-4120-993E-97FEE36AD210}" type="slidenum">
              <a:rPr lang="en-GB" smtClean="0"/>
              <a:t>16</a:t>
            </a:fld>
            <a:endParaRPr lang="en-GB" dirty="0"/>
          </a:p>
        </p:txBody>
      </p:sp>
    </p:spTree>
    <p:extLst>
      <p:ext uri="{BB962C8B-B14F-4D97-AF65-F5344CB8AC3E}">
        <p14:creationId xmlns:p14="http://schemas.microsoft.com/office/powerpoint/2010/main" val="24933445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5CCDA0-8F09-4120-993E-97FEE36AD210}" type="slidenum">
              <a:rPr lang="en-GB" smtClean="0"/>
              <a:t>17</a:t>
            </a:fld>
            <a:endParaRPr lang="en-GB" dirty="0"/>
          </a:p>
        </p:txBody>
      </p:sp>
    </p:spTree>
    <p:extLst>
      <p:ext uri="{BB962C8B-B14F-4D97-AF65-F5344CB8AC3E}">
        <p14:creationId xmlns:p14="http://schemas.microsoft.com/office/powerpoint/2010/main" val="40809928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5CCDA0-8F09-4120-993E-97FEE36AD210}" type="slidenum">
              <a:rPr lang="en-GB" smtClean="0"/>
              <a:t>18</a:t>
            </a:fld>
            <a:endParaRPr lang="en-GB" dirty="0"/>
          </a:p>
        </p:txBody>
      </p:sp>
    </p:spTree>
    <p:extLst>
      <p:ext uri="{BB962C8B-B14F-4D97-AF65-F5344CB8AC3E}">
        <p14:creationId xmlns:p14="http://schemas.microsoft.com/office/powerpoint/2010/main" val="729143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5CCDA0-8F09-4120-993E-97FEE36AD210}" type="slidenum">
              <a:rPr lang="en-GB" smtClean="0"/>
              <a:t>19</a:t>
            </a:fld>
            <a:endParaRPr lang="en-GB" dirty="0"/>
          </a:p>
        </p:txBody>
      </p:sp>
    </p:spTree>
    <p:extLst>
      <p:ext uri="{BB962C8B-B14F-4D97-AF65-F5344CB8AC3E}">
        <p14:creationId xmlns:p14="http://schemas.microsoft.com/office/powerpoint/2010/main" val="179690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5CCDA0-8F09-4120-993E-97FEE36AD210}" type="slidenum">
              <a:rPr lang="en-GB" smtClean="0"/>
              <a:t>2</a:t>
            </a:fld>
            <a:endParaRPr lang="en-GB" dirty="0"/>
          </a:p>
        </p:txBody>
      </p:sp>
    </p:spTree>
    <p:extLst>
      <p:ext uri="{BB962C8B-B14F-4D97-AF65-F5344CB8AC3E}">
        <p14:creationId xmlns:p14="http://schemas.microsoft.com/office/powerpoint/2010/main" val="39625014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5CCDA0-8F09-4120-993E-97FEE36AD210}" type="slidenum">
              <a:rPr lang="en-GB" smtClean="0"/>
              <a:t>20</a:t>
            </a:fld>
            <a:endParaRPr lang="en-GB" dirty="0"/>
          </a:p>
        </p:txBody>
      </p:sp>
    </p:spTree>
    <p:extLst>
      <p:ext uri="{BB962C8B-B14F-4D97-AF65-F5344CB8AC3E}">
        <p14:creationId xmlns:p14="http://schemas.microsoft.com/office/powerpoint/2010/main" val="16254167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5CCDA0-8F09-4120-993E-97FEE36AD210}" type="slidenum">
              <a:rPr lang="en-GB" smtClean="0"/>
              <a:t>21</a:t>
            </a:fld>
            <a:endParaRPr lang="en-GB" dirty="0"/>
          </a:p>
        </p:txBody>
      </p:sp>
    </p:spTree>
    <p:extLst>
      <p:ext uri="{BB962C8B-B14F-4D97-AF65-F5344CB8AC3E}">
        <p14:creationId xmlns:p14="http://schemas.microsoft.com/office/powerpoint/2010/main" val="4821986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5CCDA0-8F09-4120-993E-97FEE36AD210}" type="slidenum">
              <a:rPr lang="en-GB" smtClean="0"/>
              <a:t>22</a:t>
            </a:fld>
            <a:endParaRPr lang="en-GB" dirty="0"/>
          </a:p>
        </p:txBody>
      </p:sp>
    </p:spTree>
    <p:extLst>
      <p:ext uri="{BB962C8B-B14F-4D97-AF65-F5344CB8AC3E}">
        <p14:creationId xmlns:p14="http://schemas.microsoft.com/office/powerpoint/2010/main" val="3811193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5CCDA0-8F09-4120-993E-97FEE36AD210}" type="slidenum">
              <a:rPr lang="en-GB" smtClean="0"/>
              <a:t>3</a:t>
            </a:fld>
            <a:endParaRPr lang="en-GB" dirty="0"/>
          </a:p>
        </p:txBody>
      </p:sp>
    </p:spTree>
    <p:extLst>
      <p:ext uri="{BB962C8B-B14F-4D97-AF65-F5344CB8AC3E}">
        <p14:creationId xmlns:p14="http://schemas.microsoft.com/office/powerpoint/2010/main" val="1878150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5CCDA0-8F09-4120-993E-97FEE36AD210}" type="slidenum">
              <a:rPr lang="en-GB" smtClean="0"/>
              <a:t>4</a:t>
            </a:fld>
            <a:endParaRPr lang="en-GB" dirty="0"/>
          </a:p>
        </p:txBody>
      </p:sp>
    </p:spTree>
    <p:extLst>
      <p:ext uri="{BB962C8B-B14F-4D97-AF65-F5344CB8AC3E}">
        <p14:creationId xmlns:p14="http://schemas.microsoft.com/office/powerpoint/2010/main" val="1296893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5CCDA0-8F09-4120-993E-97FEE36AD210}" type="slidenum">
              <a:rPr lang="en-GB" smtClean="0"/>
              <a:t>5</a:t>
            </a:fld>
            <a:endParaRPr lang="en-GB" dirty="0"/>
          </a:p>
        </p:txBody>
      </p:sp>
    </p:spTree>
    <p:extLst>
      <p:ext uri="{BB962C8B-B14F-4D97-AF65-F5344CB8AC3E}">
        <p14:creationId xmlns:p14="http://schemas.microsoft.com/office/powerpoint/2010/main" val="343972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i="0" dirty="0"/>
          </a:p>
        </p:txBody>
      </p:sp>
      <p:sp>
        <p:nvSpPr>
          <p:cNvPr id="4" name="Slide Number Placeholder 3"/>
          <p:cNvSpPr>
            <a:spLocks noGrp="1"/>
          </p:cNvSpPr>
          <p:nvPr>
            <p:ph type="sldNum" sz="quarter" idx="5"/>
          </p:nvPr>
        </p:nvSpPr>
        <p:spPr/>
        <p:txBody>
          <a:bodyPr/>
          <a:lstStyle/>
          <a:p>
            <a:fld id="{B05CCDA0-8F09-4120-993E-97FEE36AD210}" type="slidenum">
              <a:rPr lang="en-GB" smtClean="0"/>
              <a:t>6</a:t>
            </a:fld>
            <a:endParaRPr lang="en-GB" dirty="0"/>
          </a:p>
        </p:txBody>
      </p:sp>
    </p:spTree>
    <p:extLst>
      <p:ext uri="{BB962C8B-B14F-4D97-AF65-F5344CB8AC3E}">
        <p14:creationId xmlns:p14="http://schemas.microsoft.com/office/powerpoint/2010/main" val="13966549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5CCDA0-8F09-4120-993E-97FEE36AD210}" type="slidenum">
              <a:rPr lang="en-GB" smtClean="0"/>
              <a:t>7</a:t>
            </a:fld>
            <a:endParaRPr lang="en-GB" dirty="0"/>
          </a:p>
        </p:txBody>
      </p:sp>
    </p:spTree>
    <p:extLst>
      <p:ext uri="{BB962C8B-B14F-4D97-AF65-F5344CB8AC3E}">
        <p14:creationId xmlns:p14="http://schemas.microsoft.com/office/powerpoint/2010/main" val="4288709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5CCDA0-8F09-4120-993E-97FEE36AD210}" type="slidenum">
              <a:rPr lang="en-GB" smtClean="0"/>
              <a:t>8</a:t>
            </a:fld>
            <a:endParaRPr lang="en-GB" dirty="0"/>
          </a:p>
        </p:txBody>
      </p:sp>
    </p:spTree>
    <p:extLst>
      <p:ext uri="{BB962C8B-B14F-4D97-AF65-F5344CB8AC3E}">
        <p14:creationId xmlns:p14="http://schemas.microsoft.com/office/powerpoint/2010/main" val="8027080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05CCDA0-8F09-4120-993E-97FEE36AD210}" type="slidenum">
              <a:rPr lang="en-GB" smtClean="0"/>
              <a:t>9</a:t>
            </a:fld>
            <a:endParaRPr lang="en-GB" dirty="0"/>
          </a:p>
        </p:txBody>
      </p:sp>
    </p:spTree>
    <p:extLst>
      <p:ext uri="{BB962C8B-B14F-4D97-AF65-F5344CB8AC3E}">
        <p14:creationId xmlns:p14="http://schemas.microsoft.com/office/powerpoint/2010/main" val="3760183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TextBox 5"/>
          <p:cNvSpPr txBox="1"/>
          <p:nvPr userDrawn="1"/>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0434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
        <p:nvSpPr>
          <p:cNvPr id="23" name="TextBox 22"/>
          <p:cNvSpPr txBox="1"/>
          <p:nvPr userDrawn="1"/>
        </p:nvSpPr>
        <p:spPr>
          <a:xfrm>
            <a:off x="10361849" y="317326"/>
            <a:ext cx="2191656" cy="707886"/>
          </a:xfrm>
          <a:prstGeom prst="rect">
            <a:avLst/>
          </a:prstGeom>
          <a:noFill/>
        </p:spPr>
        <p:txBody>
          <a:bodyPr wrap="square" rtlCol="0">
            <a:spAutoFit/>
          </a:bodyPr>
          <a:lstStyle/>
          <a:p>
            <a:pPr marL="12700"/>
            <a:r>
              <a:rPr lang="en-GB" sz="2000" dirty="0">
                <a:solidFill>
                  <a:schemeClr val="tx1">
                    <a:lumMod val="95000"/>
                    <a:lumOff val="5000"/>
                  </a:schemeClr>
                </a:solidFill>
                <a:latin typeface="Arial"/>
                <a:cs typeface="Arial"/>
              </a:rPr>
              <a:t>estyn.llyw.cymru</a:t>
            </a:r>
          </a:p>
          <a:p>
            <a:pPr marL="12700"/>
            <a:r>
              <a:rPr lang="en-GB" sz="2000" dirty="0">
                <a:solidFill>
                  <a:schemeClr val="tx1">
                    <a:lumMod val="75000"/>
                    <a:lumOff val="25000"/>
                  </a:schemeClr>
                </a:solidFill>
                <a:latin typeface="Arial"/>
                <a:cs typeface="Arial"/>
              </a:rPr>
              <a:t>estyn.gov.wales</a:t>
            </a:r>
          </a:p>
        </p:txBody>
      </p:sp>
    </p:spTree>
  </p:cSld>
  <p:clrMap bg1="lt1" tx1="dk1" bg2="lt2" tx2="dk2" accent1="accent1" accent2="accent2" accent3="accent3" accent4="accent4" accent5="accent5" accent6="accent6" hlink="hlink" folHlink="folHlink"/>
  <p:sldLayoutIdLst>
    <p:sldLayoutId id="2147483663" r:id="rId1"/>
    <p:sldLayoutId id="2147483666" r:id="rId2"/>
    <p:sldLayoutId id="2147483665" r:id="rId3"/>
  </p:sldLayoutIdLst>
  <p:txStyles>
    <p:titleStyle>
      <a:lvl1pPr>
        <a:defRPr>
          <a:solidFill>
            <a:srgbClr val="E94141"/>
          </a:solidFill>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shrn.org.uk/webinars"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www.shrn.org.uk/cy/data-cenedlaethol/" TargetMode="External"/><Relationship Id="rId4" Type="http://schemas.openxmlformats.org/officeDocument/2006/relationships/hyperlink" Target="https://www.shrn.org.uk/national-data/"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hyperlink" Target="https://www.estyn.gov.wales/thematic-report/preparing-curriculum-wales-case-studies-and-cameos-secondary-all-age-and-special" TargetMode="External"/><Relationship Id="rId3" Type="http://schemas.openxmlformats.org/officeDocument/2006/relationships/hyperlink" Target="https://www.estyn.gov.wales/thematic-report/healthy-and-happy-school-impact-pupils-health-and-wellbeing" TargetMode="External"/><Relationship Id="rId7" Type="http://schemas.openxmlformats.org/officeDocument/2006/relationships/hyperlink" Target="https://www.estyn.gov.wales/thematic-report/community-schools-families-and-communities-heart-school-life"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www.estyn.gov.wales/thematic-report/knowing-your-children-supporting-pupils-adverse-childhood-experiences-aces" TargetMode="External"/><Relationship Id="rId5" Type="http://schemas.openxmlformats.org/officeDocument/2006/relationships/hyperlink" Target="https://www.estyn.gov.wales/thematic-report/learner-resilience-building-resilience-primary-schools-secondary-schools-and-pupil" TargetMode="External"/><Relationship Id="rId10" Type="http://schemas.openxmlformats.org/officeDocument/2006/relationships/hyperlink" Target="https://www.estyn.gov.wales/thematic-report/involving-parents-communication-between-schools-and-parents-school-aged-children" TargetMode="External"/><Relationship Id="rId4" Type="http://schemas.openxmlformats.org/officeDocument/2006/relationships/hyperlink" Target="https://www.estyn.gov.wales/thematic-report/celebrating-diversity-and-promoting-inclusion-good-practice-supporting-lesbian-gay" TargetMode="External"/><Relationship Id="rId9" Type="http://schemas.openxmlformats.org/officeDocument/2006/relationships/hyperlink" Target="https://www.estyn.gov.wales/thematic-report/effective-school-support-disadvantaged-and-vulnerable-pupils-case-studies-good"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567F158-CA82-4191-8C87-191F6AEFEFDF}"/>
              </a:ext>
            </a:extLst>
          </p:cNvPr>
          <p:cNvPicPr>
            <a:picLocks noChangeAspect="1"/>
          </p:cNvPicPr>
          <p:nvPr/>
        </p:nvPicPr>
        <p:blipFill rotWithShape="1">
          <a:blip r:embed="rId3"/>
          <a:srcRect l="19984" t="6091" r="21772" b="4243"/>
          <a:stretch/>
        </p:blipFill>
        <p:spPr>
          <a:xfrm>
            <a:off x="3605246" y="4386702"/>
            <a:ext cx="2980191" cy="3674037"/>
          </a:xfrm>
          <a:prstGeom prst="rect">
            <a:avLst/>
          </a:prstGeom>
        </p:spPr>
      </p:pic>
      <p:sp>
        <p:nvSpPr>
          <p:cNvPr id="2" name="object 2"/>
          <p:cNvSpPr txBox="1"/>
          <p:nvPr/>
        </p:nvSpPr>
        <p:spPr>
          <a:xfrm>
            <a:off x="282286" y="1527307"/>
            <a:ext cx="8854445" cy="2526333"/>
          </a:xfrm>
          <a:prstGeom prst="rect">
            <a:avLst/>
          </a:prstGeom>
        </p:spPr>
        <p:txBody>
          <a:bodyPr vert="horz" wrap="square" lIns="0" tIns="0" rIns="0" bIns="0" rtlCol="0">
            <a:spAutoFit/>
          </a:bodyPr>
          <a:lstStyle/>
          <a:p>
            <a:pPr marL="12700" marR="5080">
              <a:lnSpc>
                <a:spcPts val="2870"/>
              </a:lnSpc>
            </a:pPr>
            <a:r>
              <a:rPr lang="en-GB" sz="4500" b="1" spc="5" dirty="0">
                <a:solidFill>
                  <a:schemeClr val="bg1"/>
                </a:solidFill>
                <a:latin typeface="Arial"/>
                <a:cs typeface="Arial"/>
              </a:rPr>
              <a:t>Title Welsh point 45</a:t>
            </a:r>
          </a:p>
          <a:p>
            <a:pPr>
              <a:lnSpc>
                <a:spcPct val="100000"/>
              </a:lnSpc>
              <a:spcBef>
                <a:spcPts val="19"/>
              </a:spcBef>
              <a:spcAft>
                <a:spcPts val="600"/>
              </a:spcAft>
            </a:pPr>
            <a:r>
              <a:rPr lang="en-GB" sz="4500" b="1" spc="-5" dirty="0" err="1">
                <a:latin typeface="Arial"/>
                <a:cs typeface="Arial"/>
              </a:rPr>
              <a:t>Drychau</a:t>
            </a:r>
            <a:r>
              <a:rPr lang="en-GB" sz="4500" b="1" spc="-5" dirty="0">
                <a:latin typeface="Arial"/>
                <a:cs typeface="Arial"/>
              </a:rPr>
              <a:t> a </a:t>
            </a:r>
            <a:r>
              <a:rPr lang="en-GB" sz="4500" b="1" spc="-5" dirty="0" err="1">
                <a:latin typeface="Arial"/>
                <a:cs typeface="Arial"/>
              </a:rPr>
              <a:t>Mwg</a:t>
            </a:r>
            <a:br>
              <a:rPr lang="en-GB" sz="4500" b="1" spc="-5" dirty="0">
                <a:solidFill>
                  <a:schemeClr val="tx1">
                    <a:lumMod val="85000"/>
                    <a:lumOff val="15000"/>
                  </a:schemeClr>
                </a:solidFill>
                <a:latin typeface="Arial"/>
                <a:cs typeface="Arial"/>
              </a:rPr>
            </a:br>
            <a:endParaRPr lang="en-GB" sz="4500" b="1" spc="-5" dirty="0">
              <a:solidFill>
                <a:schemeClr val="tx1">
                  <a:lumMod val="85000"/>
                  <a:lumOff val="15000"/>
                </a:schemeClr>
              </a:solidFill>
              <a:latin typeface="Arial"/>
              <a:cs typeface="Arial"/>
            </a:endParaRPr>
          </a:p>
          <a:p>
            <a:pPr>
              <a:lnSpc>
                <a:spcPct val="100000"/>
              </a:lnSpc>
              <a:spcBef>
                <a:spcPts val="19"/>
              </a:spcBef>
              <a:spcAft>
                <a:spcPts val="600"/>
              </a:spcAft>
            </a:pPr>
            <a:r>
              <a:rPr lang="en-GB" sz="4500" b="1" spc="-5" dirty="0">
                <a:solidFill>
                  <a:schemeClr val="tx1">
                    <a:lumMod val="75000"/>
                    <a:lumOff val="25000"/>
                  </a:schemeClr>
                </a:solidFill>
                <a:latin typeface="Arial"/>
                <a:cs typeface="Arial"/>
              </a:rPr>
              <a:t>Mirrors and Smoke</a:t>
            </a:r>
            <a:endParaRPr sz="4500" b="1"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pic>
        <p:nvPicPr>
          <p:cNvPr id="6" name="Picture 5">
            <a:extLst>
              <a:ext uri="{FF2B5EF4-FFF2-40B4-BE49-F238E27FC236}">
                <a16:creationId xmlns:a16="http://schemas.microsoft.com/office/drawing/2014/main" id="{9B2FBF4E-97BC-427C-8A1C-D6C9F88BF0DB}"/>
              </a:ext>
            </a:extLst>
          </p:cNvPr>
          <p:cNvPicPr>
            <a:picLocks noChangeAspect="1"/>
          </p:cNvPicPr>
          <p:nvPr/>
        </p:nvPicPr>
        <p:blipFill rotWithShape="1">
          <a:blip r:embed="rId5"/>
          <a:srcRect l="13590" t="3297" r="13629" b="10660"/>
          <a:stretch/>
        </p:blipFill>
        <p:spPr>
          <a:xfrm>
            <a:off x="395587" y="4386702"/>
            <a:ext cx="3047742" cy="388029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solidFill>
                <a:latin typeface="Arial"/>
                <a:cs typeface="Arial"/>
              </a:rPr>
              <a:t>Arferion</a:t>
            </a:r>
            <a:r>
              <a:rPr lang="en-GB" sz="4500" b="1" spc="-5" dirty="0">
                <a:solidFill>
                  <a:schemeClr val="tx1"/>
                </a:solidFill>
                <a:latin typeface="Arial"/>
                <a:cs typeface="Arial"/>
              </a:rPr>
              <a:t> </a:t>
            </a:r>
            <a:r>
              <a:rPr lang="en-GB" sz="4500" b="1" spc="-5" dirty="0" err="1">
                <a:solidFill>
                  <a:schemeClr val="tx1"/>
                </a:solidFill>
                <a:latin typeface="Arial"/>
                <a:cs typeface="Arial"/>
              </a:rPr>
              <a:t>adferol</a:t>
            </a:r>
            <a:endParaRPr lang="en-GB" sz="4500" dirty="0">
              <a:solidFill>
                <a:schemeClr val="tx1"/>
              </a:solidFill>
              <a:latin typeface="Arial"/>
              <a:cs typeface="Arial"/>
            </a:endParaRPr>
          </a:p>
        </p:txBody>
      </p:sp>
      <p:sp>
        <p:nvSpPr>
          <p:cNvPr id="3" name="object 3"/>
          <p:cNvSpPr txBox="1"/>
          <p:nvPr/>
        </p:nvSpPr>
        <p:spPr>
          <a:xfrm>
            <a:off x="527300" y="2642252"/>
            <a:ext cx="5899785" cy="4431983"/>
          </a:xfrm>
          <a:prstGeom prst="rect">
            <a:avLst/>
          </a:prstGeom>
        </p:spPr>
        <p:txBody>
          <a:bodyPr vert="horz" wrap="square" lIns="0" tIns="0" rIns="0" bIns="0" rtlCol="0">
            <a:spAutoFit/>
          </a:bodyPr>
          <a:lstStyle/>
          <a:p>
            <a:pPr marR="5080">
              <a:tabLst>
                <a:tab pos="5485765" algn="l"/>
              </a:tabLst>
            </a:pPr>
            <a:r>
              <a:rPr lang="cy-GB" sz="2400" dirty="0">
                <a:latin typeface="Arial"/>
                <a:cs typeface="Arial"/>
              </a:rPr>
              <a:t>Mae tua 90% o ysgolion yn defnyddio arferion adferol weithiau yn eu hymagwedd at ddisgyblu.  Yn aml, mae hyn mewn     40-50% o achosion yn unig.</a:t>
            </a:r>
          </a:p>
          <a:p>
            <a:pPr marR="5080">
              <a:tabLst>
                <a:tab pos="5485765" algn="l"/>
              </a:tabLst>
            </a:pPr>
            <a:endParaRPr lang="cy-GB" sz="2400" dirty="0">
              <a:latin typeface="Arial"/>
              <a:cs typeface="Arial"/>
            </a:endParaRPr>
          </a:p>
          <a:p>
            <a:pPr marR="5080">
              <a:tabLst>
                <a:tab pos="5485765" algn="l"/>
              </a:tabLst>
            </a:pPr>
            <a:r>
              <a:rPr lang="cy-GB" sz="2400" dirty="0">
                <a:latin typeface="Arial"/>
                <a:cs typeface="Arial"/>
              </a:rPr>
              <a:t>‘</a:t>
            </a:r>
            <a:r>
              <a:rPr lang="cy-GB" sz="2400" dirty="0">
                <a:latin typeface="Arial" panose="020B0604020202020204" pitchFamily="34" charset="0"/>
                <a:cs typeface="Arial" panose="020B0604020202020204" pitchFamily="34" charset="0"/>
              </a:rPr>
              <a:t>nid yw polisïau ar arfer adferol yn golygu rhyw lawer i ddisgyblion, oni bai bod staff yn cymhwyso’r dulliau hynny wrth weithio gyda disgyblion</a:t>
            </a:r>
            <a:r>
              <a:rPr lang="cy-GB" sz="2400" dirty="0">
                <a:latin typeface="Arial"/>
                <a:cs typeface="Arial"/>
              </a:rPr>
              <a:t>.’ (Iach a hapus, Estyn, 2019)</a:t>
            </a:r>
            <a:br>
              <a:rPr lang="cy-GB" sz="2400" dirty="0">
                <a:solidFill>
                  <a:schemeClr val="tx1">
                    <a:lumMod val="75000"/>
                    <a:lumOff val="25000"/>
                  </a:schemeClr>
                </a:solidFill>
                <a:latin typeface="Arial"/>
                <a:cs typeface="Arial"/>
              </a:rPr>
            </a:br>
            <a:endParaRPr lang="cy-GB" sz="2400" dirty="0">
              <a:solidFill>
                <a:schemeClr val="tx1">
                  <a:lumMod val="75000"/>
                  <a:lumOff val="25000"/>
                </a:schemeClr>
              </a:solidFill>
              <a:latin typeface="Arial"/>
              <a:cs typeface="Arial"/>
            </a:endParaRPr>
          </a:p>
          <a:p>
            <a:pPr marR="5080">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latin typeface="Arial"/>
                <a:cs typeface="Arial"/>
              </a:rPr>
              <a:t>Restorative practices</a:t>
            </a:r>
            <a:endParaRPr sz="4500" dirty="0">
              <a:latin typeface="Arial"/>
              <a:cs typeface="Arial"/>
            </a:endParaRPr>
          </a:p>
        </p:txBody>
      </p:sp>
      <p:sp>
        <p:nvSpPr>
          <p:cNvPr id="8" name="object 8"/>
          <p:cNvSpPr txBox="1"/>
          <p:nvPr/>
        </p:nvSpPr>
        <p:spPr>
          <a:xfrm>
            <a:off x="6615620" y="2642252"/>
            <a:ext cx="5937885" cy="4431983"/>
          </a:xfrm>
          <a:prstGeom prst="rect">
            <a:avLst/>
          </a:prstGeom>
        </p:spPr>
        <p:txBody>
          <a:bodyPr vert="horz" wrap="square" lIns="0" tIns="0" rIns="0" bIns="0" rtlCol="0">
            <a:spAutoFit/>
          </a:bodyPr>
          <a:lstStyle/>
          <a:p>
            <a:pPr marR="5080">
              <a:tabLst>
                <a:tab pos="5485765" algn="l"/>
              </a:tabLst>
            </a:pPr>
            <a:r>
              <a:rPr lang="en-GB" sz="2400" dirty="0">
                <a:latin typeface="Arial"/>
                <a:cs typeface="Arial"/>
              </a:rPr>
              <a:t>Around 90% of schools use restorative practices sometimes in their approach to discipline. This is only often in 40-50% of cases.</a:t>
            </a:r>
          </a:p>
          <a:p>
            <a:pPr marR="5080">
              <a:tabLst>
                <a:tab pos="5485765" algn="l"/>
              </a:tabLst>
            </a:pPr>
            <a:endParaRPr lang="en-GB" sz="2400" dirty="0">
              <a:latin typeface="Arial"/>
              <a:cs typeface="Arial"/>
            </a:endParaRPr>
          </a:p>
          <a:p>
            <a:pPr marR="5080">
              <a:tabLst>
                <a:tab pos="5485765" algn="l"/>
              </a:tabLst>
            </a:pPr>
            <a:r>
              <a:rPr lang="en-GB" sz="2400" dirty="0">
                <a:latin typeface="Arial"/>
                <a:cs typeface="Arial"/>
              </a:rPr>
              <a:t>‘policies about restorative practice mean little to pupils unless staff apply those approaches when working with pupils.’ (Healthy and happy, Estyn, 2019)</a:t>
            </a: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3780686712"/>
      </p:ext>
    </p:extLst>
  </p:cSld>
  <p:clrMapOvr>
    <a:masterClrMapping/>
  </p:clrMapOvr>
  <mc:AlternateContent xmlns:mc="http://schemas.openxmlformats.org/markup-compatibility/2006" xmlns:p14="http://schemas.microsoft.com/office/powerpoint/2010/main">
    <mc:Choice Requires="p14">
      <p:transition spd="slow" p14:dur="2000" advTm="29036"/>
    </mc:Choice>
    <mc:Fallback xmlns="">
      <p:transition spd="slow" advTm="29036"/>
    </mc:Fallback>
  </mc:AlternateContent>
  <p:extLst>
    <p:ext uri="{E180D4A7-C9FB-4DFB-919C-405C955672EB}">
      <p14:showEvtLst xmlns:p14="http://schemas.microsoft.com/office/powerpoint/2010/main">
        <p14:playEvt time="0" objId="4"/>
        <p14:stopEvt time="28369" objId="4"/>
      </p14:showEvtLst>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en-GB" sz="4500" b="1" spc="-5" dirty="0" err="1">
                <a:solidFill>
                  <a:schemeClr val="tx1"/>
                </a:solidFill>
                <a:latin typeface="Arial"/>
                <a:cs typeface="Arial"/>
              </a:rPr>
              <a:t>Gwasanaeth</a:t>
            </a:r>
            <a:r>
              <a:rPr lang="en-GB" sz="4500" b="1" spc="-5" dirty="0">
                <a:solidFill>
                  <a:schemeClr val="tx1"/>
                </a:solidFill>
                <a:latin typeface="Arial"/>
                <a:cs typeface="Arial"/>
              </a:rPr>
              <a:t> </a:t>
            </a:r>
            <a:r>
              <a:rPr lang="en-GB" sz="4500" b="1" spc="-5" dirty="0" err="1">
                <a:solidFill>
                  <a:schemeClr val="tx1"/>
                </a:solidFill>
                <a:latin typeface="Arial"/>
                <a:cs typeface="Arial"/>
              </a:rPr>
              <a:t>galw</a:t>
            </a:r>
            <a:r>
              <a:rPr lang="en-GB" sz="4500" b="1" spc="-5" dirty="0">
                <a:solidFill>
                  <a:schemeClr val="tx1"/>
                </a:solidFill>
                <a:latin typeface="Arial"/>
                <a:cs typeface="Arial"/>
              </a:rPr>
              <a:t> </a:t>
            </a:r>
            <a:br>
              <a:rPr lang="en-GB" sz="4500" b="1" spc="-5" dirty="0">
                <a:solidFill>
                  <a:schemeClr val="tx1"/>
                </a:solidFill>
                <a:latin typeface="Arial"/>
                <a:cs typeface="Arial"/>
              </a:rPr>
            </a:br>
            <a:r>
              <a:rPr lang="en-GB" sz="4500" b="1" spc="-5" dirty="0" err="1">
                <a:solidFill>
                  <a:schemeClr val="tx1"/>
                </a:solidFill>
                <a:latin typeface="Arial"/>
                <a:cs typeface="Arial"/>
              </a:rPr>
              <a:t>heibio</a:t>
            </a:r>
            <a:r>
              <a:rPr lang="en-GB" sz="4500" b="1" spc="-5" dirty="0">
                <a:solidFill>
                  <a:schemeClr val="tx1"/>
                </a:solidFill>
                <a:latin typeface="Arial"/>
                <a:cs typeface="Arial"/>
              </a:rPr>
              <a:t> iechyd </a:t>
            </a:r>
            <a:r>
              <a:rPr lang="en-GB" sz="4500" b="1" spc="-5" dirty="0" err="1">
                <a:solidFill>
                  <a:schemeClr val="tx1"/>
                </a:solidFill>
                <a:latin typeface="Arial"/>
                <a:cs typeface="Arial"/>
              </a:rPr>
              <a:t>rhywiol</a:t>
            </a:r>
            <a:endParaRPr lang="en-GB" sz="4500" dirty="0">
              <a:solidFill>
                <a:schemeClr val="tx1"/>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latin typeface="Arial"/>
                <a:cs typeface="Arial"/>
              </a:rPr>
              <a:t>Sexual health drop-in</a:t>
            </a:r>
            <a:endParaRPr sz="4500" dirty="0">
              <a:latin typeface="Arial"/>
              <a:cs typeface="Arial"/>
            </a:endParaRPr>
          </a:p>
        </p:txBody>
      </p:sp>
      <p:sp>
        <p:nvSpPr>
          <p:cNvPr id="8" name="object 8"/>
          <p:cNvSpPr txBox="1"/>
          <p:nvPr/>
        </p:nvSpPr>
        <p:spPr>
          <a:xfrm>
            <a:off x="6974849" y="3328630"/>
            <a:ext cx="5937885" cy="6647974"/>
          </a:xfrm>
          <a:prstGeom prst="rect">
            <a:avLst/>
          </a:prstGeom>
        </p:spPr>
        <p:txBody>
          <a:bodyPr vert="horz" wrap="square" lIns="0" tIns="0" rIns="0" bIns="0" rtlCol="0">
            <a:spAutoFit/>
          </a:bodyPr>
          <a:lstStyle/>
          <a:p>
            <a:pPr marR="5080">
              <a:tabLst>
                <a:tab pos="5485765" algn="l"/>
              </a:tabLst>
            </a:pPr>
            <a:r>
              <a:rPr lang="en-GB" sz="2400" dirty="0">
                <a:latin typeface="Arial"/>
                <a:cs typeface="Arial"/>
              </a:rPr>
              <a:t>Around 80% of schools provide a sexual health drop-in service, usually through the NHS school nurse</a:t>
            </a:r>
          </a:p>
          <a:p>
            <a:pPr marR="5080">
              <a:tabLst>
                <a:tab pos="5485765" algn="l"/>
              </a:tabLst>
            </a:pPr>
            <a:endParaRPr lang="en-GB" sz="2400" dirty="0">
              <a:latin typeface="Arial"/>
              <a:cs typeface="Arial"/>
            </a:endParaRPr>
          </a:p>
          <a:p>
            <a:pPr marR="5080">
              <a:tabLst>
                <a:tab pos="5485765" algn="l"/>
              </a:tabLst>
            </a:pPr>
            <a:r>
              <a:rPr lang="en-GB" sz="2400" dirty="0">
                <a:latin typeface="Arial"/>
                <a:cs typeface="Arial"/>
              </a:rPr>
              <a:t>‘Research findings in Wales suggests that pupils who have access to such a service are almost 50% more likely to use a condom during sexual activity than pupils who do not, but are no more likely to be sexually active as a result of having a service in their school’ (Healthy and happy, Estyn, 2019 and referencing SHRN research 2018)</a:t>
            </a: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br>
              <a:rPr lang="en-GB" sz="2400" dirty="0">
                <a:solidFill>
                  <a:schemeClr val="tx1">
                    <a:lumMod val="75000"/>
                    <a:lumOff val="25000"/>
                  </a:schemeClr>
                </a:solidFill>
                <a:latin typeface="Arial"/>
                <a:cs typeface="Arial"/>
              </a:rPr>
            </a:b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0" name="Blwch Testun 9">
            <a:extLst>
              <a:ext uri="{FF2B5EF4-FFF2-40B4-BE49-F238E27FC236}">
                <a16:creationId xmlns:a16="http://schemas.microsoft.com/office/drawing/2014/main" id="{D8CF199C-D0CB-46F5-A62C-2A6E95A9A910}"/>
              </a:ext>
            </a:extLst>
          </p:cNvPr>
          <p:cNvSpPr txBox="1"/>
          <p:nvPr/>
        </p:nvSpPr>
        <p:spPr>
          <a:xfrm>
            <a:off x="204025" y="3380916"/>
            <a:ext cx="6515100" cy="5262979"/>
          </a:xfrm>
          <a:prstGeom prst="rect">
            <a:avLst/>
          </a:prstGeom>
          <a:noFill/>
        </p:spPr>
        <p:txBody>
          <a:bodyPr wrap="square">
            <a:spAutoFit/>
          </a:bodyPr>
          <a:lstStyle/>
          <a:p>
            <a:pPr marR="5080">
              <a:tabLst>
                <a:tab pos="5485765" algn="l"/>
              </a:tabLst>
            </a:pPr>
            <a:r>
              <a:rPr lang="cy-GB" sz="2400" dirty="0">
                <a:latin typeface="Arial"/>
                <a:cs typeface="Arial"/>
              </a:rPr>
              <a:t>Mae tua 80% o ysgolion yn darparu gwasanaeth galw heibio iechyd rhywiol, fel arfer trwy nyrs ysgol y GIG</a:t>
            </a:r>
          </a:p>
          <a:p>
            <a:pPr marR="5080">
              <a:tabLst>
                <a:tab pos="5485765" algn="l"/>
              </a:tabLst>
            </a:pPr>
            <a:endParaRPr lang="cy-GB" sz="2400" dirty="0">
              <a:latin typeface="Arial"/>
              <a:cs typeface="Arial"/>
            </a:endParaRPr>
          </a:p>
          <a:p>
            <a:pPr marR="5080">
              <a:tabLst>
                <a:tab pos="5485765" algn="l"/>
              </a:tabLst>
            </a:pPr>
            <a:r>
              <a:rPr lang="cy-GB" sz="2400" dirty="0">
                <a:latin typeface="Arial"/>
                <a:cs typeface="Arial"/>
              </a:rPr>
              <a:t>‘</a:t>
            </a:r>
            <a:r>
              <a:rPr lang="cy-GB" sz="2400" dirty="0">
                <a:latin typeface="Arial" panose="020B0604020202020204" pitchFamily="34" charset="0"/>
                <a:cs typeface="Arial" panose="020B0604020202020204" pitchFamily="34" charset="0"/>
              </a:rPr>
              <a:t>Mae canfyddiadau ymchwil yng </a:t>
            </a:r>
            <a:r>
              <a:rPr lang="cy-GB" sz="2400" dirty="0" err="1">
                <a:latin typeface="Arial" panose="020B0604020202020204" pitchFamily="34" charset="0"/>
                <a:cs typeface="Arial" panose="020B0604020202020204" pitchFamily="34" charset="0"/>
              </a:rPr>
              <a:t>Nghymru’n</a:t>
            </a:r>
            <a:r>
              <a:rPr lang="cy-GB" sz="2400" dirty="0">
                <a:latin typeface="Arial" panose="020B0604020202020204" pitchFamily="34" charset="0"/>
                <a:cs typeface="Arial" panose="020B0604020202020204" pitchFamily="34" charset="0"/>
              </a:rPr>
              <a:t> awgrymu bod disgyblion sy’n gallu troi at wasanaeth o’r fath bron i 50% yn fwy tebygol o ddefnyddio condom yn ystod rhyw na disgyblion heb y gwasanaeth hwnnw, ond nid ydynt yn fwy tebygol o fod yn cael rhyw o ganlyniad i gael gwasanaeth yn eu hysgol’ </a:t>
            </a:r>
            <a:r>
              <a:rPr lang="cy-GB" sz="2400" dirty="0">
                <a:latin typeface="Arial"/>
                <a:cs typeface="Arial"/>
              </a:rPr>
              <a:t>(Iach a hapus, Estyn, 2019 a chyfeirio at ymchwil y Rhwydwaith Ymchwil Iechyd mewn Ysgolion 2018)</a:t>
            </a:r>
          </a:p>
        </p:txBody>
      </p:sp>
    </p:spTree>
    <p:extLst>
      <p:ext uri="{BB962C8B-B14F-4D97-AF65-F5344CB8AC3E}">
        <p14:creationId xmlns:p14="http://schemas.microsoft.com/office/powerpoint/2010/main" val="1186050445"/>
      </p:ext>
    </p:extLst>
  </p:cSld>
  <p:clrMapOvr>
    <a:masterClrMapping/>
  </p:clrMapOvr>
  <mc:AlternateContent xmlns:mc="http://schemas.openxmlformats.org/markup-compatibility/2006" xmlns:p14="http://schemas.microsoft.com/office/powerpoint/2010/main">
    <mc:Choice Requires="p14">
      <p:transition spd="slow" p14:dur="2000" advTm="40668"/>
    </mc:Choice>
    <mc:Fallback xmlns="">
      <p:transition spd="slow" advTm="40668"/>
    </mc:Fallback>
  </mc:AlternateContent>
  <p:extLst>
    <p:ext uri="{E180D4A7-C9FB-4DFB-919C-405C955672EB}">
      <p14:showEvtLst xmlns:p14="http://schemas.microsoft.com/office/powerpoint/2010/main">
        <p14:playEvt time="0" objId="4"/>
        <p14:stopEvt time="40330" objId="4"/>
      </p14:showEvtLst>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354217"/>
          </a:xfrm>
          <a:prstGeom prst="rect">
            <a:avLst/>
          </a:prstGeom>
        </p:spPr>
        <p:txBody>
          <a:bodyPr vert="horz" wrap="square" lIns="0" tIns="0" rIns="0" bIns="0" rtlCol="0">
            <a:spAutoFit/>
          </a:bodyPr>
          <a:lstStyle/>
          <a:p>
            <a:pPr lvl="0"/>
            <a:r>
              <a:rPr lang="cy-GB" sz="4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Paratoi ar gyfer y </a:t>
            </a:r>
            <a:br>
              <a:rPr lang="cy-GB" sz="4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br>
            <a:r>
              <a:rPr lang="cy-GB" sz="44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Cwricwlwm i Gymru</a:t>
            </a:r>
          </a:p>
        </p:txBody>
      </p:sp>
      <p:sp>
        <p:nvSpPr>
          <p:cNvPr id="3" name="object 3"/>
          <p:cNvSpPr txBox="1"/>
          <p:nvPr/>
        </p:nvSpPr>
        <p:spPr>
          <a:xfrm>
            <a:off x="527300" y="2642252"/>
            <a:ext cx="5899785" cy="738664"/>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2215991"/>
          </a:xfrm>
          <a:prstGeom prst="rect">
            <a:avLst/>
          </a:prstGeom>
        </p:spPr>
        <p:txBody>
          <a:bodyPr vert="horz" wrap="square" lIns="0" tIns="0" rIns="0" bIns="0" rtlCol="0">
            <a:spAutoFit/>
          </a:bodyPr>
          <a:lstStyle/>
          <a:p>
            <a:pPr lvl="0"/>
            <a:r>
              <a:rPr lang="en-GB" sz="4800" b="1" dirty="0">
                <a:effectLst/>
                <a:latin typeface="Arial" panose="020B0604020202020204" pitchFamily="34" charset="0"/>
                <a:ea typeface="Calibri" panose="020F0502020204030204" pitchFamily="34" charset="0"/>
                <a:cs typeface="Arial" panose="020B0604020202020204" pitchFamily="34" charset="0"/>
              </a:rPr>
              <a:t>Preparing for Curriculum for Wales</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3142659960"/>
      </p:ext>
    </p:extLst>
  </p:cSld>
  <p:clrMapOvr>
    <a:masterClrMapping/>
  </p:clrMapOvr>
  <mc:AlternateContent xmlns:mc="http://schemas.openxmlformats.org/markup-compatibility/2006" xmlns:p14="http://schemas.microsoft.com/office/powerpoint/2010/main">
    <mc:Choice Requires="p14">
      <p:transition spd="slow" p14:dur="2000" advTm="20835"/>
    </mc:Choice>
    <mc:Fallback xmlns="">
      <p:transition spd="slow" advTm="20835"/>
    </mc:Fallback>
  </mc:AlternateContent>
  <p:extLst>
    <p:ext uri="{E180D4A7-C9FB-4DFB-919C-405C955672EB}">
      <p14:showEvtLst xmlns:p14="http://schemas.microsoft.com/office/powerpoint/2010/main">
        <p14:playEvt time="0" objId="4"/>
        <p14:stopEvt time="19819" objId="4"/>
      </p14:showEvtLst>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1" y="1715989"/>
            <a:ext cx="5565590" cy="1231106"/>
          </a:xfrm>
          <a:prstGeom prst="rect">
            <a:avLst/>
          </a:prstGeom>
        </p:spPr>
        <p:txBody>
          <a:bodyPr vert="horz" wrap="square" lIns="0" tIns="0" rIns="0" bIns="0" rtlCol="0">
            <a:spAutoFit/>
          </a:bodyPr>
          <a:lstStyle/>
          <a:p>
            <a:pPr marL="12700">
              <a:lnSpc>
                <a:spcPct val="100000"/>
              </a:lnSpc>
            </a:pPr>
            <a:r>
              <a:rPr lang="cy-GB" sz="4000" b="1" spc="-5" dirty="0">
                <a:solidFill>
                  <a:schemeClr val="tx1"/>
                </a:solidFill>
                <a:latin typeface="Arial"/>
                <a:cs typeface="Arial"/>
              </a:rPr>
              <a:t>Sut caiff </a:t>
            </a:r>
            <a:r>
              <a:rPr lang="cy-GB" sz="4000" b="1" spc="-5" dirty="0" err="1">
                <a:solidFill>
                  <a:schemeClr val="tx1"/>
                </a:solidFill>
                <a:latin typeface="Arial"/>
                <a:cs typeface="Arial"/>
              </a:rPr>
              <a:t>ABCh</a:t>
            </a:r>
            <a:r>
              <a:rPr lang="cy-GB" sz="4000" b="1" spc="-5" dirty="0">
                <a:solidFill>
                  <a:schemeClr val="tx1"/>
                </a:solidFill>
                <a:latin typeface="Arial"/>
                <a:cs typeface="Arial"/>
              </a:rPr>
              <a:t> ei</a:t>
            </a:r>
            <a:br>
              <a:rPr lang="cy-GB" sz="4000" b="1" spc="-5" dirty="0">
                <a:solidFill>
                  <a:schemeClr val="tx1"/>
                </a:solidFill>
                <a:latin typeface="Arial"/>
                <a:cs typeface="Arial"/>
              </a:rPr>
            </a:br>
            <a:r>
              <a:rPr lang="cy-GB" sz="4000" b="1" spc="-5" dirty="0">
                <a:solidFill>
                  <a:schemeClr val="tx1"/>
                </a:solidFill>
                <a:latin typeface="Arial"/>
                <a:cs typeface="Arial"/>
              </a:rPr>
              <a:t>chyflwyno?</a:t>
            </a: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15553"/>
          </a:xfrm>
          <a:prstGeom prst="rect">
            <a:avLst/>
          </a:prstGeom>
        </p:spPr>
        <p:txBody>
          <a:bodyPr vert="horz" wrap="square" lIns="0" tIns="0" rIns="0" bIns="0" rtlCol="0">
            <a:spAutoFit/>
          </a:bodyPr>
          <a:lstStyle/>
          <a:p>
            <a:pPr marL="12700">
              <a:lnSpc>
                <a:spcPct val="100000"/>
              </a:lnSpc>
            </a:pPr>
            <a:r>
              <a:rPr lang="en-GB" sz="4000" b="1" spc="-5" dirty="0">
                <a:latin typeface="Arial"/>
                <a:cs typeface="Arial"/>
              </a:rPr>
              <a:t>How is PSE delivered?</a:t>
            </a:r>
          </a:p>
        </p:txBody>
      </p:sp>
      <p:sp>
        <p:nvSpPr>
          <p:cNvPr id="8" name="object 8"/>
          <p:cNvSpPr txBox="1"/>
          <p:nvPr/>
        </p:nvSpPr>
        <p:spPr>
          <a:xfrm>
            <a:off x="6615620" y="2642252"/>
            <a:ext cx="5937885" cy="6224717"/>
          </a:xfrm>
          <a:prstGeom prst="rect">
            <a:avLst/>
          </a:prstGeom>
        </p:spPr>
        <p:txBody>
          <a:bodyPr vert="horz" wrap="square" lIns="0" tIns="0" rIns="0" bIns="0" rtlCol="0">
            <a:spAutoFit/>
          </a:bodyPr>
          <a:lstStyle/>
          <a:p>
            <a:pPr>
              <a:lnSpc>
                <a:spcPct val="107000"/>
              </a:lnSpc>
              <a:spcAft>
                <a:spcPts val="800"/>
              </a:spcAft>
            </a:pPr>
            <a:r>
              <a:rPr lang="en-GB" sz="2400" b="1" dirty="0">
                <a:effectLst/>
                <a:latin typeface="Arial" panose="020B0604020202020204" pitchFamily="34" charset="0"/>
                <a:ea typeface="Calibri" panose="020F0502020204030204" pitchFamily="34" charset="0"/>
                <a:cs typeface="Times New Roman" panose="02020603050405020304" pitchFamily="18" charset="0"/>
              </a:rPr>
              <a:t>Proportion of pupils that have regular timetabled PSE lessons:</a:t>
            </a:r>
          </a:p>
          <a:p>
            <a:pPr>
              <a:lnSpc>
                <a:spcPct val="107000"/>
              </a:lnSpc>
              <a:spcAft>
                <a:spcPts val="800"/>
              </a:spcAft>
            </a:pPr>
            <a:r>
              <a:rPr lang="en-GB" sz="2400" b="1" dirty="0">
                <a:latin typeface="Arial" panose="020B0604020202020204" pitchFamily="34" charset="0"/>
                <a:ea typeface="Calibri" panose="020F0502020204030204" pitchFamily="34" charset="0"/>
                <a:cs typeface="Times New Roman" panose="02020603050405020304" pitchFamily="18" charset="0"/>
              </a:rPr>
              <a:t>Y7: 51%</a:t>
            </a:r>
          </a:p>
          <a:p>
            <a:pPr>
              <a:lnSpc>
                <a:spcPct val="107000"/>
              </a:lnSpc>
              <a:spcAft>
                <a:spcPts val="800"/>
              </a:spcAft>
            </a:pPr>
            <a:r>
              <a:rPr lang="en-GB" sz="2400" b="1" dirty="0">
                <a:effectLst/>
                <a:latin typeface="Arial" panose="020B0604020202020204" pitchFamily="34" charset="0"/>
                <a:ea typeface="Calibri" panose="020F0502020204030204" pitchFamily="34" charset="0"/>
                <a:cs typeface="Times New Roman" panose="02020603050405020304" pitchFamily="18" charset="0"/>
              </a:rPr>
              <a:t>Y10: 30%</a:t>
            </a:r>
          </a:p>
          <a:p>
            <a:pPr>
              <a:lnSpc>
                <a:spcPct val="107000"/>
              </a:lnSpc>
              <a:spcAft>
                <a:spcPts val="800"/>
              </a:spcAft>
            </a:pPr>
            <a:endParaRPr lang="en-GB" sz="2400" b="1"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400" dirty="0">
                <a:latin typeface="Arial" panose="020B0604020202020204" pitchFamily="34" charset="0"/>
                <a:cs typeface="Arial" panose="020B0604020202020204" pitchFamily="34" charset="0"/>
              </a:rPr>
              <a:t>‘Secondary schools with the best PSE provision use a blend of regular lessons, taught by staff who teach the subject effectively, special PSE events, and strong support from other subject areas.’ (Healthy and happy, Estyn, 2019)</a:t>
            </a:r>
            <a:endParaRPr lang="en-GB" sz="2400" b="1"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en-GB" sz="2400"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2400" dirty="0">
              <a:effectLst/>
              <a:latin typeface="Arial" panose="020B0604020202020204" pitchFamily="34" charset="0"/>
              <a:ea typeface="Calibri" panose="020F0502020204030204" pitchFamily="34" charset="0"/>
              <a:cs typeface="Times New Roman" panose="02020603050405020304" pitchFamily="18" charset="0"/>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0" name="Blwch Testun 9">
            <a:extLst>
              <a:ext uri="{FF2B5EF4-FFF2-40B4-BE49-F238E27FC236}">
                <a16:creationId xmlns:a16="http://schemas.microsoft.com/office/drawing/2014/main" id="{13C4E595-C448-4B33-A06D-D7A5A2E0CD20}"/>
              </a:ext>
            </a:extLst>
          </p:cNvPr>
          <p:cNvSpPr txBox="1"/>
          <p:nvPr/>
        </p:nvSpPr>
        <p:spPr>
          <a:xfrm>
            <a:off x="204025" y="3052184"/>
            <a:ext cx="6515100" cy="5216043"/>
          </a:xfrm>
          <a:prstGeom prst="rect">
            <a:avLst/>
          </a:prstGeom>
          <a:noFill/>
        </p:spPr>
        <p:txBody>
          <a:bodyPr wrap="square">
            <a:spAutoFit/>
          </a:bodyPr>
          <a:lstStyle/>
          <a:p>
            <a:pPr>
              <a:lnSpc>
                <a:spcPct val="107000"/>
              </a:lnSpc>
              <a:spcAft>
                <a:spcPts val="800"/>
              </a:spcAft>
            </a:pPr>
            <a:r>
              <a:rPr lang="cy-GB" sz="2400" b="1" dirty="0">
                <a:latin typeface="Arial" panose="020B0604020202020204" pitchFamily="34" charset="0"/>
                <a:ea typeface="Calibri" panose="020F0502020204030204" pitchFamily="34" charset="0"/>
                <a:cs typeface="Times New Roman" panose="02020603050405020304" pitchFamily="18" charset="0"/>
              </a:rPr>
              <a:t>Cyfran y disgyblion sy’n cael gwersi </a:t>
            </a:r>
            <a:r>
              <a:rPr lang="cy-GB" sz="2400" b="1" dirty="0" err="1">
                <a:latin typeface="Arial" panose="020B0604020202020204" pitchFamily="34" charset="0"/>
                <a:ea typeface="Calibri" panose="020F0502020204030204" pitchFamily="34" charset="0"/>
                <a:cs typeface="Times New Roman" panose="02020603050405020304" pitchFamily="18" charset="0"/>
              </a:rPr>
              <a:t>ABCh</a:t>
            </a:r>
            <a:r>
              <a:rPr lang="cy-GB" sz="2400" b="1" dirty="0">
                <a:latin typeface="Arial" panose="020B0604020202020204" pitchFamily="34" charset="0"/>
                <a:ea typeface="Calibri" panose="020F0502020204030204" pitchFamily="34" charset="0"/>
                <a:cs typeface="Times New Roman" panose="02020603050405020304" pitchFamily="18" charset="0"/>
              </a:rPr>
              <a:t> rheolaidd fel rhan o’u hamserlen</a:t>
            </a:r>
            <a:r>
              <a:rPr lang="cy-GB" sz="2400" b="1" dirty="0">
                <a:effectLst/>
                <a:latin typeface="Arial" panose="020B060402020202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cy-GB" sz="2400" b="1" dirty="0">
                <a:latin typeface="Arial" panose="020B0604020202020204" pitchFamily="34" charset="0"/>
                <a:ea typeface="Calibri" panose="020F0502020204030204" pitchFamily="34" charset="0"/>
                <a:cs typeface="Times New Roman" panose="02020603050405020304" pitchFamily="18" charset="0"/>
              </a:rPr>
              <a:t>B7: 51%</a:t>
            </a:r>
          </a:p>
          <a:p>
            <a:pPr>
              <a:lnSpc>
                <a:spcPct val="107000"/>
              </a:lnSpc>
              <a:spcAft>
                <a:spcPts val="800"/>
              </a:spcAft>
            </a:pPr>
            <a:r>
              <a:rPr lang="cy-GB" sz="2400" b="1" dirty="0">
                <a:latin typeface="Arial" panose="020B0604020202020204" pitchFamily="34" charset="0"/>
                <a:ea typeface="Calibri" panose="020F0502020204030204" pitchFamily="34" charset="0"/>
                <a:cs typeface="Times New Roman" panose="02020603050405020304" pitchFamily="18" charset="0"/>
              </a:rPr>
              <a:t>B</a:t>
            </a:r>
            <a:r>
              <a:rPr lang="cy-GB" sz="2400" b="1" dirty="0">
                <a:effectLst/>
                <a:latin typeface="Arial" panose="020B0604020202020204" pitchFamily="34" charset="0"/>
                <a:ea typeface="Calibri" panose="020F0502020204030204" pitchFamily="34" charset="0"/>
                <a:cs typeface="Times New Roman" panose="02020603050405020304" pitchFamily="18" charset="0"/>
              </a:rPr>
              <a:t>10: 30%</a:t>
            </a:r>
          </a:p>
          <a:p>
            <a:pPr>
              <a:lnSpc>
                <a:spcPct val="107000"/>
              </a:lnSpc>
              <a:spcAft>
                <a:spcPts val="800"/>
              </a:spcAft>
            </a:pPr>
            <a:endParaRPr lang="cy-GB" sz="2400" b="1" dirty="0">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y-GB" sz="2400" dirty="0">
                <a:latin typeface="Arial" panose="020B0604020202020204" pitchFamily="34" charset="0"/>
                <a:cs typeface="Arial" panose="020B0604020202020204" pitchFamily="34" charset="0"/>
              </a:rPr>
              <a:t>‘Mae ysgolion uwchradd â’r ddarpariaeth </a:t>
            </a:r>
            <a:r>
              <a:rPr lang="cy-GB" sz="2400" dirty="0" err="1">
                <a:latin typeface="Arial" panose="020B0604020202020204" pitchFamily="34" charset="0"/>
                <a:cs typeface="Arial" panose="020B0604020202020204" pitchFamily="34" charset="0"/>
              </a:rPr>
              <a:t>ABCh</a:t>
            </a:r>
            <a:r>
              <a:rPr lang="cy-GB" sz="2400" dirty="0">
                <a:latin typeface="Arial" panose="020B0604020202020204" pitchFamily="34" charset="0"/>
                <a:cs typeface="Arial" panose="020B0604020202020204" pitchFamily="34" charset="0"/>
              </a:rPr>
              <a:t> orau yn defnyddio cyfuniad o wersi rheolaidd, wedi’u haddysgu gan staff sy’n addysgu’r pwnc yn effeithiol, digwyddiadau </a:t>
            </a:r>
            <a:r>
              <a:rPr lang="cy-GB" sz="2400" dirty="0" err="1">
                <a:latin typeface="Arial" panose="020B0604020202020204" pitchFamily="34" charset="0"/>
                <a:cs typeface="Arial" panose="020B0604020202020204" pitchFamily="34" charset="0"/>
              </a:rPr>
              <a:t>ABCh</a:t>
            </a:r>
            <a:r>
              <a:rPr lang="cy-GB" sz="2400" dirty="0">
                <a:latin typeface="Arial" panose="020B0604020202020204" pitchFamily="34" charset="0"/>
                <a:cs typeface="Arial" panose="020B0604020202020204" pitchFamily="34" charset="0"/>
              </a:rPr>
              <a:t> arbenigol, a chefnogaeth gref gan feysydd pwnc eraill.’ (Iach a hapus, Estyn, 2019)</a:t>
            </a:r>
            <a:endParaRPr lang="cy-GB" sz="2400" b="1"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15944753"/>
      </p:ext>
    </p:extLst>
  </p:cSld>
  <p:clrMapOvr>
    <a:masterClrMapping/>
  </p:clrMapOvr>
  <mc:AlternateContent xmlns:mc="http://schemas.openxmlformats.org/markup-compatibility/2006" xmlns:p14="http://schemas.microsoft.com/office/powerpoint/2010/main">
    <mc:Choice Requires="p14">
      <p:transition spd="slow" p14:dur="2000" advTm="38610"/>
    </mc:Choice>
    <mc:Fallback xmlns="">
      <p:transition spd="slow" advTm="38610"/>
    </mc:Fallback>
  </mc:AlternateContent>
  <p:extLst>
    <p:ext uri="{E180D4A7-C9FB-4DFB-919C-405C955672EB}">
      <p14:showEvtLst xmlns:p14="http://schemas.microsoft.com/office/powerpoint/2010/main">
        <p14:playEvt time="0" objId="3"/>
        <p14:stopEvt time="37628" objId="3"/>
      </p14:showEvtLst>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1" y="1715989"/>
            <a:ext cx="5565590" cy="1231106"/>
          </a:xfrm>
          <a:prstGeom prst="rect">
            <a:avLst/>
          </a:prstGeom>
        </p:spPr>
        <p:txBody>
          <a:bodyPr vert="horz" wrap="square" lIns="0" tIns="0" rIns="0" bIns="0" rtlCol="0">
            <a:spAutoFit/>
          </a:bodyPr>
          <a:lstStyle/>
          <a:p>
            <a:pPr marL="12700">
              <a:lnSpc>
                <a:spcPct val="100000"/>
              </a:lnSpc>
            </a:pPr>
            <a:r>
              <a:rPr lang="cy-GB" sz="4000" b="1" spc="-5" dirty="0">
                <a:solidFill>
                  <a:schemeClr val="tx1"/>
                </a:solidFill>
                <a:latin typeface="Arial"/>
                <a:cs typeface="Arial"/>
              </a:rPr>
              <a:t>Sut caiff </a:t>
            </a:r>
            <a:r>
              <a:rPr lang="cy-GB" sz="4000" b="1" spc="-5" dirty="0" err="1">
                <a:solidFill>
                  <a:schemeClr val="tx1"/>
                </a:solidFill>
                <a:latin typeface="Arial"/>
                <a:cs typeface="Arial"/>
              </a:rPr>
              <a:t>ABCh</a:t>
            </a:r>
            <a:r>
              <a:rPr lang="cy-GB" sz="4000" b="1" spc="-5" dirty="0">
                <a:solidFill>
                  <a:schemeClr val="tx1"/>
                </a:solidFill>
                <a:latin typeface="Arial"/>
                <a:cs typeface="Arial"/>
              </a:rPr>
              <a:t> ei</a:t>
            </a:r>
            <a:br>
              <a:rPr lang="cy-GB" sz="4000" b="1" spc="-5" dirty="0">
                <a:solidFill>
                  <a:schemeClr val="tx1"/>
                </a:solidFill>
                <a:latin typeface="Arial"/>
                <a:cs typeface="Arial"/>
              </a:rPr>
            </a:br>
            <a:r>
              <a:rPr lang="cy-GB" sz="4000" b="1" spc="-5" dirty="0">
                <a:solidFill>
                  <a:schemeClr val="tx1"/>
                </a:solidFill>
                <a:latin typeface="Arial"/>
                <a:cs typeface="Arial"/>
              </a:rPr>
              <a:t>chyflwyno?</a:t>
            </a:r>
            <a:endParaRPr sz="40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15553"/>
          </a:xfrm>
          <a:prstGeom prst="rect">
            <a:avLst/>
          </a:prstGeom>
        </p:spPr>
        <p:txBody>
          <a:bodyPr vert="horz" wrap="square" lIns="0" tIns="0" rIns="0" bIns="0" rtlCol="0">
            <a:spAutoFit/>
          </a:bodyPr>
          <a:lstStyle/>
          <a:p>
            <a:pPr marL="12700">
              <a:lnSpc>
                <a:spcPct val="100000"/>
              </a:lnSpc>
            </a:pPr>
            <a:r>
              <a:rPr lang="en-GB" sz="4000" b="1" spc="-5" dirty="0">
                <a:latin typeface="Arial"/>
                <a:cs typeface="Arial"/>
              </a:rPr>
              <a:t>How is PSE delivered?</a:t>
            </a:r>
          </a:p>
        </p:txBody>
      </p:sp>
      <p:sp>
        <p:nvSpPr>
          <p:cNvPr id="8" name="object 8"/>
          <p:cNvSpPr txBox="1"/>
          <p:nvPr/>
        </p:nvSpPr>
        <p:spPr>
          <a:xfrm>
            <a:off x="6862890" y="2644255"/>
            <a:ext cx="5937885" cy="5898859"/>
          </a:xfrm>
          <a:prstGeom prst="rect">
            <a:avLst/>
          </a:prstGeom>
        </p:spPr>
        <p:txBody>
          <a:bodyPr vert="horz" wrap="square" lIns="0" tIns="0" rIns="0" bIns="0" rtlCol="0">
            <a:spAutoFit/>
          </a:bodyPr>
          <a:lstStyle/>
          <a:p>
            <a:pPr>
              <a:lnSpc>
                <a:spcPct val="107000"/>
              </a:lnSpc>
              <a:spcAft>
                <a:spcPts val="800"/>
              </a:spcAft>
            </a:pPr>
            <a:r>
              <a:rPr lang="en-GB" sz="2400" dirty="0">
                <a:latin typeface="Arial" panose="020B0604020202020204" pitchFamily="34" charset="0"/>
                <a:cs typeface="Arial" panose="020B0604020202020204" pitchFamily="34" charset="0"/>
              </a:rPr>
              <a:t>‘In many secondary schools, PSE is provided through sporadic events rather than through regular, structured learning. While such an approach provides opportunities for a range of external visitors to contribute, the approach does not cater for pupils who need regular opportunities to consolidate their learning and develop their skills, attitudes and values in a range of contexts. Also, vulnerable pupils are more likely to be absent from school on special event days, yet they are the pupils who would benefit most as they are the most at risk in terms of their health and wellbeing.’ (Healthy and happy, Estyn, 2019)</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0" name="Blwch Testun 9">
            <a:extLst>
              <a:ext uri="{FF2B5EF4-FFF2-40B4-BE49-F238E27FC236}">
                <a16:creationId xmlns:a16="http://schemas.microsoft.com/office/drawing/2014/main" id="{16479F75-BC50-4063-BC5C-BBF93420B38F}"/>
              </a:ext>
            </a:extLst>
          </p:cNvPr>
          <p:cNvSpPr txBox="1"/>
          <p:nvPr/>
        </p:nvSpPr>
        <p:spPr>
          <a:xfrm>
            <a:off x="204025" y="2947095"/>
            <a:ext cx="6515100" cy="6386364"/>
          </a:xfrm>
          <a:prstGeom prst="rect">
            <a:avLst/>
          </a:prstGeom>
          <a:noFill/>
        </p:spPr>
        <p:txBody>
          <a:bodyPr wrap="square">
            <a:spAutoFit/>
          </a:bodyPr>
          <a:lstStyle/>
          <a:p>
            <a:pPr>
              <a:lnSpc>
                <a:spcPct val="107000"/>
              </a:lnSpc>
              <a:spcAft>
                <a:spcPts val="800"/>
              </a:spcAft>
            </a:pPr>
            <a:r>
              <a:rPr lang="cy-GB" sz="2400" dirty="0">
                <a:latin typeface="Arial" panose="020B0604020202020204" pitchFamily="34" charset="0"/>
                <a:cs typeface="Arial" panose="020B0604020202020204" pitchFamily="34" charset="0"/>
              </a:rPr>
              <a:t>‘Mewn llawer o ysgolion uwchradd, darperir </a:t>
            </a:r>
            <a:r>
              <a:rPr lang="cy-GB" sz="2400" dirty="0" err="1">
                <a:latin typeface="Arial" panose="020B0604020202020204" pitchFamily="34" charset="0"/>
                <a:cs typeface="Arial" panose="020B0604020202020204" pitchFamily="34" charset="0"/>
              </a:rPr>
              <a:t>ABCh</a:t>
            </a:r>
            <a:r>
              <a:rPr lang="cy-GB" sz="2400" dirty="0">
                <a:latin typeface="Arial" panose="020B0604020202020204" pitchFamily="34" charset="0"/>
                <a:cs typeface="Arial" panose="020B0604020202020204" pitchFamily="34" charset="0"/>
              </a:rPr>
              <a:t> trwy ddigwyddiadau achlysurol yn hytrach na thrwy ddysgu strwythuredig, rheolaidd. Er bod dull o’r fath yn rhoi cyfleoedd i amrywiaeth o ymwelwyr allanol gyfrannu, nid yw’r dull yn darparu ar gyfer disgyblion sydd angen cyfleoedd rheolaidd i atgyfnerthu’u dysgu a datblygu’u medrau, eu hagweddau a’u gwerthoedd mewn amrywiaeth o gyd-destunau. Hefyd, mae disgyblion bregus yn fwy tebygol o fod yn absennol o’r ysgol ar ddiwrnodau digwyddiadau arbennig, er mai nhw yw’r disgyblion fyddai’n elwa fwyaf oherwydd nhw sydd fwyaf mewn perygl o ran eu hiechyd a’u llesiant. (Iach a hapus, Estyn, 2019)</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613445845"/>
      </p:ext>
    </p:extLst>
  </p:cSld>
  <p:clrMapOvr>
    <a:masterClrMapping/>
  </p:clrMapOvr>
  <mc:AlternateContent xmlns:mc="http://schemas.openxmlformats.org/markup-compatibility/2006" xmlns:p14="http://schemas.microsoft.com/office/powerpoint/2010/main">
    <mc:Choice Requires="p14">
      <p:transition spd="slow" p14:dur="2000" advTm="38262"/>
    </mc:Choice>
    <mc:Fallback xmlns="">
      <p:transition spd="slow" advTm="38262"/>
    </mc:Fallback>
  </mc:AlternateContent>
  <p:extLst>
    <p:ext uri="{E180D4A7-C9FB-4DFB-919C-405C955672EB}">
      <p14:showEvtLst xmlns:p14="http://schemas.microsoft.com/office/powerpoint/2010/main">
        <p14:playEvt time="0" objId="3"/>
        <p14:stopEvt time="37443" objId="3"/>
      </p14:showEvtLst>
    </p:ext>
  </p:extLs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15553"/>
          </a:xfrm>
          <a:prstGeom prst="rect">
            <a:avLst/>
          </a:prstGeom>
        </p:spPr>
        <p:txBody>
          <a:bodyPr vert="horz" wrap="square" lIns="0" tIns="0" rIns="0" bIns="0" rtlCol="0">
            <a:spAutoFit/>
          </a:bodyPr>
          <a:lstStyle/>
          <a:p>
            <a:pPr marL="12700">
              <a:lnSpc>
                <a:spcPct val="100000"/>
              </a:lnSpc>
            </a:pPr>
            <a:r>
              <a:rPr lang="en-GB" sz="4000" b="1" spc="-5" dirty="0" err="1">
                <a:solidFill>
                  <a:schemeClr val="tx1"/>
                </a:solidFill>
                <a:latin typeface="Arial"/>
                <a:cs typeface="Arial"/>
              </a:rPr>
              <a:t>Prif</a:t>
            </a:r>
            <a:r>
              <a:rPr lang="en-GB" sz="4000" b="1" spc="-5" dirty="0">
                <a:solidFill>
                  <a:schemeClr val="tx1"/>
                </a:solidFill>
                <a:latin typeface="Arial"/>
                <a:cs typeface="Arial"/>
              </a:rPr>
              <a:t> </a:t>
            </a:r>
            <a:r>
              <a:rPr lang="en-GB" sz="4000" b="1" spc="-5" dirty="0" err="1">
                <a:solidFill>
                  <a:schemeClr val="tx1"/>
                </a:solidFill>
                <a:latin typeface="Arial"/>
                <a:cs typeface="Arial"/>
              </a:rPr>
              <a:t>athrawon</a:t>
            </a:r>
            <a:r>
              <a:rPr lang="en-GB" sz="4000" b="1" spc="-5" dirty="0">
                <a:solidFill>
                  <a:schemeClr val="tx1"/>
                </a:solidFill>
                <a:latin typeface="Arial"/>
                <a:cs typeface="Arial"/>
              </a:rPr>
              <a:t> </a:t>
            </a:r>
            <a:r>
              <a:rPr lang="en-GB" sz="4000" b="1" spc="-5" dirty="0" err="1">
                <a:solidFill>
                  <a:schemeClr val="tx1"/>
                </a:solidFill>
                <a:latin typeface="Arial"/>
                <a:cs typeface="Arial"/>
              </a:rPr>
              <a:t>ABCh</a:t>
            </a:r>
            <a:endParaRPr lang="en-GB" sz="4000" b="1" spc="-5" dirty="0">
              <a:solidFill>
                <a:schemeClr val="tx1"/>
              </a:solidFill>
              <a:latin typeface="Arial"/>
              <a:cs typeface="Aria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L="12700">
              <a:lnSpc>
                <a:spcPct val="100000"/>
              </a:lnSpc>
            </a:pPr>
            <a:r>
              <a:rPr lang="cy-GB" sz="2400" spc="-5" dirty="0">
                <a:latin typeface="Arial"/>
                <a:cs typeface="Arial"/>
              </a:rPr>
              <a:t>35%: tiwtor dosbarth</a:t>
            </a:r>
          </a:p>
          <a:p>
            <a:pPr marL="12700">
              <a:lnSpc>
                <a:spcPct val="100000"/>
              </a:lnSpc>
            </a:pPr>
            <a:r>
              <a:rPr lang="cy-GB" sz="2400" spc="-5" dirty="0">
                <a:latin typeface="Arial"/>
                <a:cs typeface="Arial"/>
              </a:rPr>
              <a:t>29%: unrhyw athro</a:t>
            </a:r>
          </a:p>
          <a:p>
            <a:pPr marL="12700">
              <a:lnSpc>
                <a:spcPct val="100000"/>
              </a:lnSpc>
            </a:pPr>
            <a:r>
              <a:rPr lang="cy-GB" sz="2400" spc="-5" dirty="0">
                <a:latin typeface="Arial"/>
                <a:cs typeface="Arial"/>
              </a:rPr>
              <a:t>11%: athro arbenigol</a:t>
            </a:r>
          </a:p>
          <a:p>
            <a:pPr marL="12700">
              <a:lnSpc>
                <a:spcPct val="100000"/>
              </a:lnSpc>
            </a:pPr>
            <a:endParaRPr lang="cy-GB" sz="2400" spc="-5" dirty="0">
              <a:latin typeface="Arial"/>
              <a:cs typeface="Arial"/>
            </a:endParaRPr>
          </a:p>
          <a:p>
            <a:pPr marL="12700">
              <a:lnSpc>
                <a:spcPct val="100000"/>
              </a:lnSpc>
            </a:pPr>
            <a:r>
              <a:rPr lang="cy-GB" sz="2400" spc="-5" dirty="0">
                <a:latin typeface="Arial"/>
                <a:cs typeface="Arial"/>
              </a:rPr>
              <a:t>‘</a:t>
            </a:r>
            <a:r>
              <a:rPr lang="cy-GB" sz="2400" dirty="0">
                <a:latin typeface="Arial" panose="020B0604020202020204" pitchFamily="34" charset="0"/>
                <a:cs typeface="Arial" panose="020B0604020202020204" pitchFamily="34" charset="0"/>
              </a:rPr>
              <a:t>Mae ysgolion uwchradd â’r ddarpariaeth </a:t>
            </a:r>
            <a:r>
              <a:rPr lang="cy-GB" sz="2400" dirty="0" err="1">
                <a:latin typeface="Arial" panose="020B0604020202020204" pitchFamily="34" charset="0"/>
                <a:cs typeface="Arial" panose="020B0604020202020204" pitchFamily="34" charset="0"/>
              </a:rPr>
              <a:t>ABCh</a:t>
            </a:r>
            <a:r>
              <a:rPr lang="cy-GB" sz="2400" dirty="0">
                <a:latin typeface="Arial" panose="020B0604020202020204" pitchFamily="34" charset="0"/>
                <a:cs typeface="Arial" panose="020B0604020202020204" pitchFamily="34" charset="0"/>
              </a:rPr>
              <a:t> orau yn defnyddio cyfuniad o wersi rheolaidd, </a:t>
            </a:r>
            <a:r>
              <a:rPr lang="cy-GB" sz="2400" b="1" dirty="0">
                <a:latin typeface="Arial" panose="020B0604020202020204" pitchFamily="34" charset="0"/>
                <a:cs typeface="Arial" panose="020B0604020202020204" pitchFamily="34" charset="0"/>
              </a:rPr>
              <a:t>wedi’u haddysgu gan staff sy’n addysgu’r pwnc yn effeithiol</a:t>
            </a:r>
            <a:r>
              <a:rPr lang="cy-GB" sz="2400" dirty="0">
                <a:latin typeface="Arial" panose="020B0604020202020204" pitchFamily="34" charset="0"/>
                <a:cs typeface="Arial" panose="020B0604020202020204" pitchFamily="34" charset="0"/>
              </a:rPr>
              <a:t>, digwyddiadau </a:t>
            </a:r>
            <a:r>
              <a:rPr lang="cy-GB" sz="2400" dirty="0" err="1">
                <a:latin typeface="Arial" panose="020B0604020202020204" pitchFamily="34" charset="0"/>
                <a:cs typeface="Arial" panose="020B0604020202020204" pitchFamily="34" charset="0"/>
              </a:rPr>
              <a:t>ABCh</a:t>
            </a:r>
            <a:r>
              <a:rPr lang="cy-GB" sz="2400" dirty="0">
                <a:latin typeface="Arial" panose="020B0604020202020204" pitchFamily="34" charset="0"/>
                <a:cs typeface="Arial" panose="020B0604020202020204" pitchFamily="34" charset="0"/>
              </a:rPr>
              <a:t> arbenigol, a chefnogaeth gref gan feysydd pwnc eraill</a:t>
            </a:r>
            <a:r>
              <a:rPr lang="cy-GB" sz="2400" spc="-5" dirty="0">
                <a:latin typeface="Arial"/>
                <a:cs typeface="Arial"/>
              </a:rPr>
              <a:t>….</a:t>
            </a:r>
          </a:p>
          <a:p>
            <a:pPr marL="12700">
              <a:lnSpc>
                <a:spcPct val="100000"/>
              </a:lnSpc>
            </a:pPr>
            <a:endParaRPr lang="cy-GB" sz="2400" spc="-5" dirty="0">
              <a:latin typeface="Arial"/>
              <a:cs typeface="Arial"/>
            </a:endParaRPr>
          </a:p>
          <a:p>
            <a:pPr marL="12700">
              <a:lnSpc>
                <a:spcPct val="100000"/>
              </a:lnSpc>
            </a:pPr>
            <a:r>
              <a:rPr lang="cy-GB" sz="2400" dirty="0">
                <a:latin typeface="Arial" panose="020B0604020202020204" pitchFamily="34" charset="0"/>
                <a:cs typeface="Arial" panose="020B0604020202020204" pitchFamily="34" charset="0"/>
              </a:rPr>
              <a:t>Pan addysgir </a:t>
            </a:r>
            <a:r>
              <a:rPr lang="cy-GB" sz="2400" dirty="0" err="1">
                <a:latin typeface="Arial" panose="020B0604020202020204" pitchFamily="34" charset="0"/>
                <a:cs typeface="Arial" panose="020B0604020202020204" pitchFamily="34" charset="0"/>
              </a:rPr>
              <a:t>ABCh</a:t>
            </a:r>
            <a:r>
              <a:rPr lang="cy-GB" sz="2400" dirty="0">
                <a:latin typeface="Arial" panose="020B0604020202020204" pitchFamily="34" charset="0"/>
                <a:cs typeface="Arial" panose="020B0604020202020204" pitchFamily="34" charset="0"/>
              </a:rPr>
              <a:t> trwy wersi rheolaidd yn bennaf, mae disgyblion yn aml yn mynegi pryder nad yw eu hathro fel petai eisiau addysgu </a:t>
            </a:r>
            <a:r>
              <a:rPr lang="cy-GB" sz="2400" dirty="0" err="1">
                <a:latin typeface="Arial" panose="020B0604020202020204" pitchFamily="34" charset="0"/>
                <a:cs typeface="Arial" panose="020B0604020202020204" pitchFamily="34" charset="0"/>
              </a:rPr>
              <a:t>ABCh</a:t>
            </a:r>
            <a:r>
              <a:rPr lang="cy-GB" sz="2400" dirty="0">
                <a:latin typeface="Arial" panose="020B0604020202020204" pitchFamily="34" charset="0"/>
                <a:cs typeface="Arial" panose="020B0604020202020204" pitchFamily="34" charset="0"/>
              </a:rPr>
              <a:t> ac mae’n rhaid iddynt weithio trwy daflenni gwaith diflas</a:t>
            </a:r>
            <a:r>
              <a:rPr lang="cy-GB" sz="2400" spc="-5" dirty="0">
                <a:latin typeface="Arial" panose="020B0604020202020204" pitchFamily="34" charset="0"/>
                <a:cs typeface="Arial" panose="020B0604020202020204" pitchFamily="34" charset="0"/>
              </a:rPr>
              <a:t>.’ </a:t>
            </a:r>
            <a:r>
              <a:rPr lang="cy-GB" sz="2400" spc="-5" dirty="0">
                <a:latin typeface="Arial"/>
                <a:cs typeface="Arial"/>
              </a:rPr>
              <a:t>(Iach a hapus, Estyn, 2019)</a:t>
            </a:r>
          </a:p>
          <a:p>
            <a:pPr marR="5080">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15553"/>
          </a:xfrm>
          <a:prstGeom prst="rect">
            <a:avLst/>
          </a:prstGeom>
        </p:spPr>
        <p:txBody>
          <a:bodyPr vert="horz" wrap="square" lIns="0" tIns="0" rIns="0" bIns="0" rtlCol="0">
            <a:spAutoFit/>
          </a:bodyPr>
          <a:lstStyle/>
          <a:p>
            <a:pPr marL="12700">
              <a:lnSpc>
                <a:spcPct val="100000"/>
              </a:lnSpc>
            </a:pPr>
            <a:r>
              <a:rPr lang="en-GB" sz="4000" b="1" spc="-5" dirty="0">
                <a:latin typeface="Arial"/>
                <a:cs typeface="Arial"/>
              </a:rPr>
              <a:t>Main PSE teachers</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0" name="TextBox 9">
            <a:extLst>
              <a:ext uri="{FF2B5EF4-FFF2-40B4-BE49-F238E27FC236}">
                <a16:creationId xmlns:a16="http://schemas.microsoft.com/office/drawing/2014/main" id="{EF60B294-5B92-4C0D-88FE-AA3670EF77D6}"/>
              </a:ext>
            </a:extLst>
          </p:cNvPr>
          <p:cNvSpPr txBox="1"/>
          <p:nvPr/>
        </p:nvSpPr>
        <p:spPr>
          <a:xfrm>
            <a:off x="6487368" y="2642252"/>
            <a:ext cx="6517432" cy="6001643"/>
          </a:xfrm>
          <a:prstGeom prst="rect">
            <a:avLst/>
          </a:prstGeom>
          <a:noFill/>
        </p:spPr>
        <p:txBody>
          <a:bodyPr wrap="square">
            <a:spAutoFit/>
          </a:bodyPr>
          <a:lstStyle/>
          <a:p>
            <a:pPr marL="12700">
              <a:lnSpc>
                <a:spcPct val="100000"/>
              </a:lnSpc>
            </a:pPr>
            <a:r>
              <a:rPr lang="en-GB" sz="2400" spc="-5" dirty="0">
                <a:latin typeface="Arial"/>
                <a:cs typeface="Arial"/>
              </a:rPr>
              <a:t>35%: form tutor</a:t>
            </a:r>
          </a:p>
          <a:p>
            <a:pPr marL="12700">
              <a:lnSpc>
                <a:spcPct val="100000"/>
              </a:lnSpc>
            </a:pPr>
            <a:r>
              <a:rPr lang="en-GB" sz="2400" spc="-5" dirty="0">
                <a:latin typeface="Arial"/>
                <a:cs typeface="Arial"/>
              </a:rPr>
              <a:t>29%: any teacher</a:t>
            </a:r>
          </a:p>
          <a:p>
            <a:pPr marL="12700">
              <a:lnSpc>
                <a:spcPct val="100000"/>
              </a:lnSpc>
            </a:pPr>
            <a:r>
              <a:rPr lang="en-GB" sz="2400" spc="-5" dirty="0">
                <a:latin typeface="Arial"/>
                <a:cs typeface="Arial"/>
              </a:rPr>
              <a:t>11%: specialist teacher</a:t>
            </a:r>
          </a:p>
          <a:p>
            <a:pPr marL="12700">
              <a:lnSpc>
                <a:spcPct val="100000"/>
              </a:lnSpc>
            </a:pPr>
            <a:endParaRPr lang="en-GB" sz="2400" spc="-5" dirty="0">
              <a:latin typeface="Arial"/>
              <a:cs typeface="Arial"/>
            </a:endParaRPr>
          </a:p>
          <a:p>
            <a:pPr marL="12700">
              <a:lnSpc>
                <a:spcPct val="100000"/>
              </a:lnSpc>
            </a:pPr>
            <a:r>
              <a:rPr lang="en-GB" sz="2400" spc="-5" dirty="0">
                <a:latin typeface="Arial"/>
                <a:cs typeface="Arial"/>
              </a:rPr>
              <a:t>‘Secondary schools with the best PSE provision use a blend of regular lessons, </a:t>
            </a:r>
            <a:r>
              <a:rPr lang="en-GB" sz="2400" b="1" spc="-5" dirty="0">
                <a:latin typeface="Arial"/>
                <a:cs typeface="Arial"/>
              </a:rPr>
              <a:t>taught by staff who teach the subject effectively</a:t>
            </a:r>
            <a:r>
              <a:rPr lang="en-GB" sz="2400" spc="-5" dirty="0">
                <a:latin typeface="Arial"/>
                <a:cs typeface="Arial"/>
              </a:rPr>
              <a:t>, special PSE events, and strong support from other subject areas….</a:t>
            </a:r>
          </a:p>
          <a:p>
            <a:pPr marL="12700">
              <a:lnSpc>
                <a:spcPct val="100000"/>
              </a:lnSpc>
            </a:pPr>
            <a:endParaRPr lang="en-GB" sz="2400" spc="-5" dirty="0">
              <a:latin typeface="Arial"/>
              <a:cs typeface="Arial"/>
            </a:endParaRPr>
          </a:p>
          <a:p>
            <a:pPr marL="12700">
              <a:lnSpc>
                <a:spcPct val="100000"/>
              </a:lnSpc>
            </a:pPr>
            <a:r>
              <a:rPr lang="en-GB" sz="2400" spc="-5" dirty="0">
                <a:latin typeface="Arial"/>
                <a:cs typeface="Arial"/>
              </a:rPr>
              <a:t>When PSE is taught predominantly through regular lessons, pupils often express</a:t>
            </a:r>
          </a:p>
          <a:p>
            <a:pPr marL="12700">
              <a:lnSpc>
                <a:spcPct val="100000"/>
              </a:lnSpc>
            </a:pPr>
            <a:r>
              <a:rPr lang="en-GB" sz="2400" spc="-5" dirty="0">
                <a:latin typeface="Arial"/>
                <a:cs typeface="Arial"/>
              </a:rPr>
              <a:t>concern that their teacher does not appear to want to teach PSE and that they have </a:t>
            </a:r>
          </a:p>
          <a:p>
            <a:pPr marL="12700">
              <a:lnSpc>
                <a:spcPct val="100000"/>
              </a:lnSpc>
            </a:pPr>
            <a:r>
              <a:rPr lang="en-GB" sz="2400" spc="-5" dirty="0">
                <a:latin typeface="Arial"/>
                <a:cs typeface="Arial"/>
              </a:rPr>
              <a:t>to work through tedious worksheets.’ (Healthy and happy, Estyn, 2019)</a:t>
            </a:r>
          </a:p>
        </p:txBody>
      </p:sp>
    </p:spTree>
    <p:extLst>
      <p:ext uri="{BB962C8B-B14F-4D97-AF65-F5344CB8AC3E}">
        <p14:creationId xmlns:p14="http://schemas.microsoft.com/office/powerpoint/2010/main" val="4008429673"/>
      </p:ext>
    </p:extLst>
  </p:cSld>
  <p:clrMapOvr>
    <a:masterClrMapping/>
  </p:clrMapOvr>
  <mc:AlternateContent xmlns:mc="http://schemas.openxmlformats.org/markup-compatibility/2006" xmlns:p14="http://schemas.microsoft.com/office/powerpoint/2010/main">
    <mc:Choice Requires="p14">
      <p:transition spd="slow" p14:dur="2000" advTm="28954"/>
    </mc:Choice>
    <mc:Fallback xmlns="">
      <p:transition spd="slow" advTm="28954"/>
    </mc:Fallback>
  </mc:AlternateContent>
  <p:extLst>
    <p:ext uri="{E180D4A7-C9FB-4DFB-919C-405C955672EB}">
      <p14:showEvtLst xmlns:p14="http://schemas.microsoft.com/office/powerpoint/2010/main">
        <p14:playEvt time="0" objId="4"/>
        <p14:stopEvt time="26832" objId="4"/>
      </p14:showEvtLst>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15553"/>
          </a:xfrm>
          <a:prstGeom prst="rect">
            <a:avLst/>
          </a:prstGeom>
        </p:spPr>
        <p:txBody>
          <a:bodyPr vert="horz" wrap="square" lIns="0" tIns="0" rIns="0" bIns="0" rtlCol="0">
            <a:spAutoFit/>
          </a:bodyPr>
          <a:lstStyle/>
          <a:p>
            <a:pPr marL="12700">
              <a:lnSpc>
                <a:spcPct val="100000"/>
              </a:lnSpc>
            </a:pPr>
            <a:r>
              <a:rPr lang="en-GB" sz="4000" b="1" spc="-5" dirty="0" err="1">
                <a:solidFill>
                  <a:schemeClr val="tx1"/>
                </a:solidFill>
                <a:latin typeface="Arial"/>
                <a:cs typeface="Arial"/>
              </a:rPr>
              <a:t>Prif</a:t>
            </a:r>
            <a:r>
              <a:rPr lang="en-GB" sz="4000" b="1" spc="-5" dirty="0">
                <a:solidFill>
                  <a:schemeClr val="tx1"/>
                </a:solidFill>
                <a:latin typeface="Arial"/>
                <a:cs typeface="Arial"/>
              </a:rPr>
              <a:t> </a:t>
            </a:r>
            <a:r>
              <a:rPr lang="en-GB" sz="4000" b="1" spc="-5" dirty="0" err="1">
                <a:solidFill>
                  <a:schemeClr val="tx1"/>
                </a:solidFill>
                <a:latin typeface="Arial"/>
                <a:cs typeface="Arial"/>
              </a:rPr>
              <a:t>athrawon</a:t>
            </a:r>
            <a:r>
              <a:rPr lang="en-GB" sz="4000" b="1" spc="-5" dirty="0">
                <a:solidFill>
                  <a:schemeClr val="tx1"/>
                </a:solidFill>
                <a:latin typeface="Arial"/>
                <a:cs typeface="Arial"/>
              </a:rPr>
              <a:t> </a:t>
            </a:r>
            <a:r>
              <a:rPr lang="en-GB" sz="4000" b="1" spc="-5" dirty="0" err="1">
                <a:solidFill>
                  <a:schemeClr val="tx1"/>
                </a:solidFill>
                <a:latin typeface="Arial"/>
                <a:cs typeface="Arial"/>
              </a:rPr>
              <a:t>ABCh</a:t>
            </a:r>
            <a:endParaRPr sz="40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6647974"/>
          </a:xfrm>
          <a:prstGeom prst="rect">
            <a:avLst/>
          </a:prstGeom>
        </p:spPr>
        <p:txBody>
          <a:bodyPr vert="horz" wrap="square" lIns="0" tIns="0" rIns="0" bIns="0" rtlCol="0">
            <a:spAutoFit/>
          </a:bodyPr>
          <a:lstStyle/>
          <a:p>
            <a:pPr marL="12700">
              <a:lnSpc>
                <a:spcPct val="100000"/>
              </a:lnSpc>
            </a:pPr>
            <a:r>
              <a:rPr lang="cy-GB" sz="2400" spc="-5" dirty="0">
                <a:latin typeface="Arial"/>
                <a:cs typeface="Arial"/>
              </a:rPr>
              <a:t>35%: tiwtor dosbarth</a:t>
            </a:r>
          </a:p>
          <a:p>
            <a:pPr marL="12700">
              <a:lnSpc>
                <a:spcPct val="100000"/>
              </a:lnSpc>
            </a:pPr>
            <a:r>
              <a:rPr lang="cy-GB" sz="2400" spc="-5" dirty="0">
                <a:latin typeface="Arial"/>
                <a:cs typeface="Arial"/>
              </a:rPr>
              <a:t>29%: unrhyw athro</a:t>
            </a:r>
          </a:p>
          <a:p>
            <a:pPr marL="12700">
              <a:lnSpc>
                <a:spcPct val="100000"/>
              </a:lnSpc>
            </a:pPr>
            <a:r>
              <a:rPr lang="cy-GB" sz="2400" spc="-5" dirty="0">
                <a:latin typeface="Arial"/>
                <a:cs typeface="Arial"/>
              </a:rPr>
              <a:t>11%: athro arbenigol</a:t>
            </a:r>
          </a:p>
          <a:p>
            <a:pPr marL="12700">
              <a:lnSpc>
                <a:spcPct val="100000"/>
              </a:lnSpc>
            </a:pPr>
            <a:endParaRPr lang="cy-GB" sz="2400" spc="-5" dirty="0">
              <a:latin typeface="Arial"/>
              <a:cs typeface="Arial"/>
            </a:endParaRPr>
          </a:p>
          <a:p>
            <a:pPr marL="12700">
              <a:lnSpc>
                <a:spcPct val="100000"/>
              </a:lnSpc>
            </a:pPr>
            <a:r>
              <a:rPr lang="cy-GB" sz="2400" spc="-5" dirty="0">
                <a:latin typeface="Arial"/>
                <a:cs typeface="Arial"/>
              </a:rPr>
              <a:t>‘</a:t>
            </a:r>
            <a:r>
              <a:rPr lang="cy-GB" sz="2400" dirty="0">
                <a:latin typeface="Arial" panose="020B0604020202020204" pitchFamily="34" charset="0"/>
                <a:cs typeface="Arial" panose="020B0604020202020204" pitchFamily="34" charset="0"/>
              </a:rPr>
              <a:t>Mae athrawon yn adnabod eu disgyblion ac yn gallu addasu profiadau dysgu i gyfrif am anghenion ac amgylchiadau disgyblion unigol mewn ffordd na all cyfranwyr unigol wneud. Mae defnyddio cyfranwyr allanol yn rheolaidd yn cynnal y syniad bod athrawon yn llai abl i ddarparu profiadau dysgu ac addysgu da am iechyd a llesiant nag arbenigwr allanol. Mae cyfraniadau allanol yn gweithio orau pan fyddant yn ychwanegu gwerth at y profiadau dysgu craidd a ddarperir gan athrawon arferol disgyblion</a:t>
            </a:r>
            <a:r>
              <a:rPr lang="cy-GB" sz="2400" spc="-5" dirty="0">
                <a:latin typeface="Arial" panose="020B0604020202020204" pitchFamily="34" charset="0"/>
                <a:cs typeface="Arial" panose="020B0604020202020204" pitchFamily="34" charset="0"/>
              </a:rPr>
              <a:t>.</a:t>
            </a:r>
            <a:r>
              <a:rPr lang="cy-GB" sz="2400" spc="-5" dirty="0">
                <a:latin typeface="Arial"/>
                <a:cs typeface="Arial"/>
              </a:rPr>
              <a:t>’ (Iach a hapus, Estyn, 2019)</a:t>
            </a:r>
          </a:p>
          <a:p>
            <a:pPr marR="5080">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15553"/>
          </a:xfrm>
          <a:prstGeom prst="rect">
            <a:avLst/>
          </a:prstGeom>
        </p:spPr>
        <p:txBody>
          <a:bodyPr vert="horz" wrap="square" lIns="0" tIns="0" rIns="0" bIns="0" rtlCol="0">
            <a:spAutoFit/>
          </a:bodyPr>
          <a:lstStyle/>
          <a:p>
            <a:pPr marL="12700">
              <a:lnSpc>
                <a:spcPct val="100000"/>
              </a:lnSpc>
            </a:pPr>
            <a:r>
              <a:rPr lang="en-GB" sz="4000" b="1" spc="-5" dirty="0">
                <a:latin typeface="Arial"/>
                <a:cs typeface="Arial"/>
              </a:rPr>
              <a:t>Main PSE teachers</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0" name="TextBox 9">
            <a:extLst>
              <a:ext uri="{FF2B5EF4-FFF2-40B4-BE49-F238E27FC236}">
                <a16:creationId xmlns:a16="http://schemas.microsoft.com/office/drawing/2014/main" id="{EF60B294-5B92-4C0D-88FE-AA3670EF77D6}"/>
              </a:ext>
            </a:extLst>
          </p:cNvPr>
          <p:cNvSpPr txBox="1"/>
          <p:nvPr/>
        </p:nvSpPr>
        <p:spPr>
          <a:xfrm>
            <a:off x="6487368" y="2642252"/>
            <a:ext cx="6517432" cy="6001643"/>
          </a:xfrm>
          <a:prstGeom prst="rect">
            <a:avLst/>
          </a:prstGeom>
          <a:noFill/>
        </p:spPr>
        <p:txBody>
          <a:bodyPr wrap="square">
            <a:spAutoFit/>
          </a:bodyPr>
          <a:lstStyle/>
          <a:p>
            <a:pPr marL="12700">
              <a:lnSpc>
                <a:spcPct val="100000"/>
              </a:lnSpc>
            </a:pPr>
            <a:r>
              <a:rPr lang="en-GB" sz="2400" spc="-5" dirty="0">
                <a:latin typeface="Arial"/>
                <a:cs typeface="Arial"/>
              </a:rPr>
              <a:t>35%: form tutor</a:t>
            </a:r>
          </a:p>
          <a:p>
            <a:pPr marL="12700">
              <a:lnSpc>
                <a:spcPct val="100000"/>
              </a:lnSpc>
            </a:pPr>
            <a:r>
              <a:rPr lang="en-GB" sz="2400" spc="-5" dirty="0">
                <a:latin typeface="Arial"/>
                <a:cs typeface="Arial"/>
              </a:rPr>
              <a:t>29%: any teacher</a:t>
            </a:r>
          </a:p>
          <a:p>
            <a:pPr marL="12700">
              <a:lnSpc>
                <a:spcPct val="100000"/>
              </a:lnSpc>
            </a:pPr>
            <a:r>
              <a:rPr lang="en-GB" sz="2400" spc="-5" dirty="0">
                <a:latin typeface="Arial"/>
                <a:cs typeface="Arial"/>
              </a:rPr>
              <a:t>11%: specialist teacher</a:t>
            </a:r>
          </a:p>
          <a:p>
            <a:pPr marL="12700">
              <a:lnSpc>
                <a:spcPct val="100000"/>
              </a:lnSpc>
            </a:pPr>
            <a:endParaRPr lang="en-GB" sz="2400" spc="-5" dirty="0">
              <a:latin typeface="Arial"/>
              <a:cs typeface="Arial"/>
            </a:endParaRPr>
          </a:p>
          <a:p>
            <a:pPr marL="12700">
              <a:lnSpc>
                <a:spcPct val="100000"/>
              </a:lnSpc>
            </a:pPr>
            <a:r>
              <a:rPr lang="en-GB" sz="2400" spc="-5" dirty="0">
                <a:latin typeface="Arial"/>
                <a:cs typeface="Arial"/>
              </a:rPr>
              <a:t>‘Teachers know their pupils and can tailor learning experiences to take account of individual pupils’ needs and circumstances in a way that an external contributors cannot do. Regularly using external contributors perpetuates the idea that teachers are less able to provide good teaching and learning experiences about health and wellbeing than an external specialist. External contributions work best when they add value to the core learning experiences provided by pupils’ usual </a:t>
            </a:r>
          </a:p>
          <a:p>
            <a:pPr marL="12700">
              <a:lnSpc>
                <a:spcPct val="100000"/>
              </a:lnSpc>
            </a:pPr>
            <a:r>
              <a:rPr lang="en-GB" sz="2400" spc="-5" dirty="0">
                <a:latin typeface="Arial"/>
                <a:cs typeface="Arial"/>
              </a:rPr>
              <a:t>teachers.’ (Healthy and happy, Estyn, 2019)</a:t>
            </a:r>
          </a:p>
        </p:txBody>
      </p:sp>
    </p:spTree>
    <p:extLst>
      <p:ext uri="{BB962C8B-B14F-4D97-AF65-F5344CB8AC3E}">
        <p14:creationId xmlns:p14="http://schemas.microsoft.com/office/powerpoint/2010/main" val="3013297593"/>
      </p:ext>
    </p:extLst>
  </p:cSld>
  <p:clrMapOvr>
    <a:masterClrMapping/>
  </p:clrMapOvr>
  <mc:AlternateContent xmlns:mc="http://schemas.openxmlformats.org/markup-compatibility/2006" xmlns:p14="http://schemas.microsoft.com/office/powerpoint/2010/main">
    <mc:Choice Requires="p14">
      <p:transition spd="slow" p14:dur="2000" advTm="33595"/>
    </mc:Choice>
    <mc:Fallback xmlns="">
      <p:transition spd="slow" advTm="33595"/>
    </mc:Fallback>
  </mc:AlternateContent>
  <p:extLst>
    <p:ext uri="{E180D4A7-C9FB-4DFB-919C-405C955672EB}">
      <p14:showEvtLst xmlns:p14="http://schemas.microsoft.com/office/powerpoint/2010/main">
        <p14:playEvt time="0" objId="4"/>
        <p14:stopEvt time="32253" objId="4"/>
      </p14:showEvtLst>
    </p:ext>
  </p:extLs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cy-GB" sz="4500" b="1" spc="-5" dirty="0">
                <a:solidFill>
                  <a:schemeClr val="tx1"/>
                </a:solidFill>
                <a:latin typeface="Arial"/>
                <a:cs typeface="Arial"/>
              </a:rPr>
              <a:t>Hyfforddiant ar gyfer</a:t>
            </a:r>
            <a:br>
              <a:rPr lang="cy-GB" sz="4500" b="1" spc="-5" dirty="0">
                <a:solidFill>
                  <a:schemeClr val="tx1"/>
                </a:solidFill>
                <a:latin typeface="Arial"/>
                <a:cs typeface="Arial"/>
              </a:rPr>
            </a:br>
            <a:r>
              <a:rPr lang="cy-GB" sz="4500" b="1" spc="-5" dirty="0">
                <a:solidFill>
                  <a:schemeClr val="tx1"/>
                </a:solidFill>
                <a:latin typeface="Arial"/>
                <a:cs typeface="Arial"/>
              </a:rPr>
              <a:t>athrawon anarbenigol</a:t>
            </a:r>
            <a:endParaRPr lang="cy-GB" sz="4500" dirty="0">
              <a:solidFill>
                <a:schemeClr val="tx1"/>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latin typeface="Arial"/>
                <a:cs typeface="Arial"/>
              </a:rPr>
              <a:t>Training for non-specialist teachers</a:t>
            </a:r>
            <a:endParaRPr sz="4500" dirty="0">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0" name="object 3">
            <a:extLst>
              <a:ext uri="{FF2B5EF4-FFF2-40B4-BE49-F238E27FC236}">
                <a16:creationId xmlns:a16="http://schemas.microsoft.com/office/drawing/2014/main" id="{375DFA4D-DA63-48A8-9408-111CD917EBD8}"/>
              </a:ext>
            </a:extLst>
          </p:cNvPr>
          <p:cNvSpPr txBox="1"/>
          <p:nvPr/>
        </p:nvSpPr>
        <p:spPr>
          <a:xfrm>
            <a:off x="6615620" y="3404252"/>
            <a:ext cx="5786564" cy="2215991"/>
          </a:xfrm>
          <a:prstGeom prst="rect">
            <a:avLst/>
          </a:prstGeom>
        </p:spPr>
        <p:txBody>
          <a:bodyPr vert="horz" wrap="square" lIns="0" tIns="0" rIns="0" bIns="0" rtlCol="0">
            <a:spAutoFit/>
          </a:bodyPr>
          <a:lstStyle/>
          <a:p>
            <a:pPr marR="5080">
              <a:tabLst>
                <a:tab pos="5485765" algn="l"/>
              </a:tabLst>
            </a:pPr>
            <a:r>
              <a:rPr lang="en-GB" sz="2400" dirty="0">
                <a:solidFill>
                  <a:schemeClr val="tx1">
                    <a:lumMod val="95000"/>
                    <a:lumOff val="5000"/>
                  </a:schemeClr>
                </a:solidFill>
                <a:latin typeface="Arial"/>
                <a:cs typeface="Arial"/>
              </a:rPr>
              <a:t>57%: no training </a:t>
            </a:r>
          </a:p>
          <a:p>
            <a:pPr marR="5080">
              <a:tabLst>
                <a:tab pos="5485765" algn="l"/>
              </a:tabLst>
            </a:pPr>
            <a:r>
              <a:rPr lang="en-GB" sz="2400" dirty="0">
                <a:solidFill>
                  <a:schemeClr val="tx1">
                    <a:lumMod val="95000"/>
                    <a:lumOff val="5000"/>
                  </a:schemeClr>
                </a:solidFill>
                <a:latin typeface="Arial"/>
                <a:cs typeface="Arial"/>
              </a:rPr>
              <a:t>19%: compulsory training</a:t>
            </a:r>
          </a:p>
          <a:p>
            <a:pPr marR="5080">
              <a:tabLst>
                <a:tab pos="5485765" algn="l"/>
              </a:tabLst>
            </a:pPr>
            <a:r>
              <a:rPr lang="en-GB" sz="2400" dirty="0">
                <a:solidFill>
                  <a:schemeClr val="tx1">
                    <a:lumMod val="95000"/>
                    <a:lumOff val="5000"/>
                  </a:schemeClr>
                </a:solidFill>
                <a:latin typeface="Arial"/>
                <a:cs typeface="Arial"/>
              </a:rPr>
              <a:t>19%: optional training</a:t>
            </a:r>
          </a:p>
          <a:p>
            <a:pPr marR="5080">
              <a:tabLst>
                <a:tab pos="5485765" algn="l"/>
              </a:tabLst>
            </a:pPr>
            <a:r>
              <a:rPr lang="en-GB" sz="2400" dirty="0">
                <a:solidFill>
                  <a:schemeClr val="tx1">
                    <a:lumMod val="95000"/>
                    <a:lumOff val="5000"/>
                  </a:schemeClr>
                </a:solidFill>
                <a:latin typeface="Arial"/>
                <a:cs typeface="Arial"/>
              </a:rPr>
              <a:t>5%: only specialists teach in the school</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11" name="Blwch Testun 10">
            <a:extLst>
              <a:ext uri="{FF2B5EF4-FFF2-40B4-BE49-F238E27FC236}">
                <a16:creationId xmlns:a16="http://schemas.microsoft.com/office/drawing/2014/main" id="{6D42B224-064A-47E7-9267-686F8B50EEDD}"/>
              </a:ext>
            </a:extLst>
          </p:cNvPr>
          <p:cNvSpPr txBox="1"/>
          <p:nvPr/>
        </p:nvSpPr>
        <p:spPr>
          <a:xfrm>
            <a:off x="957263" y="3404252"/>
            <a:ext cx="6515100" cy="1938992"/>
          </a:xfrm>
          <a:prstGeom prst="rect">
            <a:avLst/>
          </a:prstGeom>
          <a:noFill/>
        </p:spPr>
        <p:txBody>
          <a:bodyPr wrap="square">
            <a:spAutoFit/>
          </a:bodyPr>
          <a:lstStyle/>
          <a:p>
            <a:pPr marR="5080">
              <a:tabLst>
                <a:tab pos="5485765" algn="l"/>
              </a:tabLst>
            </a:pPr>
            <a:r>
              <a:rPr lang="cy-GB" sz="2400" dirty="0">
                <a:solidFill>
                  <a:schemeClr val="tx1">
                    <a:lumMod val="95000"/>
                    <a:lumOff val="5000"/>
                  </a:schemeClr>
                </a:solidFill>
                <a:latin typeface="Arial"/>
                <a:cs typeface="Arial"/>
              </a:rPr>
              <a:t>57%: dim hyfforddiant </a:t>
            </a:r>
          </a:p>
          <a:p>
            <a:pPr marR="5080">
              <a:tabLst>
                <a:tab pos="5485765" algn="l"/>
              </a:tabLst>
            </a:pPr>
            <a:r>
              <a:rPr lang="cy-GB" sz="2400" dirty="0">
                <a:solidFill>
                  <a:schemeClr val="tx1">
                    <a:lumMod val="95000"/>
                    <a:lumOff val="5000"/>
                  </a:schemeClr>
                </a:solidFill>
                <a:latin typeface="Arial"/>
                <a:cs typeface="Arial"/>
              </a:rPr>
              <a:t>19%: hyfforddiant gorfodol</a:t>
            </a:r>
          </a:p>
          <a:p>
            <a:pPr marR="5080">
              <a:tabLst>
                <a:tab pos="5485765" algn="l"/>
              </a:tabLst>
            </a:pPr>
            <a:r>
              <a:rPr lang="cy-GB" sz="2400" dirty="0">
                <a:solidFill>
                  <a:schemeClr val="tx1">
                    <a:lumMod val="95000"/>
                    <a:lumOff val="5000"/>
                  </a:schemeClr>
                </a:solidFill>
                <a:latin typeface="Arial"/>
                <a:cs typeface="Arial"/>
              </a:rPr>
              <a:t>19%: hyfforddiant dewisol</a:t>
            </a:r>
          </a:p>
          <a:p>
            <a:pPr marR="5080">
              <a:tabLst>
                <a:tab pos="5485765" algn="l"/>
              </a:tabLst>
            </a:pPr>
            <a:r>
              <a:rPr lang="cy-GB" sz="2400" dirty="0">
                <a:solidFill>
                  <a:schemeClr val="tx1">
                    <a:lumMod val="95000"/>
                    <a:lumOff val="5000"/>
                  </a:schemeClr>
                </a:solidFill>
                <a:latin typeface="Arial"/>
                <a:cs typeface="Arial"/>
              </a:rPr>
              <a:t>5%: dim ond arbenigwyr sy’n addysgu   </a:t>
            </a:r>
          </a:p>
          <a:p>
            <a:pPr marR="5080">
              <a:tabLst>
                <a:tab pos="5485765" algn="l"/>
              </a:tabLst>
            </a:pPr>
            <a:r>
              <a:rPr lang="cy-GB" sz="2400" dirty="0">
                <a:solidFill>
                  <a:schemeClr val="tx1">
                    <a:lumMod val="95000"/>
                    <a:lumOff val="5000"/>
                  </a:schemeClr>
                </a:solidFill>
                <a:latin typeface="Arial"/>
                <a:cs typeface="Arial"/>
              </a:rPr>
              <a:t>yn yr ysgol</a:t>
            </a:r>
          </a:p>
        </p:txBody>
      </p:sp>
    </p:spTree>
    <p:extLst>
      <p:ext uri="{BB962C8B-B14F-4D97-AF65-F5344CB8AC3E}">
        <p14:creationId xmlns:p14="http://schemas.microsoft.com/office/powerpoint/2010/main" val="3943696021"/>
      </p:ext>
    </p:extLst>
  </p:cSld>
  <p:clrMapOvr>
    <a:masterClrMapping/>
  </p:clrMapOvr>
  <mc:AlternateContent xmlns:mc="http://schemas.openxmlformats.org/markup-compatibility/2006" xmlns:p14="http://schemas.microsoft.com/office/powerpoint/2010/main">
    <mc:Choice Requires="p14">
      <p:transition spd="slow" p14:dur="2000" advTm="29846"/>
    </mc:Choice>
    <mc:Fallback xmlns="">
      <p:transition spd="slow" advTm="29846"/>
    </mc:Fallback>
  </mc:AlternateContent>
  <p:extLst>
    <p:ext uri="{E180D4A7-C9FB-4DFB-919C-405C955672EB}">
      <p14:showEvtLst xmlns:p14="http://schemas.microsoft.com/office/powerpoint/2010/main">
        <p14:playEvt time="0" objId="3"/>
        <p14:stopEvt time="28387" objId="3"/>
      </p14:showEvtLst>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384995"/>
          </a:xfrm>
          <a:prstGeom prst="rect">
            <a:avLst/>
          </a:prstGeom>
        </p:spPr>
        <p:txBody>
          <a:bodyPr vert="horz" wrap="square" lIns="0" tIns="0" rIns="0" bIns="0" rtlCol="0">
            <a:spAutoFit/>
          </a:bodyPr>
          <a:lstStyle/>
          <a:p>
            <a:pPr marL="12700">
              <a:lnSpc>
                <a:spcPct val="100000"/>
              </a:lnSpc>
            </a:pPr>
            <a:r>
              <a:rPr lang="cy-GB" sz="4500" b="1" spc="-5" dirty="0">
                <a:solidFill>
                  <a:schemeClr val="tx1"/>
                </a:solidFill>
                <a:latin typeface="Arial"/>
                <a:cs typeface="Arial"/>
              </a:rPr>
              <a:t>Hyfforddiant ar gyfer</a:t>
            </a:r>
            <a:br>
              <a:rPr lang="cy-GB" sz="4500" b="1" spc="-5" dirty="0">
                <a:solidFill>
                  <a:schemeClr val="tx1"/>
                </a:solidFill>
                <a:latin typeface="Arial"/>
                <a:cs typeface="Arial"/>
              </a:rPr>
            </a:br>
            <a:r>
              <a:rPr lang="cy-GB" sz="4500" b="1" spc="-5" dirty="0">
                <a:solidFill>
                  <a:schemeClr val="tx1"/>
                </a:solidFill>
                <a:latin typeface="Arial"/>
                <a:cs typeface="Arial"/>
              </a:rPr>
              <a:t>athrawon anarbenigol</a:t>
            </a:r>
            <a:endParaRPr sz="45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spc="-5" dirty="0">
                <a:latin typeface="Arial"/>
                <a:cs typeface="Arial"/>
              </a:rPr>
              <a:t>Training for non-specialist teachers</a:t>
            </a:r>
            <a:endParaRPr sz="4500" dirty="0">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0" name="object 3">
            <a:extLst>
              <a:ext uri="{FF2B5EF4-FFF2-40B4-BE49-F238E27FC236}">
                <a16:creationId xmlns:a16="http://schemas.microsoft.com/office/drawing/2014/main" id="{375DFA4D-DA63-48A8-9408-111CD917EBD8}"/>
              </a:ext>
            </a:extLst>
          </p:cNvPr>
          <p:cNvSpPr txBox="1"/>
          <p:nvPr/>
        </p:nvSpPr>
        <p:spPr>
          <a:xfrm>
            <a:off x="6615620" y="3237998"/>
            <a:ext cx="5786564" cy="4801314"/>
          </a:xfrm>
          <a:prstGeom prst="rect">
            <a:avLst/>
          </a:prstGeom>
        </p:spPr>
        <p:txBody>
          <a:bodyPr vert="horz" wrap="square" lIns="0" tIns="0" rIns="0" bIns="0" rtlCol="0">
            <a:spAutoFit/>
          </a:bodyPr>
          <a:lstStyle/>
          <a:p>
            <a:pPr marR="5080">
              <a:tabLst>
                <a:tab pos="5485765" algn="l"/>
              </a:tabLst>
            </a:pPr>
            <a:r>
              <a:rPr lang="en-GB" sz="2400" dirty="0">
                <a:solidFill>
                  <a:schemeClr val="tx1">
                    <a:lumMod val="95000"/>
                    <a:lumOff val="5000"/>
                  </a:schemeClr>
                </a:solidFill>
                <a:latin typeface="Arial"/>
                <a:cs typeface="Arial"/>
              </a:rPr>
              <a:t>‘Few teachers enter the profession with substantial background training in child or </a:t>
            </a:r>
          </a:p>
          <a:p>
            <a:pPr marR="5080">
              <a:tabLst>
                <a:tab pos="5485765" algn="l"/>
              </a:tabLst>
            </a:pPr>
            <a:r>
              <a:rPr lang="en-GB" sz="2400" dirty="0">
                <a:solidFill>
                  <a:schemeClr val="tx1">
                    <a:lumMod val="95000"/>
                    <a:lumOff val="5000"/>
                  </a:schemeClr>
                </a:solidFill>
                <a:latin typeface="Arial"/>
                <a:cs typeface="Arial"/>
              </a:rPr>
              <a:t>adolescent development, or how best to support children’s health and wellbeing… </a:t>
            </a:r>
          </a:p>
          <a:p>
            <a:pPr marR="5080">
              <a:tabLst>
                <a:tab pos="5485765" algn="l"/>
              </a:tabLst>
            </a:pPr>
            <a:endParaRPr lang="en-GB" sz="2400" dirty="0">
              <a:solidFill>
                <a:schemeClr val="tx1">
                  <a:lumMod val="95000"/>
                  <a:lumOff val="5000"/>
                </a:schemeClr>
              </a:solidFill>
              <a:latin typeface="Arial"/>
              <a:cs typeface="Arial"/>
            </a:endParaRPr>
          </a:p>
          <a:p>
            <a:pPr marR="5080">
              <a:tabLst>
                <a:tab pos="5485765" algn="l"/>
              </a:tabLst>
            </a:pPr>
            <a:r>
              <a:rPr lang="en-GB" sz="2400" dirty="0">
                <a:solidFill>
                  <a:schemeClr val="tx1">
                    <a:lumMod val="95000"/>
                    <a:lumOff val="5000"/>
                  </a:schemeClr>
                </a:solidFill>
                <a:latin typeface="Arial"/>
                <a:cs typeface="Arial"/>
              </a:rPr>
              <a:t>Although PSE has been statutory in Wales since 2003, initial teacher education does </a:t>
            </a:r>
          </a:p>
          <a:p>
            <a:pPr marR="5080">
              <a:tabLst>
                <a:tab pos="5485765" algn="l"/>
              </a:tabLst>
            </a:pPr>
            <a:r>
              <a:rPr lang="en-GB" sz="2400" dirty="0">
                <a:solidFill>
                  <a:schemeClr val="tx1">
                    <a:lumMod val="95000"/>
                    <a:lumOff val="5000"/>
                  </a:schemeClr>
                </a:solidFill>
                <a:latin typeface="Arial"/>
                <a:cs typeface="Arial"/>
              </a:rPr>
              <a:t>not provide an option for teachers to train as PSE specialists. As a result, teachers </a:t>
            </a:r>
          </a:p>
          <a:p>
            <a:pPr marR="5080">
              <a:tabLst>
                <a:tab pos="5485765" algn="l"/>
              </a:tabLst>
            </a:pPr>
            <a:r>
              <a:rPr lang="en-GB" sz="2400" dirty="0">
                <a:solidFill>
                  <a:schemeClr val="tx1">
                    <a:lumMod val="95000"/>
                    <a:lumOff val="5000"/>
                  </a:schemeClr>
                </a:solidFill>
                <a:latin typeface="Arial"/>
                <a:cs typeface="Arial"/>
              </a:rPr>
              <a:t>are very often expected to teach PSE without having had appropriate training.’ (Healthy and happy, Estyn, 2019) </a:t>
            </a:r>
          </a:p>
          <a:p>
            <a:pPr marR="5080">
              <a:tabLst>
                <a:tab pos="5485765" algn="l"/>
              </a:tabLst>
            </a:pPr>
            <a:endParaRPr sz="2400" dirty="0">
              <a:solidFill>
                <a:schemeClr val="tx1">
                  <a:lumMod val="95000"/>
                  <a:lumOff val="5000"/>
                </a:schemeClr>
              </a:solidFill>
              <a:latin typeface="Arial"/>
              <a:cs typeface="Arial"/>
            </a:endParaRPr>
          </a:p>
        </p:txBody>
      </p:sp>
      <p:sp>
        <p:nvSpPr>
          <p:cNvPr id="11" name="Blwch Testun 10">
            <a:extLst>
              <a:ext uri="{FF2B5EF4-FFF2-40B4-BE49-F238E27FC236}">
                <a16:creationId xmlns:a16="http://schemas.microsoft.com/office/drawing/2014/main" id="{54231D98-3B6A-4E1C-8ACD-EA0028096DBC}"/>
              </a:ext>
            </a:extLst>
          </p:cNvPr>
          <p:cNvSpPr txBox="1"/>
          <p:nvPr/>
        </p:nvSpPr>
        <p:spPr>
          <a:xfrm>
            <a:off x="328612" y="3237998"/>
            <a:ext cx="6515100" cy="4524315"/>
          </a:xfrm>
          <a:prstGeom prst="rect">
            <a:avLst/>
          </a:prstGeom>
          <a:noFill/>
        </p:spPr>
        <p:txBody>
          <a:bodyPr wrap="square">
            <a:spAutoFit/>
          </a:bodyPr>
          <a:lstStyle/>
          <a:p>
            <a:pPr marR="5080">
              <a:tabLst>
                <a:tab pos="5485765" algn="l"/>
              </a:tabLst>
            </a:pPr>
            <a:r>
              <a:rPr lang="cy-GB" sz="2400" dirty="0">
                <a:latin typeface="Arial" panose="020B0604020202020204" pitchFamily="34" charset="0"/>
                <a:cs typeface="Arial" panose="020B0604020202020204" pitchFamily="34" charset="0"/>
              </a:rPr>
              <a:t>Ychydig athrawon sy’n ymuno â’r proffesiwn gyda hyfforddiant cefndir sylweddol ym maes datblygiad plant neu’r glasoed, neu’r ffordd orau o gefnogi iechyd a llesiant plant</a:t>
            </a:r>
            <a:r>
              <a:rPr lang="cy-GB" sz="2400" dirty="0">
                <a:solidFill>
                  <a:schemeClr val="tx1">
                    <a:lumMod val="95000"/>
                    <a:lumOff val="5000"/>
                  </a:schemeClr>
                </a:solidFill>
                <a:latin typeface="Arial" panose="020B0604020202020204" pitchFamily="34" charset="0"/>
                <a:cs typeface="Arial" panose="020B0604020202020204" pitchFamily="34" charset="0"/>
              </a:rPr>
              <a:t>… </a:t>
            </a:r>
          </a:p>
          <a:p>
            <a:pPr marR="5080">
              <a:tabLst>
                <a:tab pos="5485765" algn="l"/>
              </a:tabLst>
            </a:pPr>
            <a:endParaRPr lang="cy-GB" sz="2400" dirty="0">
              <a:solidFill>
                <a:schemeClr val="tx1">
                  <a:lumMod val="95000"/>
                  <a:lumOff val="5000"/>
                </a:schemeClr>
              </a:solidFill>
              <a:latin typeface="Arial"/>
              <a:cs typeface="Arial"/>
            </a:endParaRPr>
          </a:p>
          <a:p>
            <a:pPr marR="5080">
              <a:tabLst>
                <a:tab pos="5485765" algn="l"/>
              </a:tabLst>
            </a:pPr>
            <a:r>
              <a:rPr lang="cy-GB" sz="2400" dirty="0">
                <a:latin typeface="Arial" panose="020B0604020202020204" pitchFamily="34" charset="0"/>
                <a:cs typeface="Arial" panose="020B0604020202020204" pitchFamily="34" charset="0"/>
              </a:rPr>
              <a:t>Er i </a:t>
            </a:r>
            <a:r>
              <a:rPr lang="cy-GB" sz="2400" dirty="0" err="1">
                <a:latin typeface="Arial" panose="020B0604020202020204" pitchFamily="34" charset="0"/>
                <a:cs typeface="Arial" panose="020B0604020202020204" pitchFamily="34" charset="0"/>
              </a:rPr>
              <a:t>ABCh</a:t>
            </a:r>
            <a:r>
              <a:rPr lang="cy-GB" sz="2400" dirty="0">
                <a:latin typeface="Arial" panose="020B0604020202020204" pitchFamily="34" charset="0"/>
                <a:cs typeface="Arial" panose="020B0604020202020204" pitchFamily="34" charset="0"/>
              </a:rPr>
              <a:t> fod yn statudol yng Nghymru er 2003, nid yw addysg gychwynnol athrawon </a:t>
            </a:r>
          </a:p>
          <a:p>
            <a:pPr marR="5080">
              <a:tabLst>
                <a:tab pos="5485765" algn="l"/>
              </a:tabLst>
            </a:pPr>
            <a:r>
              <a:rPr lang="cy-GB" sz="2400" dirty="0">
                <a:latin typeface="Arial" panose="020B0604020202020204" pitchFamily="34" charset="0"/>
                <a:cs typeface="Arial" panose="020B0604020202020204" pitchFamily="34" charset="0"/>
              </a:rPr>
              <a:t>yn rhoi opsiwn i athrawon hyfforddi’n arbenigwyr </a:t>
            </a:r>
            <a:r>
              <a:rPr lang="cy-GB" sz="2400" dirty="0" err="1">
                <a:latin typeface="Arial" panose="020B0604020202020204" pitchFamily="34" charset="0"/>
                <a:cs typeface="Arial" panose="020B0604020202020204" pitchFamily="34" charset="0"/>
              </a:rPr>
              <a:t>ABCh</a:t>
            </a:r>
            <a:r>
              <a:rPr lang="cy-GB" sz="2400" dirty="0">
                <a:latin typeface="Arial" panose="020B0604020202020204" pitchFamily="34" charset="0"/>
                <a:cs typeface="Arial" panose="020B0604020202020204" pitchFamily="34" charset="0"/>
              </a:rPr>
              <a:t>. O ganlyniad, mae disgwyl yn aml iawn i athrawon addysgu </a:t>
            </a:r>
            <a:r>
              <a:rPr lang="cy-GB" sz="2400" dirty="0" err="1">
                <a:latin typeface="Arial" panose="020B0604020202020204" pitchFamily="34" charset="0"/>
                <a:cs typeface="Arial" panose="020B0604020202020204" pitchFamily="34" charset="0"/>
              </a:rPr>
              <a:t>ABCh</a:t>
            </a:r>
            <a:r>
              <a:rPr lang="cy-GB" sz="2400" dirty="0">
                <a:latin typeface="Arial" panose="020B0604020202020204" pitchFamily="34" charset="0"/>
                <a:cs typeface="Arial" panose="020B0604020202020204" pitchFamily="34" charset="0"/>
              </a:rPr>
              <a:t> heb gael hyfforddiant priodol</a:t>
            </a:r>
            <a:r>
              <a:rPr lang="cy-GB" sz="2400" dirty="0">
                <a:solidFill>
                  <a:schemeClr val="tx1">
                    <a:lumMod val="95000"/>
                    <a:lumOff val="5000"/>
                  </a:schemeClr>
                </a:solidFill>
                <a:latin typeface="Arial" panose="020B0604020202020204" pitchFamily="34" charset="0"/>
                <a:cs typeface="Arial" panose="020B0604020202020204" pitchFamily="34" charset="0"/>
              </a:rPr>
              <a:t>.’ </a:t>
            </a:r>
            <a:r>
              <a:rPr lang="cy-GB" sz="2400" dirty="0">
                <a:solidFill>
                  <a:schemeClr val="tx1">
                    <a:lumMod val="95000"/>
                    <a:lumOff val="5000"/>
                  </a:schemeClr>
                </a:solidFill>
                <a:latin typeface="Arial"/>
                <a:cs typeface="Arial"/>
              </a:rPr>
              <a:t>(Iach a hapus, Estyn, 2019) </a:t>
            </a:r>
          </a:p>
        </p:txBody>
      </p:sp>
    </p:spTree>
    <p:extLst>
      <p:ext uri="{BB962C8B-B14F-4D97-AF65-F5344CB8AC3E}">
        <p14:creationId xmlns:p14="http://schemas.microsoft.com/office/powerpoint/2010/main" val="2533172419"/>
      </p:ext>
    </p:extLst>
  </p:cSld>
  <p:clrMapOvr>
    <a:masterClrMapping/>
  </p:clrMapOvr>
  <mc:AlternateContent xmlns:mc="http://schemas.openxmlformats.org/markup-compatibility/2006" xmlns:p14="http://schemas.microsoft.com/office/powerpoint/2010/main">
    <mc:Choice Requires="p14">
      <p:transition spd="slow" p14:dur="2000" advTm="19354"/>
    </mc:Choice>
    <mc:Fallback xmlns="">
      <p:transition spd="slow" advTm="19354"/>
    </mc:Fallback>
  </mc:AlternateContent>
  <p:extLst>
    <p:ext uri="{E180D4A7-C9FB-4DFB-919C-405C955672EB}">
      <p14:showEvtLst xmlns:p14="http://schemas.microsoft.com/office/powerpoint/2010/main">
        <p14:playEvt time="0" objId="3"/>
        <p14:stopEvt time="18426" objId="3"/>
      </p14:showEvtLst>
    </p:ext>
  </p:extLs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284413"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solidFill>
                <a:latin typeface="Arial"/>
                <a:cs typeface="Arial"/>
              </a:rPr>
              <a:t>Cynllunio’r</a:t>
            </a:r>
            <a:r>
              <a:rPr lang="en-GB" sz="4500" b="1" spc="-5" dirty="0">
                <a:solidFill>
                  <a:schemeClr val="tx1"/>
                </a:solidFill>
                <a:latin typeface="Arial"/>
                <a:cs typeface="Arial"/>
              </a:rPr>
              <a:t> </a:t>
            </a:r>
            <a:r>
              <a:rPr lang="en-GB" sz="4500" b="1" spc="-5" dirty="0" err="1">
                <a:solidFill>
                  <a:schemeClr val="tx1"/>
                </a:solidFill>
                <a:latin typeface="Arial"/>
                <a:cs typeface="Arial"/>
              </a:rPr>
              <a:t>cwricwlwm</a:t>
            </a:r>
            <a:r>
              <a:rPr lang="en-GB" sz="4500" b="1" spc="-5" dirty="0">
                <a:solidFill>
                  <a:schemeClr val="tx1"/>
                </a:solidFill>
                <a:latin typeface="Arial"/>
                <a:cs typeface="Arial"/>
              </a:rPr>
              <a:t> </a:t>
            </a:r>
            <a:endParaRPr lang="en-GB" sz="4500" dirty="0">
              <a:solidFill>
                <a:schemeClr val="tx1"/>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67372" y="1715989"/>
            <a:ext cx="5937885" cy="692497"/>
          </a:xfrm>
          <a:prstGeom prst="rect">
            <a:avLst/>
          </a:prstGeom>
        </p:spPr>
        <p:txBody>
          <a:bodyPr vert="horz" wrap="square" lIns="0" tIns="0" rIns="0" bIns="0" rtlCol="0">
            <a:spAutoFit/>
          </a:bodyPr>
          <a:lstStyle/>
          <a:p>
            <a:pPr marL="12700">
              <a:lnSpc>
                <a:spcPct val="100000"/>
              </a:lnSpc>
            </a:pPr>
            <a:r>
              <a:rPr lang="en-GB" sz="4500" b="1" spc="-5" dirty="0">
                <a:latin typeface="Arial"/>
                <a:cs typeface="Arial"/>
              </a:rPr>
              <a:t>Curriculum planning</a:t>
            </a:r>
            <a:endParaRPr sz="4500" dirty="0">
              <a:latin typeface="Arial"/>
              <a:cs typeface="Arial"/>
            </a:endParaRPr>
          </a:p>
        </p:txBody>
      </p:sp>
      <p:sp>
        <p:nvSpPr>
          <p:cNvPr id="8" name="object 8"/>
          <p:cNvSpPr txBox="1"/>
          <p:nvPr/>
        </p:nvSpPr>
        <p:spPr>
          <a:xfrm>
            <a:off x="6615620" y="2642252"/>
            <a:ext cx="5937885" cy="2342308"/>
          </a:xfrm>
          <a:prstGeom prst="rect">
            <a:avLst/>
          </a:prstGeom>
        </p:spPr>
        <p:txBody>
          <a:bodyPr vert="horz" wrap="square" lIns="0" tIns="0" rIns="0" bIns="0" rtlCol="0">
            <a:spAutoFit/>
          </a:bodyPr>
          <a:lstStyle/>
          <a:p>
            <a:pPr>
              <a:lnSpc>
                <a:spcPct val="107000"/>
              </a:lnSpc>
              <a:spcAft>
                <a:spcPts val="800"/>
              </a:spcAft>
            </a:pPr>
            <a:r>
              <a:rPr lang="en-GB" sz="2400" dirty="0">
                <a:effectLst/>
                <a:latin typeface="Arial" panose="020B0604020202020204" pitchFamily="34" charset="0"/>
                <a:ea typeface="Calibri" panose="020F0502020204030204" pitchFamily="34" charset="0"/>
                <a:cs typeface="Times New Roman" panose="02020603050405020304" pitchFamily="18" charset="0"/>
              </a:rPr>
              <a:t>‘when planning curriculum activities on health and wellbeing or support services, few schools draw enough on research findings about effective pedagogies or approaches to supporting pupils.’ (Healthy and happy, Estyn, 2019)</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0" name="Blwch Testun 9">
            <a:extLst>
              <a:ext uri="{FF2B5EF4-FFF2-40B4-BE49-F238E27FC236}">
                <a16:creationId xmlns:a16="http://schemas.microsoft.com/office/drawing/2014/main" id="{F36808E1-1F43-4CF8-86BB-9FA552A57D86}"/>
              </a:ext>
            </a:extLst>
          </p:cNvPr>
          <p:cNvSpPr txBox="1"/>
          <p:nvPr/>
        </p:nvSpPr>
        <p:spPr>
          <a:xfrm>
            <a:off x="71946" y="2642252"/>
            <a:ext cx="6543674" cy="2434641"/>
          </a:xfrm>
          <a:prstGeom prst="rect">
            <a:avLst/>
          </a:prstGeom>
          <a:noFill/>
        </p:spPr>
        <p:txBody>
          <a:bodyPr wrap="square">
            <a:spAutoFit/>
          </a:bodyPr>
          <a:lstStyle/>
          <a:p>
            <a:pPr>
              <a:lnSpc>
                <a:spcPct val="107000"/>
              </a:lnSpc>
              <a:spcAft>
                <a:spcPts val="800"/>
              </a:spcAft>
            </a:pPr>
            <a:r>
              <a:rPr lang="cy-GB" sz="2400" dirty="0">
                <a:effectLst/>
                <a:latin typeface="Arial" panose="020B0604020202020204" pitchFamily="34" charset="0"/>
                <a:ea typeface="Calibri" panose="020F0502020204030204" pitchFamily="34" charset="0"/>
                <a:cs typeface="Times New Roman" panose="02020603050405020304" pitchFamily="18" charset="0"/>
              </a:rPr>
              <a:t>‘</a:t>
            </a:r>
            <a:r>
              <a:rPr lang="cy-GB" sz="2400" dirty="0">
                <a:latin typeface="Arial" panose="020B0604020202020204" pitchFamily="34" charset="0"/>
                <a:cs typeface="Arial" panose="020B0604020202020204" pitchFamily="34" charset="0"/>
              </a:rPr>
              <a:t>wrth gynllunio gweithgareddau’r cwricwlwm ar iechyd a llesiant neu wasanaethau cymorth, ychydig ysgolion sy’n manteisio’n ddigonol ar ganfyddiadau ymchwil o ran addysgeg effeithiol neu ddulliau effeithiol o gefnogi disgyblion</a:t>
            </a:r>
            <a:r>
              <a:rPr lang="cy-GB" sz="2400" dirty="0">
                <a:effectLst/>
                <a:latin typeface="Arial" panose="020B0604020202020204" pitchFamily="34" charset="0"/>
                <a:ea typeface="Calibri" panose="020F0502020204030204" pitchFamily="34" charset="0"/>
                <a:cs typeface="Times New Roman" panose="02020603050405020304" pitchFamily="18" charset="0"/>
              </a:rPr>
              <a:t>.’ (Iach a hapus, Estyn, 2019)</a:t>
            </a:r>
            <a:endParaRPr lang="cy-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82030733"/>
      </p:ext>
    </p:extLst>
  </p:cSld>
  <p:clrMapOvr>
    <a:masterClrMapping/>
  </p:clrMapOvr>
  <mc:AlternateContent xmlns:mc="http://schemas.openxmlformats.org/markup-compatibility/2006" xmlns:p14="http://schemas.microsoft.com/office/powerpoint/2010/main">
    <mc:Choice Requires="p14">
      <p:transition spd="slow" p14:dur="2000" advTm="42697"/>
    </mc:Choice>
    <mc:Fallback xmlns="">
      <p:transition spd="slow" advTm="42697"/>
    </mc:Fallback>
  </mc:AlternateContent>
  <p:extLst>
    <p:ext uri="{E180D4A7-C9FB-4DFB-919C-405C955672EB}">
      <p14:showEvtLst xmlns:p14="http://schemas.microsoft.com/office/powerpoint/2010/main">
        <p14:playEvt time="0" objId="3"/>
        <p14:stopEvt time="41792" objId="3"/>
      </p14:showEvtLst>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14081" y="1640070"/>
            <a:ext cx="11950199" cy="3385542"/>
          </a:xfrm>
          <a:prstGeom prst="rect">
            <a:avLst/>
          </a:prstGeom>
        </p:spPr>
        <p:txBody>
          <a:bodyPr vert="horz" wrap="square" lIns="0" tIns="0" rIns="0" bIns="0" rtlCol="0">
            <a:spAutoFit/>
          </a:bodyPr>
          <a:lstStyle/>
          <a:p>
            <a:pPr lvl="0"/>
            <a:r>
              <a:rPr lang="en-GB" sz="4400" b="1" dirty="0" err="1">
                <a:solidFill>
                  <a:schemeClr val="tx1"/>
                </a:solidFill>
                <a:latin typeface="Arial" panose="020B0604020202020204" pitchFamily="34" charset="0"/>
                <a:ea typeface="Calibri" panose="020F0502020204030204" pitchFamily="34" charset="0"/>
                <a:cs typeface="Arial" panose="020B0604020202020204" pitchFamily="34" charset="0"/>
              </a:rPr>
              <a:t>Defnyddio</a:t>
            </a:r>
            <a:r>
              <a:rPr lang="en-GB" sz="4400" b="1"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GB" sz="4400" b="1" dirty="0" err="1">
                <a:solidFill>
                  <a:schemeClr val="tx1"/>
                </a:solidFill>
                <a:latin typeface="Arial" panose="020B0604020202020204" pitchFamily="34" charset="0"/>
                <a:ea typeface="Calibri" panose="020F0502020204030204" pitchFamily="34" charset="0"/>
                <a:cs typeface="Arial" panose="020B0604020202020204" pitchFamily="34" charset="0"/>
              </a:rPr>
              <a:t>data’r</a:t>
            </a:r>
            <a:r>
              <a:rPr lang="en-GB" sz="4400" b="1" dirty="0">
                <a:solidFill>
                  <a:schemeClr val="tx1"/>
                </a:solidFill>
                <a:latin typeface="Arial" panose="020B0604020202020204" pitchFamily="34" charset="0"/>
                <a:ea typeface="Calibri" panose="020F0502020204030204" pitchFamily="34" charset="0"/>
                <a:cs typeface="Arial" panose="020B0604020202020204" pitchFamily="34" charset="0"/>
              </a:rPr>
              <a:t> </a:t>
            </a:r>
            <a:br>
              <a:rPr lang="en-GB" sz="4400" b="1" dirty="0">
                <a:solidFill>
                  <a:schemeClr val="tx1"/>
                </a:solidFill>
                <a:latin typeface="Arial" panose="020B0604020202020204" pitchFamily="34" charset="0"/>
                <a:ea typeface="Calibri" panose="020F0502020204030204" pitchFamily="34" charset="0"/>
                <a:cs typeface="Arial" panose="020B0604020202020204" pitchFamily="34" charset="0"/>
              </a:rPr>
            </a:br>
            <a:r>
              <a:rPr lang="en-GB" sz="4400" b="1" dirty="0" err="1">
                <a:solidFill>
                  <a:schemeClr val="tx1"/>
                </a:solidFill>
                <a:latin typeface="Arial" panose="020B0604020202020204" pitchFamily="34" charset="0"/>
                <a:ea typeface="Calibri" panose="020F0502020204030204" pitchFamily="34" charset="0"/>
                <a:cs typeface="Arial" panose="020B0604020202020204" pitchFamily="34" charset="0"/>
              </a:rPr>
              <a:t>Rhwydwaith</a:t>
            </a:r>
            <a:r>
              <a:rPr lang="en-GB" sz="4400" b="1"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GB" sz="4400" b="1" dirty="0" err="1">
                <a:solidFill>
                  <a:schemeClr val="tx1"/>
                </a:solidFill>
                <a:latin typeface="Arial" panose="020B0604020202020204" pitchFamily="34" charset="0"/>
                <a:ea typeface="Calibri" panose="020F0502020204030204" pitchFamily="34" charset="0"/>
                <a:cs typeface="Arial" panose="020B0604020202020204" pitchFamily="34" charset="0"/>
              </a:rPr>
              <a:t>Ymchwil</a:t>
            </a:r>
            <a:br>
              <a:rPr lang="en-GB" sz="4400" b="1" dirty="0">
                <a:solidFill>
                  <a:schemeClr val="tx1"/>
                </a:solidFill>
                <a:latin typeface="Arial" panose="020B0604020202020204" pitchFamily="34" charset="0"/>
                <a:ea typeface="Calibri" panose="020F0502020204030204" pitchFamily="34" charset="0"/>
                <a:cs typeface="Arial" panose="020B0604020202020204" pitchFamily="34" charset="0"/>
              </a:rPr>
            </a:br>
            <a:r>
              <a:rPr lang="en-GB" sz="4400" b="1" dirty="0">
                <a:solidFill>
                  <a:schemeClr val="tx1"/>
                </a:solidFill>
                <a:latin typeface="Arial" panose="020B0604020202020204" pitchFamily="34" charset="0"/>
                <a:ea typeface="Calibri" panose="020F0502020204030204" pitchFamily="34" charset="0"/>
                <a:cs typeface="Arial" panose="020B0604020202020204" pitchFamily="34" charset="0"/>
              </a:rPr>
              <a:t>Iechyd </a:t>
            </a:r>
            <a:r>
              <a:rPr lang="en-GB" sz="4400" b="1" dirty="0" err="1">
                <a:solidFill>
                  <a:schemeClr val="tx1"/>
                </a:solidFill>
                <a:latin typeface="Arial" panose="020B0604020202020204" pitchFamily="34" charset="0"/>
                <a:ea typeface="Calibri" panose="020F0502020204030204" pitchFamily="34" charset="0"/>
                <a:cs typeface="Arial" panose="020B0604020202020204" pitchFamily="34" charset="0"/>
              </a:rPr>
              <a:t>mewn</a:t>
            </a:r>
            <a:r>
              <a:rPr lang="en-GB" sz="4400" b="1"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GB" sz="4400" b="1" dirty="0" err="1">
                <a:solidFill>
                  <a:schemeClr val="tx1"/>
                </a:solidFill>
                <a:latin typeface="Arial" panose="020B0604020202020204" pitchFamily="34" charset="0"/>
                <a:ea typeface="Calibri" panose="020F0502020204030204" pitchFamily="34" charset="0"/>
                <a:cs typeface="Arial" panose="020B0604020202020204" pitchFamily="34" charset="0"/>
              </a:rPr>
              <a:t>Ysgolion</a:t>
            </a:r>
            <a:br>
              <a:rPr lang="en-GB" sz="4400" b="1" dirty="0">
                <a:solidFill>
                  <a:schemeClr val="tx1"/>
                </a:solidFill>
                <a:latin typeface="Arial" panose="020B0604020202020204" pitchFamily="34" charset="0"/>
                <a:ea typeface="Calibri" panose="020F0502020204030204" pitchFamily="34" charset="0"/>
                <a:cs typeface="Arial" panose="020B0604020202020204" pitchFamily="34" charset="0"/>
              </a:rPr>
            </a:br>
            <a:r>
              <a:rPr lang="en-GB" sz="4400" b="1" dirty="0" err="1">
                <a:solidFill>
                  <a:schemeClr val="tx1"/>
                </a:solidFill>
                <a:latin typeface="Arial" panose="020B0604020202020204" pitchFamily="34" charset="0"/>
                <a:ea typeface="Calibri" panose="020F0502020204030204" pitchFamily="34" charset="0"/>
                <a:cs typeface="Arial" panose="020B0604020202020204" pitchFamily="34" charset="0"/>
              </a:rPr>
              <a:t>i</a:t>
            </a:r>
            <a:r>
              <a:rPr lang="en-GB" sz="4400" b="1"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GB" sz="4400" b="1" dirty="0" err="1">
                <a:solidFill>
                  <a:schemeClr val="tx1"/>
                </a:solidFill>
                <a:latin typeface="Arial" panose="020B0604020202020204" pitchFamily="34" charset="0"/>
                <a:ea typeface="Calibri" panose="020F0502020204030204" pitchFamily="34" charset="0"/>
                <a:cs typeface="Arial" panose="020B0604020202020204" pitchFamily="34" charset="0"/>
              </a:rPr>
              <a:t>gefnogi</a:t>
            </a:r>
            <a:r>
              <a:rPr lang="en-GB" sz="4400" b="1" dirty="0">
                <a:solidFill>
                  <a:schemeClr val="tx1"/>
                </a:solidFill>
                <a:latin typeface="Arial" panose="020B0604020202020204" pitchFamily="34" charset="0"/>
                <a:ea typeface="Calibri" panose="020F0502020204030204" pitchFamily="34" charset="0"/>
                <a:cs typeface="Arial" panose="020B0604020202020204" pitchFamily="34" charset="0"/>
              </a:rPr>
              <a:t> </a:t>
            </a:r>
            <a:r>
              <a:rPr lang="en-GB" sz="4400" b="1" dirty="0" err="1">
                <a:solidFill>
                  <a:schemeClr val="tx1"/>
                </a:solidFill>
                <a:latin typeface="Arial" panose="020B0604020202020204" pitchFamily="34" charset="0"/>
                <a:ea typeface="Calibri" panose="020F0502020204030204" pitchFamily="34" charset="0"/>
                <a:cs typeface="Arial" panose="020B0604020202020204" pitchFamily="34" charset="0"/>
              </a:rPr>
              <a:t>gwellliant</a:t>
            </a:r>
            <a:r>
              <a:rPr lang="en-GB" sz="4400" b="1" dirty="0">
                <a:solidFill>
                  <a:schemeClr val="tx1"/>
                </a:solidFill>
                <a:latin typeface="Arial" panose="020B0604020202020204" pitchFamily="34" charset="0"/>
                <a:ea typeface="Calibri" panose="020F0502020204030204" pitchFamily="34" charset="0"/>
                <a:cs typeface="Arial" panose="020B0604020202020204" pitchFamily="34" charset="0"/>
              </a:rPr>
              <a:t> </a:t>
            </a:r>
            <a:br>
              <a:rPr lang="en-GB" sz="4400" b="1" dirty="0">
                <a:solidFill>
                  <a:schemeClr val="tx1"/>
                </a:solidFill>
                <a:latin typeface="Arial" panose="020B0604020202020204" pitchFamily="34" charset="0"/>
                <a:ea typeface="Calibri" panose="020F0502020204030204" pitchFamily="34" charset="0"/>
                <a:cs typeface="Arial" panose="020B0604020202020204" pitchFamily="34" charset="0"/>
              </a:rPr>
            </a:br>
            <a:r>
              <a:rPr lang="en-GB" sz="4400" b="1" dirty="0" err="1">
                <a:solidFill>
                  <a:schemeClr val="tx1"/>
                </a:solidFill>
                <a:latin typeface="Arial" panose="020B0604020202020204" pitchFamily="34" charset="0"/>
                <a:ea typeface="Calibri" panose="020F0502020204030204" pitchFamily="34" charset="0"/>
                <a:cs typeface="Arial" panose="020B0604020202020204" pitchFamily="34" charset="0"/>
              </a:rPr>
              <a:t>ysgol</a:t>
            </a:r>
            <a:endParaRPr lang="en-GB" sz="44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3" name="object 3"/>
          <p:cNvSpPr txBox="1"/>
          <p:nvPr/>
        </p:nvSpPr>
        <p:spPr>
          <a:xfrm>
            <a:off x="527300" y="2642252"/>
            <a:ext cx="5899785" cy="738664"/>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7066915" y="1593236"/>
            <a:ext cx="5937885" cy="2215991"/>
          </a:xfrm>
          <a:prstGeom prst="rect">
            <a:avLst/>
          </a:prstGeom>
        </p:spPr>
        <p:txBody>
          <a:bodyPr vert="horz" wrap="square" lIns="0" tIns="0" rIns="0" bIns="0" rtlCol="0">
            <a:spAutoFit/>
          </a:bodyPr>
          <a:lstStyle/>
          <a:p>
            <a:pPr lvl="0"/>
            <a:r>
              <a:rPr lang="en-GB" sz="4800" b="1" dirty="0">
                <a:effectLst/>
                <a:latin typeface="Arial" panose="020B0604020202020204" pitchFamily="34" charset="0"/>
                <a:ea typeface="Calibri" panose="020F0502020204030204" pitchFamily="34" charset="0"/>
                <a:cs typeface="Arial" panose="020B0604020202020204" pitchFamily="34" charset="0"/>
              </a:rPr>
              <a:t>Using SHRN data to support school improvement</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1" name="object 3">
            <a:extLst>
              <a:ext uri="{FF2B5EF4-FFF2-40B4-BE49-F238E27FC236}">
                <a16:creationId xmlns:a16="http://schemas.microsoft.com/office/drawing/2014/main" id="{22C9FA12-7D88-4B44-984E-5C86196B42ED}"/>
              </a:ext>
            </a:extLst>
          </p:cNvPr>
          <p:cNvSpPr txBox="1"/>
          <p:nvPr/>
        </p:nvSpPr>
        <p:spPr>
          <a:xfrm>
            <a:off x="6615620" y="4528959"/>
            <a:ext cx="5899785" cy="369331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chemeClr val="tx1">
                    <a:lumMod val="95000"/>
                    <a:lumOff val="5000"/>
                  </a:schemeClr>
                </a:solidFill>
                <a:latin typeface="Arial"/>
                <a:cs typeface="Arial"/>
              </a:rPr>
              <a:t>The Student Health and Wellbeing survey (</a:t>
            </a:r>
            <a:r>
              <a:rPr lang="en-GB" sz="2400" dirty="0">
                <a:latin typeface="Arial" panose="020B0604020202020204" pitchFamily="34" charset="0"/>
                <a:cs typeface="Arial" panose="020B0604020202020204" pitchFamily="34" charset="0"/>
                <a:hlinkClick r:id="rId3"/>
              </a:rPr>
              <a:t>https://www.shrn.org.uk/webinars</a:t>
            </a:r>
            <a:r>
              <a:rPr lang="en-GB" sz="2400" dirty="0">
                <a:latin typeface="Arial" panose="020B0604020202020204" pitchFamily="34" charset="0"/>
                <a:cs typeface="Arial" panose="020B0604020202020204" pitchFamily="34" charset="0"/>
              </a:rPr>
              <a:t> and </a:t>
            </a:r>
            <a:r>
              <a:rPr lang="en-GB" sz="2400" dirty="0">
                <a:latin typeface="Arial" panose="020B0604020202020204" pitchFamily="34" charset="0"/>
                <a:cs typeface="Arial" panose="020B0604020202020204" pitchFamily="34" charset="0"/>
                <a:hlinkClick r:id="rId4"/>
              </a:rPr>
              <a:t>https://www.shrn.org.uk/national-data/</a:t>
            </a:r>
            <a:r>
              <a:rPr lang="en-GB" sz="2400" dirty="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fr-FR" sz="2400" dirty="0">
                <a:solidFill>
                  <a:schemeClr val="tx1">
                    <a:lumMod val="95000"/>
                    <a:lumOff val="5000"/>
                  </a:schemeClr>
                </a:solidFill>
                <a:latin typeface="Arial"/>
                <a:cs typeface="Arial"/>
              </a:rPr>
              <a:t>The School </a:t>
            </a:r>
            <a:r>
              <a:rPr lang="en-GB" sz="2400" dirty="0">
                <a:solidFill>
                  <a:schemeClr val="tx1">
                    <a:lumMod val="95000"/>
                    <a:lumOff val="5000"/>
                  </a:schemeClr>
                </a:solidFill>
                <a:latin typeface="Arial"/>
                <a:cs typeface="Arial"/>
              </a:rPr>
              <a:t>Environment</a:t>
            </a:r>
            <a:r>
              <a:rPr lang="fr-FR" sz="2400" dirty="0">
                <a:solidFill>
                  <a:schemeClr val="tx1">
                    <a:lumMod val="95000"/>
                    <a:lumOff val="5000"/>
                  </a:schemeClr>
                </a:solidFill>
                <a:latin typeface="Arial"/>
                <a:cs typeface="Arial"/>
              </a:rPr>
              <a:t> Questionnaire survey </a:t>
            </a:r>
          </a:p>
          <a:p>
            <a:pPr marR="5080">
              <a:tabLst>
                <a:tab pos="5485765" algn="l"/>
              </a:tabLst>
            </a:pPr>
            <a:r>
              <a:rPr lang="en-GB" sz="2400" dirty="0"/>
              <a:t>     (</a:t>
            </a:r>
            <a:r>
              <a:rPr lang="en-GB" sz="2400" dirty="0">
                <a:latin typeface="Arial" panose="020B0604020202020204" pitchFamily="34" charset="0"/>
                <a:cs typeface="Arial" panose="020B0604020202020204" pitchFamily="34" charset="0"/>
                <a:hlinkClick r:id="rId4"/>
              </a:rPr>
              <a:t>https://www.shrn.org.uk/national-data/</a:t>
            </a:r>
            <a:r>
              <a:rPr lang="en-GB" sz="2400" dirty="0">
                <a:latin typeface="Arial" panose="020B0604020202020204" pitchFamily="34" charset="0"/>
                <a:cs typeface="Arial" panose="020B0604020202020204" pitchFamily="34" charset="0"/>
              </a:rPr>
              <a:t>)</a:t>
            </a: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10" name="Blwch Testun 9">
            <a:extLst>
              <a:ext uri="{FF2B5EF4-FFF2-40B4-BE49-F238E27FC236}">
                <a16:creationId xmlns:a16="http://schemas.microsoft.com/office/drawing/2014/main" id="{592F2C37-F5F3-4E99-9EBD-332AFC279742}"/>
              </a:ext>
            </a:extLst>
          </p:cNvPr>
          <p:cNvSpPr txBox="1"/>
          <p:nvPr/>
        </p:nvSpPr>
        <p:spPr>
          <a:xfrm>
            <a:off x="579052" y="5343185"/>
            <a:ext cx="6515100" cy="3416320"/>
          </a:xfrm>
          <a:prstGeom prst="rect">
            <a:avLst/>
          </a:prstGeom>
          <a:noFill/>
        </p:spPr>
        <p:txBody>
          <a:bodyPr wrap="square">
            <a:spAutoFit/>
          </a:bodyPr>
          <a:lstStyle/>
          <a:p>
            <a:pPr marL="342900" marR="5080" indent="-342900">
              <a:buFont typeface="Arial" panose="020B0604020202020204" pitchFamily="34" charset="0"/>
              <a:buChar char="•"/>
              <a:tabLst>
                <a:tab pos="5485765" algn="l"/>
              </a:tabLst>
            </a:pPr>
            <a:r>
              <a:rPr lang="en-GB" sz="2400" dirty="0" err="1">
                <a:solidFill>
                  <a:schemeClr val="tx1">
                    <a:lumMod val="95000"/>
                    <a:lumOff val="5000"/>
                  </a:schemeClr>
                </a:solidFill>
                <a:latin typeface="Arial"/>
                <a:cs typeface="Arial"/>
              </a:rPr>
              <a:t>Yr</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Arolwg</a:t>
            </a:r>
            <a:r>
              <a:rPr lang="en-GB" sz="2400" dirty="0">
                <a:solidFill>
                  <a:schemeClr val="tx1">
                    <a:lumMod val="95000"/>
                    <a:lumOff val="5000"/>
                  </a:schemeClr>
                </a:solidFill>
                <a:latin typeface="Arial"/>
                <a:cs typeface="Arial"/>
              </a:rPr>
              <a:t> Iechyd a </a:t>
            </a:r>
            <a:r>
              <a:rPr lang="en-GB" sz="2400" dirty="0" err="1">
                <a:solidFill>
                  <a:schemeClr val="tx1">
                    <a:lumMod val="95000"/>
                    <a:lumOff val="5000"/>
                  </a:schemeClr>
                </a:solidFill>
                <a:latin typeface="Arial"/>
                <a:cs typeface="Arial"/>
              </a:rPr>
              <a:t>Lles</a:t>
            </a:r>
            <a:r>
              <a:rPr lang="en-GB" sz="2400" dirty="0">
                <a:solidFill>
                  <a:schemeClr val="tx1">
                    <a:lumMod val="95000"/>
                    <a:lumOff val="5000"/>
                  </a:schemeClr>
                </a:solidFill>
                <a:latin typeface="Arial"/>
                <a:cs typeface="Arial"/>
              </a:rPr>
              <a:t> </a:t>
            </a:r>
            <a:r>
              <a:rPr lang="en-GB" sz="2400" dirty="0" err="1">
                <a:solidFill>
                  <a:schemeClr val="tx1">
                    <a:lumMod val="95000"/>
                    <a:lumOff val="5000"/>
                  </a:schemeClr>
                </a:solidFill>
                <a:latin typeface="Arial"/>
                <a:cs typeface="Arial"/>
              </a:rPr>
              <a:t>Myfyrwyr</a:t>
            </a:r>
            <a:r>
              <a:rPr lang="en-GB" sz="2400" dirty="0">
                <a:solidFill>
                  <a:schemeClr val="tx1">
                    <a:lumMod val="95000"/>
                    <a:lumOff val="5000"/>
                  </a:schemeClr>
                </a:solidFill>
                <a:latin typeface="Arial"/>
                <a:cs typeface="Arial"/>
              </a:rPr>
              <a:t> (</a:t>
            </a:r>
            <a:r>
              <a:rPr lang="en-GB" sz="2400" dirty="0">
                <a:latin typeface="Arial" panose="020B0604020202020204" pitchFamily="34" charset="0"/>
                <a:cs typeface="Arial" panose="020B0604020202020204" pitchFamily="34" charset="0"/>
                <a:hlinkClick r:id="rId5"/>
              </a:rPr>
              <a:t>https://www.shrn.org.uk/cy/data-cenedlaethol/</a:t>
            </a:r>
            <a:r>
              <a:rPr lang="en-GB" sz="2400" dirty="0">
                <a:latin typeface="Arial" panose="020B0604020202020204" pitchFamily="34" charset="0"/>
                <a:cs typeface="Arial" panose="020B0604020202020204" pitchFamily="34" charset="0"/>
              </a:rPr>
              <a:t> a </a:t>
            </a:r>
            <a:r>
              <a:rPr lang="en-GB" sz="2400" dirty="0">
                <a:latin typeface="Arial" panose="020B0604020202020204" pitchFamily="34" charset="0"/>
                <a:cs typeface="Arial" panose="020B0604020202020204" pitchFamily="34" charset="0"/>
                <a:hlinkClick r:id="rId5"/>
              </a:rPr>
              <a:t>https://www.shrn.org.uk/cy/data-cenedlaethol/</a:t>
            </a:r>
            <a:r>
              <a:rPr lang="en-GB" sz="2400" dirty="0">
                <a:solidFill>
                  <a:schemeClr val="tx1">
                    <a:lumMod val="95000"/>
                    <a:lumOff val="5000"/>
                  </a:schemeClr>
                </a:solidFill>
                <a:latin typeface="Arial"/>
                <a:cs typeface="Arial"/>
              </a:rPr>
              <a:t>)</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r>
              <a:rPr lang="fr-FR" sz="2400" dirty="0" err="1">
                <a:solidFill>
                  <a:schemeClr val="tx1">
                    <a:lumMod val="95000"/>
                    <a:lumOff val="5000"/>
                  </a:schemeClr>
                </a:solidFill>
                <a:latin typeface="Arial"/>
                <a:cs typeface="Arial"/>
              </a:rPr>
              <a:t>Arolwg</a:t>
            </a:r>
            <a:r>
              <a:rPr lang="fr-FR" sz="2400" dirty="0">
                <a:solidFill>
                  <a:schemeClr val="tx1">
                    <a:lumMod val="95000"/>
                    <a:lumOff val="5000"/>
                  </a:schemeClr>
                </a:solidFill>
                <a:latin typeface="Arial"/>
                <a:cs typeface="Arial"/>
              </a:rPr>
              <a:t> </a:t>
            </a:r>
            <a:r>
              <a:rPr lang="fr-FR" sz="2400" dirty="0" err="1">
                <a:solidFill>
                  <a:schemeClr val="tx1">
                    <a:lumMod val="95000"/>
                    <a:lumOff val="5000"/>
                  </a:schemeClr>
                </a:solidFill>
                <a:latin typeface="Arial"/>
                <a:cs typeface="Arial"/>
              </a:rPr>
              <a:t>Holiadur</a:t>
            </a:r>
            <a:r>
              <a:rPr lang="fr-FR" sz="2400" dirty="0">
                <a:solidFill>
                  <a:schemeClr val="tx1">
                    <a:lumMod val="95000"/>
                    <a:lumOff val="5000"/>
                  </a:schemeClr>
                </a:solidFill>
                <a:latin typeface="Arial"/>
                <a:cs typeface="Arial"/>
              </a:rPr>
              <a:t> </a:t>
            </a:r>
            <a:r>
              <a:rPr lang="fr-FR" sz="2400" dirty="0" err="1">
                <a:solidFill>
                  <a:schemeClr val="tx1">
                    <a:lumMod val="95000"/>
                    <a:lumOff val="5000"/>
                  </a:schemeClr>
                </a:solidFill>
                <a:latin typeface="Arial"/>
                <a:cs typeface="Arial"/>
              </a:rPr>
              <a:t>Amgylchedd</a:t>
            </a:r>
            <a:r>
              <a:rPr lang="fr-FR" sz="2400" dirty="0">
                <a:solidFill>
                  <a:schemeClr val="tx1">
                    <a:lumMod val="95000"/>
                    <a:lumOff val="5000"/>
                  </a:schemeClr>
                </a:solidFill>
                <a:latin typeface="Arial"/>
                <a:cs typeface="Arial"/>
              </a:rPr>
              <a:t> </a:t>
            </a:r>
            <a:r>
              <a:rPr lang="fr-FR" sz="2400" dirty="0" err="1">
                <a:solidFill>
                  <a:schemeClr val="tx1">
                    <a:lumMod val="95000"/>
                    <a:lumOff val="5000"/>
                  </a:schemeClr>
                </a:solidFill>
                <a:latin typeface="Arial"/>
                <a:cs typeface="Arial"/>
              </a:rPr>
              <a:t>yr</a:t>
            </a:r>
            <a:r>
              <a:rPr lang="fr-FR" sz="2400" dirty="0">
                <a:solidFill>
                  <a:schemeClr val="tx1">
                    <a:lumMod val="95000"/>
                    <a:lumOff val="5000"/>
                  </a:schemeClr>
                </a:solidFill>
                <a:latin typeface="Arial"/>
                <a:cs typeface="Arial"/>
              </a:rPr>
              <a:t> </a:t>
            </a:r>
            <a:r>
              <a:rPr lang="fr-FR" sz="2400" dirty="0" err="1">
                <a:solidFill>
                  <a:schemeClr val="tx1">
                    <a:lumMod val="95000"/>
                    <a:lumOff val="5000"/>
                  </a:schemeClr>
                </a:solidFill>
                <a:latin typeface="Arial"/>
                <a:cs typeface="Arial"/>
              </a:rPr>
              <a:t>Ysgol</a:t>
            </a:r>
            <a:endParaRPr lang="fr-FR" sz="2400" dirty="0">
              <a:solidFill>
                <a:schemeClr val="tx1">
                  <a:lumMod val="95000"/>
                  <a:lumOff val="5000"/>
                </a:schemeClr>
              </a:solidFill>
              <a:latin typeface="Arial"/>
              <a:cs typeface="Arial"/>
            </a:endParaRPr>
          </a:p>
          <a:p>
            <a:pPr marR="5080">
              <a:tabLst>
                <a:tab pos="5485765" algn="l"/>
              </a:tabLst>
            </a:pPr>
            <a:r>
              <a:rPr lang="en-GB" sz="2400" dirty="0"/>
              <a:t>     (</a:t>
            </a:r>
            <a:r>
              <a:rPr lang="en-GB" sz="2400" dirty="0">
                <a:latin typeface="Arial" panose="020B0604020202020204" pitchFamily="34" charset="0"/>
                <a:cs typeface="Arial" panose="020B0604020202020204" pitchFamily="34" charset="0"/>
                <a:hlinkClick r:id="rId5"/>
              </a:rPr>
              <a:t>https://www.shrn.org.uk/cy/data-cenedlaethol/</a:t>
            </a:r>
            <a:r>
              <a:rPr lang="en-GB" sz="2400" dirty="0">
                <a:latin typeface="Arial" panose="020B0604020202020204" pitchFamily="34" charset="0"/>
                <a:cs typeface="Arial" panose="020B0604020202020204" pitchFamily="34" charset="0"/>
              </a:rPr>
              <a:t>)</a:t>
            </a:r>
            <a:endParaRPr lang="en-GB" sz="2400" dirty="0">
              <a:solidFill>
                <a:schemeClr val="tx1">
                  <a:lumMod val="95000"/>
                  <a:lumOff val="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2176789"/>
      </p:ext>
    </p:extLst>
  </p:cSld>
  <p:clrMapOvr>
    <a:masterClrMapping/>
  </p:clrMapOvr>
  <mc:AlternateContent xmlns:mc="http://schemas.openxmlformats.org/markup-compatibility/2006" xmlns:p14="http://schemas.microsoft.com/office/powerpoint/2010/main">
    <mc:Choice Requires="p14">
      <p:transition spd="slow" p14:dur="2000" advTm="80879"/>
    </mc:Choice>
    <mc:Fallback xmlns="">
      <p:transition spd="slow" advTm="80879"/>
    </mc:Fallback>
  </mc:AlternateContent>
  <p:extLst>
    <p:ext uri="{E180D4A7-C9FB-4DFB-919C-405C955672EB}">
      <p14:showEvtLst xmlns:p14="http://schemas.microsoft.com/office/powerpoint/2010/main">
        <p14:playEvt time="0" objId="4"/>
        <p14:stopEvt time="79091" objId="4"/>
      </p14:showEvtLst>
    </p:ext>
  </p:extLs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451295" y="1378639"/>
            <a:ext cx="11950199" cy="1384995"/>
          </a:xfrm>
          <a:prstGeom prst="rect">
            <a:avLst/>
          </a:prstGeom>
        </p:spPr>
        <p:txBody>
          <a:bodyPr vert="horz" wrap="square" lIns="0" tIns="0" rIns="0" bIns="0" rtlCol="0">
            <a:spAutoFit/>
          </a:bodyPr>
          <a:lstStyle/>
          <a:p>
            <a:pPr marL="12700">
              <a:lnSpc>
                <a:spcPct val="100000"/>
              </a:lnSpc>
            </a:pPr>
            <a:r>
              <a:rPr lang="en-GB" sz="4500" b="1" spc="-5" dirty="0" err="1">
                <a:solidFill>
                  <a:schemeClr val="tx1"/>
                </a:solidFill>
                <a:latin typeface="Arial"/>
                <a:cs typeface="Arial"/>
              </a:rPr>
              <a:t>Darpariaeth</a:t>
            </a:r>
            <a:r>
              <a:rPr lang="en-GB" sz="4500" b="1" spc="-5" dirty="0">
                <a:solidFill>
                  <a:schemeClr val="tx1"/>
                </a:solidFill>
                <a:latin typeface="Arial"/>
                <a:cs typeface="Arial"/>
              </a:rPr>
              <a:t> </a:t>
            </a:r>
            <a:r>
              <a:rPr lang="en-GB" sz="4500" b="1" spc="-5" dirty="0" err="1">
                <a:solidFill>
                  <a:schemeClr val="tx1"/>
                </a:solidFill>
                <a:latin typeface="Arial"/>
                <a:cs typeface="Arial"/>
              </a:rPr>
              <a:t>Addysg</a:t>
            </a:r>
            <a:br>
              <a:rPr lang="en-GB" sz="4500" b="1" spc="-5" dirty="0">
                <a:solidFill>
                  <a:schemeClr val="tx1"/>
                </a:solidFill>
                <a:latin typeface="Arial"/>
                <a:cs typeface="Arial"/>
              </a:rPr>
            </a:br>
            <a:r>
              <a:rPr lang="en-GB" sz="4500" b="1" spc="-5" dirty="0" err="1">
                <a:solidFill>
                  <a:schemeClr val="tx1"/>
                </a:solidFill>
                <a:latin typeface="Arial"/>
                <a:cs typeface="Arial"/>
              </a:rPr>
              <a:t>Gorfforol</a:t>
            </a:r>
            <a:endParaRPr lang="en-GB" sz="4500" dirty="0">
              <a:solidFill>
                <a:schemeClr val="tx1"/>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latin typeface="Arial"/>
                <a:cs typeface="Arial"/>
              </a:rPr>
              <a:t>PE provision</a:t>
            </a:r>
            <a:endParaRPr sz="4500" dirty="0">
              <a:latin typeface="Arial"/>
              <a:cs typeface="Arial"/>
            </a:endParaRPr>
          </a:p>
        </p:txBody>
      </p:sp>
      <p:sp>
        <p:nvSpPr>
          <p:cNvPr id="8" name="object 8"/>
          <p:cNvSpPr txBox="1"/>
          <p:nvPr/>
        </p:nvSpPr>
        <p:spPr>
          <a:xfrm>
            <a:off x="6615620" y="2642252"/>
            <a:ext cx="5937885" cy="7017306"/>
          </a:xfrm>
          <a:prstGeom prst="rect">
            <a:avLst/>
          </a:prstGeom>
        </p:spPr>
        <p:txBody>
          <a:bodyPr vert="horz" wrap="square" lIns="0" tIns="0" rIns="0" bIns="0" rtlCol="0">
            <a:spAutoFit/>
          </a:bodyPr>
          <a:lstStyle/>
          <a:p>
            <a:pPr marR="5080">
              <a:tabLst>
                <a:tab pos="5485765" algn="l"/>
              </a:tabLst>
            </a:pPr>
            <a:r>
              <a:rPr lang="en-GB" sz="2400" dirty="0">
                <a:latin typeface="Arial"/>
                <a:cs typeface="Arial"/>
              </a:rPr>
              <a:t>Key stage 3: typically at least 3 lessons per fortnight</a:t>
            </a:r>
          </a:p>
          <a:p>
            <a:pPr marR="5080">
              <a:tabLst>
                <a:tab pos="5485765" algn="l"/>
              </a:tabLst>
            </a:pPr>
            <a:endParaRPr lang="en-GB" sz="2400" dirty="0">
              <a:latin typeface="Arial"/>
              <a:cs typeface="Arial"/>
            </a:endParaRPr>
          </a:p>
          <a:p>
            <a:pPr marR="5080">
              <a:tabLst>
                <a:tab pos="5485765" algn="l"/>
              </a:tabLst>
            </a:pPr>
            <a:r>
              <a:rPr lang="en-GB" sz="2400" dirty="0">
                <a:latin typeface="Arial"/>
                <a:cs typeface="Arial"/>
              </a:rPr>
              <a:t>Key stage 4: typically 2 lessons per fortnight</a:t>
            </a: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r>
              <a:rPr lang="en-GB" sz="2400" dirty="0">
                <a:latin typeface="Arial"/>
                <a:cs typeface="Arial"/>
              </a:rPr>
              <a:t>‘The quality of learning experiences in PE is generally better in secondary schools…</a:t>
            </a:r>
          </a:p>
          <a:p>
            <a:pPr marR="5080">
              <a:tabLst>
                <a:tab pos="5485765" algn="l"/>
              </a:tabLst>
            </a:pPr>
            <a:endParaRPr lang="en-GB" sz="2400" dirty="0">
              <a:latin typeface="Arial"/>
              <a:cs typeface="Arial"/>
            </a:endParaRPr>
          </a:p>
          <a:p>
            <a:pPr marR="5080">
              <a:tabLst>
                <a:tab pos="5485765" algn="l"/>
              </a:tabLst>
            </a:pPr>
            <a:r>
              <a:rPr lang="en-GB" sz="2400" dirty="0">
                <a:latin typeface="Arial"/>
                <a:cs typeface="Arial"/>
              </a:rPr>
              <a:t>Pupils appreciate having a degree of choice about what activities they participate in during PE lessons, as it helps to build their confidence in being physically active. However, in secondary schools around 25% of pupils feel that their ideas about PE are never listened to, and just over a further 50% of pupils feel that this only happens sometimes’ (Healthy and happy, Estyn 2019)</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0" name="Blwch Testun 9">
            <a:extLst>
              <a:ext uri="{FF2B5EF4-FFF2-40B4-BE49-F238E27FC236}">
                <a16:creationId xmlns:a16="http://schemas.microsoft.com/office/drawing/2014/main" id="{2DCBDDD7-62E8-4C03-846A-0AAC4A589C11}"/>
              </a:ext>
            </a:extLst>
          </p:cNvPr>
          <p:cNvSpPr txBox="1"/>
          <p:nvPr/>
        </p:nvSpPr>
        <p:spPr>
          <a:xfrm>
            <a:off x="100520" y="2773475"/>
            <a:ext cx="6515100" cy="6863417"/>
          </a:xfrm>
          <a:prstGeom prst="rect">
            <a:avLst/>
          </a:prstGeom>
          <a:noFill/>
        </p:spPr>
        <p:txBody>
          <a:bodyPr wrap="square">
            <a:spAutoFit/>
          </a:bodyPr>
          <a:lstStyle/>
          <a:p>
            <a:pPr marR="5080">
              <a:tabLst>
                <a:tab pos="5485765" algn="l"/>
              </a:tabLst>
            </a:pPr>
            <a:r>
              <a:rPr lang="cy-GB" sz="2200" dirty="0">
                <a:latin typeface="Arial"/>
                <a:cs typeface="Arial"/>
              </a:rPr>
              <a:t>Cyfnod allweddol 3: o leiaf 3 gwers bob pythefnos, yn nodweddiadol</a:t>
            </a:r>
          </a:p>
          <a:p>
            <a:pPr marR="5080">
              <a:tabLst>
                <a:tab pos="5485765" algn="l"/>
              </a:tabLst>
            </a:pPr>
            <a:endParaRPr lang="cy-GB" sz="2200" dirty="0">
              <a:latin typeface="Arial"/>
              <a:cs typeface="Arial"/>
            </a:endParaRPr>
          </a:p>
          <a:p>
            <a:pPr marR="5080">
              <a:tabLst>
                <a:tab pos="5485765" algn="l"/>
              </a:tabLst>
            </a:pPr>
            <a:r>
              <a:rPr lang="cy-GB" sz="2200" dirty="0">
                <a:latin typeface="Arial"/>
                <a:cs typeface="Arial"/>
              </a:rPr>
              <a:t>Cyfnod allweddol 4: 2 wers bob pythefnos, yn nodweddiadol</a:t>
            </a:r>
          </a:p>
          <a:p>
            <a:pPr marR="5080">
              <a:tabLst>
                <a:tab pos="5485765" algn="l"/>
              </a:tabLst>
            </a:pPr>
            <a:endParaRPr lang="cy-GB" sz="2200" dirty="0">
              <a:solidFill>
                <a:schemeClr val="tx1">
                  <a:lumMod val="75000"/>
                  <a:lumOff val="25000"/>
                </a:schemeClr>
              </a:solidFill>
              <a:latin typeface="Arial"/>
              <a:cs typeface="Arial"/>
            </a:endParaRPr>
          </a:p>
          <a:p>
            <a:pPr marR="5080">
              <a:tabLst>
                <a:tab pos="5485765" algn="l"/>
              </a:tabLst>
            </a:pPr>
            <a:r>
              <a:rPr lang="cy-GB" sz="2200" dirty="0">
                <a:latin typeface="Arial"/>
                <a:cs typeface="Arial"/>
              </a:rPr>
              <a:t>‘Mae ansawdd y profiadau dysgu mewn Addysg Gorfforol yn well mewn ysgolion uwchradd, ar y cyfan…</a:t>
            </a:r>
          </a:p>
          <a:p>
            <a:pPr marR="5080">
              <a:tabLst>
                <a:tab pos="5485765" algn="l"/>
              </a:tabLst>
            </a:pPr>
            <a:endParaRPr lang="cy-GB" sz="2200" dirty="0">
              <a:latin typeface="Arial"/>
              <a:cs typeface="Arial"/>
            </a:endParaRPr>
          </a:p>
          <a:p>
            <a:pPr marR="5080">
              <a:tabLst>
                <a:tab pos="5485765" algn="l"/>
              </a:tabLst>
            </a:pPr>
            <a:r>
              <a:rPr lang="cy-GB" sz="2200" dirty="0">
                <a:latin typeface="Arial" panose="020B0604020202020204" pitchFamily="34" charset="0"/>
                <a:cs typeface="Arial" panose="020B0604020202020204" pitchFamily="34" charset="0"/>
              </a:rPr>
              <a:t>Mae disgyblion yn gwerthfawrogi cael rhywfaint o ddewis o ba weithgareddau y maent yn cymryd rhan ynddynt yn ystod gwersi addysg gorfforol, gan ei fod yn helpu i fagu’u hyder wrth fod yn weithgar yn gorfforol. Fodd bynnag, mewn ysgolion uwchradd, mae tua 25% o ddisgyblion o’r farn nad oes neb yn gwrando ar eu syniadau ynghylch addysg gorfforol, ac mae ychydig dros 50% arall o ddisgyblion o’r farn mai dim ond weithiau mae hynny’n digwydd’ </a:t>
            </a:r>
            <a:r>
              <a:rPr lang="cy-GB" sz="2200" dirty="0">
                <a:latin typeface="Arial"/>
                <a:cs typeface="Arial"/>
              </a:rPr>
              <a:t>(Iach a hapus, Estyn 2019)</a:t>
            </a:r>
          </a:p>
        </p:txBody>
      </p:sp>
    </p:spTree>
    <p:extLst>
      <p:ext uri="{BB962C8B-B14F-4D97-AF65-F5344CB8AC3E}">
        <p14:creationId xmlns:p14="http://schemas.microsoft.com/office/powerpoint/2010/main" val="4274029387"/>
      </p:ext>
    </p:extLst>
  </p:cSld>
  <p:clrMapOvr>
    <a:masterClrMapping/>
  </p:clrMapOvr>
  <mc:AlternateContent xmlns:mc="http://schemas.openxmlformats.org/markup-compatibility/2006" xmlns:p14="http://schemas.microsoft.com/office/powerpoint/2010/main">
    <mc:Choice Requires="p14">
      <p:transition spd="slow" p14:dur="2000" advTm="59635"/>
    </mc:Choice>
    <mc:Fallback xmlns="">
      <p:transition spd="slow" advTm="59635"/>
    </mc:Fallback>
  </mc:AlternateContent>
  <p:extLst>
    <p:ext uri="{E180D4A7-C9FB-4DFB-919C-405C955672EB}">
      <p14:showEvtLst xmlns:p14="http://schemas.microsoft.com/office/powerpoint/2010/main">
        <p14:playEvt time="0" objId="3"/>
        <p14:stopEvt time="58652" objId="3"/>
      </p14:showEvtLst>
    </p:ext>
  </p:extLs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231106"/>
          </a:xfrm>
          <a:prstGeom prst="rect">
            <a:avLst/>
          </a:prstGeom>
        </p:spPr>
        <p:txBody>
          <a:bodyPr vert="horz" wrap="square" lIns="0" tIns="0" rIns="0" bIns="0" rtlCol="0">
            <a:spAutoFit/>
          </a:bodyPr>
          <a:lstStyle/>
          <a:p>
            <a:pPr marL="12700">
              <a:lnSpc>
                <a:spcPct val="100000"/>
              </a:lnSpc>
            </a:pPr>
            <a:r>
              <a:rPr lang="en-GB" sz="4000" b="1" spc="-5" dirty="0" err="1">
                <a:solidFill>
                  <a:schemeClr val="tx1">
                    <a:lumMod val="75000"/>
                    <a:lumOff val="25000"/>
                  </a:schemeClr>
                </a:solidFill>
                <a:latin typeface="Arial"/>
                <a:cs typeface="Arial"/>
              </a:rPr>
              <a:t>Adroddiadau</a:t>
            </a:r>
            <a:r>
              <a:rPr lang="en-GB" sz="4000" b="1" spc="-5" dirty="0">
                <a:solidFill>
                  <a:schemeClr val="tx1">
                    <a:lumMod val="75000"/>
                    <a:lumOff val="25000"/>
                  </a:schemeClr>
                </a:solidFill>
                <a:latin typeface="Arial"/>
                <a:cs typeface="Arial"/>
              </a:rPr>
              <a:t> </a:t>
            </a:r>
            <a:r>
              <a:rPr lang="en-GB" sz="4000" b="1" spc="-5" dirty="0" err="1">
                <a:solidFill>
                  <a:schemeClr val="tx1">
                    <a:lumMod val="75000"/>
                    <a:lumOff val="25000"/>
                  </a:schemeClr>
                </a:solidFill>
                <a:latin typeface="Arial"/>
                <a:cs typeface="Arial"/>
              </a:rPr>
              <a:t>thematig</a:t>
            </a:r>
            <a:r>
              <a:rPr lang="en-GB" sz="4000" b="1" spc="-5" dirty="0">
                <a:solidFill>
                  <a:schemeClr val="tx1">
                    <a:lumMod val="75000"/>
                    <a:lumOff val="25000"/>
                  </a:schemeClr>
                </a:solidFill>
                <a:latin typeface="Arial"/>
                <a:cs typeface="Arial"/>
              </a:rPr>
              <a:t> </a:t>
            </a:r>
            <a:br>
              <a:rPr lang="en-GB" sz="4000" b="1" spc="-5" dirty="0">
                <a:solidFill>
                  <a:schemeClr val="tx1">
                    <a:lumMod val="75000"/>
                    <a:lumOff val="25000"/>
                  </a:schemeClr>
                </a:solidFill>
                <a:latin typeface="Arial"/>
                <a:cs typeface="Arial"/>
              </a:rPr>
            </a:br>
            <a:r>
              <a:rPr lang="en-GB" sz="4000" b="1" spc="-5" dirty="0">
                <a:solidFill>
                  <a:schemeClr val="tx1">
                    <a:lumMod val="75000"/>
                    <a:lumOff val="25000"/>
                  </a:schemeClr>
                </a:solidFill>
                <a:latin typeface="Arial"/>
                <a:cs typeface="Arial"/>
              </a:rPr>
              <a:t>Estyn</a:t>
            </a:r>
            <a:endParaRPr lang="en-GB" sz="4000" dirty="0">
              <a:solidFill>
                <a:schemeClr val="tx1">
                  <a:lumMod val="75000"/>
                  <a:lumOff val="25000"/>
                </a:schemeClr>
              </a:solidFill>
              <a:latin typeface="Arial"/>
              <a:cs typeface="Arial"/>
            </a:endParaRPr>
          </a:p>
        </p:txBody>
      </p:sp>
      <p:sp>
        <p:nvSpPr>
          <p:cNvPr id="3" name="object 3"/>
          <p:cNvSpPr txBox="1"/>
          <p:nvPr/>
        </p:nvSpPr>
        <p:spPr>
          <a:xfrm>
            <a:off x="305148" y="3028375"/>
            <a:ext cx="5899785" cy="7140416"/>
          </a:xfrm>
          <a:prstGeom prst="rect">
            <a:avLst/>
          </a:prstGeom>
        </p:spPr>
        <p:txBody>
          <a:bodyPr vert="horz" wrap="square" lIns="0" tIns="0" rIns="0" bIns="0" rtlCol="0">
            <a:spAutoFit/>
          </a:bodyPr>
          <a:lstStyle/>
          <a:p>
            <a:pPr marL="342900" marR="5080" indent="-342900">
              <a:spcAft>
                <a:spcPts val="1200"/>
              </a:spcAft>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hlinkClick r:id="rId3"/>
              </a:rPr>
              <a:t>Iach a hapus – effaith yr ysgol ar iechyd a llesiant disgyblion</a:t>
            </a:r>
            <a:endParaRPr lang="cy-GB" sz="2400" dirty="0">
              <a:solidFill>
                <a:schemeClr val="tx1">
                  <a:lumMod val="75000"/>
                  <a:lumOff val="25000"/>
                </a:schemeClr>
              </a:solidFill>
              <a:latin typeface="Arial"/>
              <a:cs typeface="Arial"/>
            </a:endParaRPr>
          </a:p>
          <a:p>
            <a:pPr marL="342900" marR="5080" indent="-342900">
              <a:spcAft>
                <a:spcPts val="1200"/>
              </a:spcAft>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hlinkClick r:id="rId4"/>
              </a:rPr>
              <a:t>Dathlu amrywiaeth a hyrwyddo cynhwysiant</a:t>
            </a:r>
            <a:endParaRPr lang="cy-GB" sz="2400" dirty="0">
              <a:solidFill>
                <a:schemeClr val="tx1">
                  <a:lumMod val="75000"/>
                  <a:lumOff val="25000"/>
                </a:schemeClr>
              </a:solidFill>
              <a:latin typeface="Arial"/>
              <a:cs typeface="Arial"/>
            </a:endParaRPr>
          </a:p>
          <a:p>
            <a:pPr marL="342900" marR="5080" indent="-342900">
              <a:spcAft>
                <a:spcPts val="1200"/>
              </a:spcAft>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hlinkClick r:id="rId5"/>
              </a:rPr>
              <a:t>Gwydnwch dysgwyr</a:t>
            </a:r>
            <a:endParaRPr lang="cy-GB" sz="2400" dirty="0">
              <a:solidFill>
                <a:schemeClr val="tx1">
                  <a:lumMod val="75000"/>
                  <a:lumOff val="25000"/>
                </a:schemeClr>
              </a:solidFill>
              <a:latin typeface="Arial"/>
              <a:cs typeface="Arial"/>
            </a:endParaRPr>
          </a:p>
          <a:p>
            <a:pPr marL="342900" marR="5080" indent="-342900">
              <a:spcAft>
                <a:spcPts val="1200"/>
              </a:spcAft>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hlinkClick r:id="rId6"/>
              </a:rPr>
              <a:t>Adnabod eich plant – cefnogi disgyblion sydd wedi cael profiadau niweidiol yn ystod plentyndod</a:t>
            </a:r>
            <a:endParaRPr lang="cy-GB" sz="2400" dirty="0">
              <a:solidFill>
                <a:schemeClr val="tx1">
                  <a:lumMod val="75000"/>
                  <a:lumOff val="25000"/>
                </a:schemeClr>
              </a:solidFill>
              <a:latin typeface="Arial"/>
              <a:cs typeface="Arial"/>
            </a:endParaRPr>
          </a:p>
          <a:p>
            <a:pPr marL="342900" marR="5080" indent="-342900">
              <a:spcAft>
                <a:spcPts val="1200"/>
              </a:spcAft>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hlinkClick r:id="rId7"/>
              </a:rPr>
              <a:t>Ysgolion cymunedol: teuluoedd a chymunedau wrth wraidd bywyd ysgol</a:t>
            </a:r>
            <a:endParaRPr lang="cy-GB" sz="2400" dirty="0">
              <a:solidFill>
                <a:schemeClr val="tx1">
                  <a:lumMod val="75000"/>
                  <a:lumOff val="25000"/>
                </a:schemeClr>
              </a:solidFill>
              <a:latin typeface="Arial"/>
              <a:cs typeface="Arial"/>
            </a:endParaRPr>
          </a:p>
          <a:p>
            <a:pPr marL="342900" marR="5080" indent="-342900">
              <a:spcAft>
                <a:spcPts val="1200"/>
              </a:spcAft>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hlinkClick r:id="rId8"/>
              </a:rPr>
              <a:t>Paratoi ar gyfer y Cwricwlwm i Gymru</a:t>
            </a:r>
            <a:endParaRPr lang="cy-GB" sz="2400" dirty="0">
              <a:solidFill>
                <a:schemeClr val="tx1">
                  <a:lumMod val="75000"/>
                  <a:lumOff val="25000"/>
                </a:schemeClr>
              </a:solidFill>
              <a:latin typeface="Arial"/>
              <a:cs typeface="Arial"/>
            </a:endParaRPr>
          </a:p>
          <a:p>
            <a:pPr marL="342900" marR="5080" indent="-342900">
              <a:spcAft>
                <a:spcPts val="1200"/>
              </a:spcAft>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hlinkClick r:id="rId9"/>
              </a:rPr>
              <a:t>Cymorth effeithiol yn yr ysgol ar gyfer disgyblion sydd dan anfantais a disgyblion sy’n agored i niwed </a:t>
            </a:r>
            <a:endParaRPr lang="cy-GB" sz="2400" dirty="0">
              <a:solidFill>
                <a:schemeClr val="tx1">
                  <a:lumMod val="75000"/>
                  <a:lumOff val="25000"/>
                </a:schemeClr>
              </a:solidFill>
              <a:latin typeface="Arial"/>
              <a:cs typeface="Arial"/>
            </a:endParaRPr>
          </a:p>
          <a:p>
            <a:pPr marL="342900" marR="5080" indent="-342900">
              <a:spcAft>
                <a:spcPts val="1200"/>
              </a:spcAft>
              <a:buFont typeface="Arial" panose="020B0604020202020204" pitchFamily="34" charset="0"/>
              <a:buChar char="•"/>
              <a:tabLst>
                <a:tab pos="5485765" algn="l"/>
              </a:tabLst>
            </a:pPr>
            <a:r>
              <a:rPr lang="cy-GB" sz="2400" dirty="0">
                <a:solidFill>
                  <a:schemeClr val="tx1">
                    <a:lumMod val="75000"/>
                    <a:lumOff val="25000"/>
                  </a:schemeClr>
                </a:solidFill>
                <a:latin typeface="Arial"/>
                <a:cs typeface="Arial"/>
                <a:hlinkClick r:id="rId10"/>
              </a:rPr>
              <a:t>Cynnwys rhieni </a:t>
            </a:r>
            <a:endParaRPr lang="cy-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15553"/>
          </a:xfrm>
          <a:prstGeom prst="rect">
            <a:avLst/>
          </a:prstGeom>
        </p:spPr>
        <p:txBody>
          <a:bodyPr vert="horz" wrap="square" lIns="0" tIns="0" rIns="0" bIns="0" rtlCol="0">
            <a:spAutoFit/>
          </a:bodyPr>
          <a:lstStyle/>
          <a:p>
            <a:pPr marL="12700">
              <a:lnSpc>
                <a:spcPct val="100000"/>
              </a:lnSpc>
            </a:pPr>
            <a:r>
              <a:rPr lang="en-GB" sz="4000" b="1" spc="-5" dirty="0">
                <a:solidFill>
                  <a:schemeClr val="tx1">
                    <a:lumMod val="75000"/>
                    <a:lumOff val="25000"/>
                  </a:schemeClr>
                </a:solidFill>
                <a:latin typeface="Arial"/>
                <a:cs typeface="Arial"/>
              </a:rPr>
              <a:t>Estyn thematic reports</a:t>
            </a:r>
            <a:endParaRPr sz="4000" dirty="0">
              <a:solidFill>
                <a:schemeClr val="tx1">
                  <a:lumMod val="75000"/>
                  <a:lumOff val="25000"/>
                </a:schemeClr>
              </a:solidFill>
              <a:latin typeface="Arial"/>
              <a:cs typeface="Arial"/>
            </a:endParaRPr>
          </a:p>
        </p:txBody>
      </p:sp>
      <p:sp>
        <p:nvSpPr>
          <p:cNvPr id="8" name="object 8"/>
          <p:cNvSpPr txBox="1"/>
          <p:nvPr/>
        </p:nvSpPr>
        <p:spPr>
          <a:xfrm>
            <a:off x="6615620" y="2642252"/>
            <a:ext cx="5937885" cy="6247864"/>
          </a:xfrm>
          <a:prstGeom prst="rect">
            <a:avLst/>
          </a:prstGeom>
        </p:spPr>
        <p:txBody>
          <a:bodyPr vert="horz" wrap="square" lIns="0" tIns="0" rIns="0" bIns="0" rtlCol="0">
            <a:spAutoFit/>
          </a:bodyPr>
          <a:lstStyle/>
          <a:p>
            <a:pPr marL="342900" marR="5080" indent="-342900">
              <a:spcAft>
                <a:spcPts val="1200"/>
              </a:spcAft>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hlinkClick r:id="rId3"/>
              </a:rPr>
              <a:t>Healthy and happy - school impact on pupils' health and wellbeing</a:t>
            </a:r>
            <a:endParaRPr lang="en-GB" sz="2400" dirty="0">
              <a:solidFill>
                <a:schemeClr val="tx1">
                  <a:lumMod val="75000"/>
                  <a:lumOff val="25000"/>
                </a:schemeClr>
              </a:solidFill>
              <a:latin typeface="Arial"/>
              <a:cs typeface="Arial"/>
            </a:endParaRPr>
          </a:p>
          <a:p>
            <a:pPr marL="342900" marR="5080" indent="-342900">
              <a:spcAft>
                <a:spcPts val="1200"/>
              </a:spcAft>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hlinkClick r:id="rId4"/>
              </a:rPr>
              <a:t>Celebrating diversity and promoting inclusion</a:t>
            </a:r>
            <a:endParaRPr lang="en-GB" sz="2400" dirty="0">
              <a:solidFill>
                <a:schemeClr val="tx1">
                  <a:lumMod val="75000"/>
                  <a:lumOff val="25000"/>
                </a:schemeClr>
              </a:solidFill>
              <a:latin typeface="Arial"/>
              <a:cs typeface="Arial"/>
            </a:endParaRPr>
          </a:p>
          <a:p>
            <a:pPr marL="342900" marR="5080" indent="-342900">
              <a:spcAft>
                <a:spcPts val="1200"/>
              </a:spcAft>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hlinkClick r:id="rId5"/>
              </a:rPr>
              <a:t>Learner resilience</a:t>
            </a:r>
            <a:endParaRPr lang="en-GB" sz="2400" dirty="0">
              <a:solidFill>
                <a:schemeClr val="tx1">
                  <a:lumMod val="75000"/>
                  <a:lumOff val="25000"/>
                </a:schemeClr>
              </a:solidFill>
              <a:latin typeface="Arial"/>
              <a:cs typeface="Arial"/>
            </a:endParaRPr>
          </a:p>
          <a:p>
            <a:pPr marL="342900" marR="5080" indent="-342900">
              <a:spcAft>
                <a:spcPts val="1200"/>
              </a:spcAft>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hlinkClick r:id="rId6"/>
              </a:rPr>
              <a:t>Knowing your children – supporting pupils with adverse childhood experiences (ACES)</a:t>
            </a:r>
            <a:endParaRPr lang="en-GB" sz="2400" dirty="0">
              <a:solidFill>
                <a:schemeClr val="tx1">
                  <a:lumMod val="75000"/>
                  <a:lumOff val="25000"/>
                </a:schemeClr>
              </a:solidFill>
              <a:latin typeface="Arial"/>
              <a:cs typeface="Arial"/>
            </a:endParaRPr>
          </a:p>
          <a:p>
            <a:pPr marL="342900" marR="5080" indent="-342900">
              <a:spcAft>
                <a:spcPts val="1200"/>
              </a:spcAft>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hlinkClick r:id="rId7"/>
              </a:rPr>
              <a:t>Community schools families and communities at the heart of school life</a:t>
            </a:r>
            <a:endParaRPr lang="en-GB" sz="2400" dirty="0">
              <a:solidFill>
                <a:schemeClr val="tx1">
                  <a:lumMod val="75000"/>
                  <a:lumOff val="25000"/>
                </a:schemeClr>
              </a:solidFill>
              <a:latin typeface="Arial"/>
              <a:cs typeface="Arial"/>
            </a:endParaRPr>
          </a:p>
          <a:p>
            <a:pPr marL="342900" marR="5080" indent="-342900">
              <a:spcAft>
                <a:spcPts val="1200"/>
              </a:spcAft>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hlinkClick r:id="rId8"/>
              </a:rPr>
              <a:t>Preparing for Curriculum for Wales</a:t>
            </a:r>
            <a:endParaRPr lang="en-GB" sz="2400" dirty="0">
              <a:solidFill>
                <a:schemeClr val="tx1">
                  <a:lumMod val="75000"/>
                  <a:lumOff val="25000"/>
                </a:schemeClr>
              </a:solidFill>
              <a:latin typeface="Arial"/>
              <a:cs typeface="Arial"/>
            </a:endParaRPr>
          </a:p>
          <a:p>
            <a:pPr marL="342900" marR="5080" indent="-342900">
              <a:spcAft>
                <a:spcPts val="1200"/>
              </a:spcAft>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hlinkClick r:id="rId9"/>
              </a:rPr>
              <a:t>Effective school support for disadvantaged and vulnerable pupils </a:t>
            </a:r>
            <a:endParaRPr lang="en-GB" sz="2400" dirty="0">
              <a:solidFill>
                <a:schemeClr val="tx1">
                  <a:lumMod val="75000"/>
                  <a:lumOff val="25000"/>
                </a:schemeClr>
              </a:solidFill>
              <a:latin typeface="Arial"/>
              <a:cs typeface="Arial"/>
            </a:endParaRPr>
          </a:p>
          <a:p>
            <a:pPr marL="342900" marR="5080" indent="-342900">
              <a:spcAft>
                <a:spcPts val="1200"/>
              </a:spcAft>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hlinkClick r:id="rId10"/>
              </a:rPr>
              <a:t>Involving parents </a:t>
            </a: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820436680"/>
      </p:ext>
    </p:extLst>
  </p:cSld>
  <p:clrMapOvr>
    <a:masterClrMapping/>
  </p:clrMapOvr>
  <mc:AlternateContent xmlns:mc="http://schemas.openxmlformats.org/markup-compatibility/2006" xmlns:p14="http://schemas.microsoft.com/office/powerpoint/2010/main">
    <mc:Choice Requires="p14">
      <p:transition spd="slow" p14:dur="2000" advTm="32604"/>
    </mc:Choice>
    <mc:Fallback xmlns="">
      <p:transition spd="slow" advTm="32604"/>
    </mc:Fallback>
  </mc:AlternateContent>
  <p:extLst>
    <p:ext uri="{E180D4A7-C9FB-4DFB-919C-405C955672EB}">
      <p14:showEvtLst xmlns:p14="http://schemas.microsoft.com/office/powerpoint/2010/main">
        <p14:playEvt time="1" objId="4"/>
        <p14:stopEvt time="31732" objId="4"/>
      </p14:showEvtLst>
    </p:ext>
  </p:extLs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567F158-CA82-4191-8C87-191F6AEFEFDF}"/>
              </a:ext>
            </a:extLst>
          </p:cNvPr>
          <p:cNvPicPr>
            <a:picLocks noChangeAspect="1"/>
          </p:cNvPicPr>
          <p:nvPr/>
        </p:nvPicPr>
        <p:blipFill rotWithShape="1">
          <a:blip r:embed="rId3"/>
          <a:srcRect l="19984" t="6091" r="21772" b="4243"/>
          <a:stretch/>
        </p:blipFill>
        <p:spPr>
          <a:xfrm>
            <a:off x="3605246" y="4386702"/>
            <a:ext cx="2980191" cy="3674037"/>
          </a:xfrm>
          <a:prstGeom prst="rect">
            <a:avLst/>
          </a:prstGeom>
        </p:spPr>
      </p:pic>
      <p:sp>
        <p:nvSpPr>
          <p:cNvPr id="4" name="Rounded Rectangle 3"/>
          <p:cNvSpPr/>
          <p:nvPr/>
        </p:nvSpPr>
        <p:spPr>
          <a:xfrm>
            <a:off x="2806442" y="-171451"/>
            <a:ext cx="12637463" cy="13525501"/>
          </a:xfrm>
          <a:prstGeom prst="roundRect">
            <a:avLst/>
          </a:prstGeom>
          <a:blipFill dpi="0" rotWithShape="1">
            <a:blip r:embed="rId4">
              <a:alphaModFix amt="35000"/>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object 2"/>
          <p:cNvSpPr txBox="1"/>
          <p:nvPr/>
        </p:nvSpPr>
        <p:spPr>
          <a:xfrm>
            <a:off x="282286" y="1527307"/>
            <a:ext cx="8854445" cy="2526333"/>
          </a:xfrm>
          <a:prstGeom prst="rect">
            <a:avLst/>
          </a:prstGeom>
        </p:spPr>
        <p:txBody>
          <a:bodyPr vert="horz" wrap="square" lIns="0" tIns="0" rIns="0" bIns="0" rtlCol="0">
            <a:spAutoFit/>
          </a:bodyPr>
          <a:lstStyle/>
          <a:p>
            <a:pPr marL="12700" marR="5080">
              <a:lnSpc>
                <a:spcPts val="2870"/>
              </a:lnSpc>
            </a:pPr>
            <a:r>
              <a:rPr lang="en-GB" sz="4500" b="1" spc="5" dirty="0">
                <a:solidFill>
                  <a:schemeClr val="bg1"/>
                </a:solidFill>
                <a:latin typeface="Arial"/>
                <a:cs typeface="Arial"/>
              </a:rPr>
              <a:t>Title Welsh point 45</a:t>
            </a:r>
          </a:p>
          <a:p>
            <a:pPr>
              <a:lnSpc>
                <a:spcPct val="100000"/>
              </a:lnSpc>
              <a:spcBef>
                <a:spcPts val="19"/>
              </a:spcBef>
              <a:spcAft>
                <a:spcPts val="600"/>
              </a:spcAft>
            </a:pPr>
            <a:r>
              <a:rPr lang="en-GB" sz="4500" b="1" spc="-5" dirty="0" err="1">
                <a:latin typeface="Arial"/>
                <a:cs typeface="Arial"/>
              </a:rPr>
              <a:t>Drychau</a:t>
            </a:r>
            <a:r>
              <a:rPr lang="en-GB" sz="4500" b="1" spc="-5" dirty="0">
                <a:latin typeface="Arial"/>
                <a:cs typeface="Arial"/>
              </a:rPr>
              <a:t> a </a:t>
            </a:r>
            <a:r>
              <a:rPr lang="en-GB" sz="4500" b="1" spc="-5" dirty="0" err="1">
                <a:latin typeface="Arial"/>
                <a:cs typeface="Arial"/>
              </a:rPr>
              <a:t>Mwg</a:t>
            </a:r>
            <a:br>
              <a:rPr lang="en-GB" sz="4500" b="1" spc="-5" dirty="0">
                <a:solidFill>
                  <a:schemeClr val="tx1">
                    <a:lumMod val="85000"/>
                    <a:lumOff val="15000"/>
                  </a:schemeClr>
                </a:solidFill>
                <a:latin typeface="Arial"/>
                <a:cs typeface="Arial"/>
              </a:rPr>
            </a:br>
            <a:endParaRPr lang="en-GB" sz="4500" b="1" spc="-5" dirty="0">
              <a:solidFill>
                <a:schemeClr val="tx1">
                  <a:lumMod val="85000"/>
                  <a:lumOff val="15000"/>
                </a:schemeClr>
              </a:solidFill>
              <a:latin typeface="Arial"/>
              <a:cs typeface="Arial"/>
            </a:endParaRPr>
          </a:p>
          <a:p>
            <a:pPr>
              <a:lnSpc>
                <a:spcPct val="100000"/>
              </a:lnSpc>
              <a:spcBef>
                <a:spcPts val="19"/>
              </a:spcBef>
              <a:spcAft>
                <a:spcPts val="600"/>
              </a:spcAft>
            </a:pPr>
            <a:r>
              <a:rPr lang="en-GB" sz="4500" b="1" spc="-5" dirty="0">
                <a:solidFill>
                  <a:schemeClr val="tx1">
                    <a:lumMod val="75000"/>
                    <a:lumOff val="25000"/>
                  </a:schemeClr>
                </a:solidFill>
                <a:latin typeface="Arial"/>
                <a:cs typeface="Arial"/>
              </a:rPr>
              <a:t>Mirrors and Smoke</a:t>
            </a:r>
            <a:endParaRPr sz="4500" b="1" spc="-5" dirty="0">
              <a:solidFill>
                <a:schemeClr val="tx1">
                  <a:lumMod val="75000"/>
                  <a:lumOff val="25000"/>
                </a:schemeClr>
              </a:solidFill>
              <a:latin typeface="Arial"/>
              <a:cs typeface="Arial"/>
            </a:endParaRPr>
          </a:p>
        </p:txBody>
      </p:sp>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pic>
        <p:nvPicPr>
          <p:cNvPr id="6" name="Picture 5">
            <a:extLst>
              <a:ext uri="{FF2B5EF4-FFF2-40B4-BE49-F238E27FC236}">
                <a16:creationId xmlns:a16="http://schemas.microsoft.com/office/drawing/2014/main" id="{9B2FBF4E-97BC-427C-8A1C-D6C9F88BF0DB}"/>
              </a:ext>
            </a:extLst>
          </p:cNvPr>
          <p:cNvPicPr>
            <a:picLocks noChangeAspect="1"/>
          </p:cNvPicPr>
          <p:nvPr/>
        </p:nvPicPr>
        <p:blipFill rotWithShape="1">
          <a:blip r:embed="rId6"/>
          <a:srcRect l="13590" t="3297" r="13629" b="10660"/>
          <a:stretch/>
        </p:blipFill>
        <p:spPr>
          <a:xfrm>
            <a:off x="395587" y="4386702"/>
            <a:ext cx="3047742" cy="3880296"/>
          </a:xfrm>
          <a:prstGeom prst="rect">
            <a:avLst/>
          </a:prstGeom>
        </p:spPr>
      </p:pic>
    </p:spTree>
    <p:extLst>
      <p:ext uri="{BB962C8B-B14F-4D97-AF65-F5344CB8AC3E}">
        <p14:creationId xmlns:p14="http://schemas.microsoft.com/office/powerpoint/2010/main" val="104187380"/>
      </p:ext>
    </p:extLst>
  </p:cSld>
  <p:clrMapOvr>
    <a:masterClrMapping/>
  </p:clrMapOvr>
  <mc:AlternateContent xmlns:mc="http://schemas.openxmlformats.org/markup-compatibility/2006" xmlns:p14="http://schemas.microsoft.com/office/powerpoint/2010/main">
    <mc:Choice Requires="p14">
      <p:transition spd="slow" p14:dur="2000" advTm="124850"/>
    </mc:Choice>
    <mc:Fallback xmlns="">
      <p:transition spd="slow" advTm="124850"/>
    </mc:Fallback>
  </mc:AlternateContent>
  <p:extLst>
    <p:ext uri="{E180D4A7-C9FB-4DFB-919C-405C955672EB}">
      <p14:showEvtLst xmlns:p14="http://schemas.microsoft.com/office/powerpoint/2010/main">
        <p14:playEvt time="0" objId="5"/>
        <p14:pauseEvt time="29725" objId="5"/>
        <p14:seekEvt time="29725" objId="5" seek="29629"/>
        <p14:resumeEvt time="29725" objId="5"/>
        <p14:pauseEvt time="33454" objId="5"/>
        <p14:seekEvt time="33454" objId="5" seek="33264"/>
        <p14:resumeEvt time="33454" objId="5"/>
        <p14:stopEvt time="122882" objId="5"/>
      </p14:showEvtLst>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396344"/>
          </a:xfrm>
          <a:prstGeom prst="rect">
            <a:avLst/>
          </a:prstGeom>
        </p:spPr>
        <p:txBody>
          <a:bodyPr vert="horz" wrap="square" lIns="0" tIns="0" rIns="0" bIns="0" rtlCol="0">
            <a:spAutoFit/>
          </a:bodyPr>
          <a:lstStyle/>
          <a:p>
            <a:pPr>
              <a:lnSpc>
                <a:spcPct val="107000"/>
              </a:lnSpc>
              <a:spcAft>
                <a:spcPts val="800"/>
              </a:spcAft>
            </a:pPr>
            <a:r>
              <a:rPr lang="cy-GB" sz="4400" b="1" dirty="0">
                <a:solidFill>
                  <a:schemeClr val="tx1"/>
                </a:solidFill>
                <a:latin typeface="Arial" panose="020B0604020202020204" pitchFamily="34" charset="0"/>
                <a:ea typeface="Calibri" panose="020F0502020204030204" pitchFamily="34" charset="0"/>
                <a:cs typeface="Times New Roman" panose="02020603050405020304" pitchFamily="18" charset="0"/>
              </a:rPr>
              <a:t>Pwy sy’n defnyddio’r</a:t>
            </a:r>
            <a:br>
              <a:rPr lang="cy-GB" sz="4400" b="1" dirty="0">
                <a:solidFill>
                  <a:schemeClr val="tx1"/>
                </a:solidFill>
                <a:latin typeface="Arial" panose="020B0604020202020204" pitchFamily="34" charset="0"/>
                <a:ea typeface="Calibri" panose="020F0502020204030204" pitchFamily="34" charset="0"/>
                <a:cs typeface="Times New Roman" panose="02020603050405020304" pitchFamily="18" charset="0"/>
              </a:rPr>
            </a:br>
            <a:r>
              <a:rPr lang="cy-GB" sz="4400" b="1" dirty="0">
                <a:solidFill>
                  <a:schemeClr val="tx1"/>
                </a:solidFill>
                <a:latin typeface="Arial" panose="020B0604020202020204" pitchFamily="34" charset="0"/>
                <a:ea typeface="Calibri" panose="020F0502020204030204" pitchFamily="34" charset="0"/>
                <a:cs typeface="Times New Roman" panose="02020603050405020304" pitchFamily="18" charset="0"/>
              </a:rPr>
              <a:t>data ar iechyd a lles?</a:t>
            </a:r>
          </a:p>
        </p:txBody>
      </p:sp>
      <p:sp>
        <p:nvSpPr>
          <p:cNvPr id="3" name="object 3"/>
          <p:cNvSpPr txBox="1"/>
          <p:nvPr/>
        </p:nvSpPr>
        <p:spPr>
          <a:xfrm>
            <a:off x="451295" y="3407363"/>
            <a:ext cx="5899785" cy="2650084"/>
          </a:xfrm>
          <a:prstGeom prst="rect">
            <a:avLst/>
          </a:prstGeom>
        </p:spPr>
        <p:txBody>
          <a:bodyPr vert="horz" wrap="square" lIns="0" tIns="0" rIns="0" bIns="0" rtlCol="0">
            <a:spAutoFit/>
          </a:bodyPr>
          <a:lstStyle/>
          <a:p>
            <a:pPr>
              <a:lnSpc>
                <a:spcPct val="107000"/>
              </a:lnSpc>
              <a:spcAft>
                <a:spcPts val="800"/>
              </a:spcAft>
            </a:pPr>
            <a:r>
              <a:rPr lang="cy-GB" sz="2400" dirty="0">
                <a:effectLst/>
                <a:latin typeface="Arial" panose="020B0604020202020204" pitchFamily="34" charset="0"/>
                <a:ea typeface="Calibri" panose="020F0502020204030204" pitchFamily="34" charset="0"/>
                <a:cs typeface="Arial" panose="020B0604020202020204" pitchFamily="34" charset="0"/>
              </a:rPr>
              <a:t>Dros 90%: uwch arweinwyr a thimau bugeiliol / lles</a:t>
            </a:r>
          </a:p>
          <a:p>
            <a:pPr>
              <a:lnSpc>
                <a:spcPct val="107000"/>
              </a:lnSpc>
              <a:spcAft>
                <a:spcPts val="800"/>
              </a:spcAft>
            </a:pPr>
            <a:r>
              <a:rPr lang="cy-GB" sz="2400" dirty="0">
                <a:effectLst/>
                <a:latin typeface="Arial" panose="020B0604020202020204" pitchFamily="34" charset="0"/>
                <a:ea typeface="Calibri" panose="020F0502020204030204" pitchFamily="34" charset="0"/>
                <a:cs typeface="Arial" panose="020B0604020202020204" pitchFamily="34" charset="0"/>
              </a:rPr>
              <a:t>60%: y cyngor ysgol neu grwpiau eraill llais y </a:t>
            </a:r>
            <a:r>
              <a:rPr lang="cy-GB" sz="2400" dirty="0" err="1">
                <a:effectLst/>
                <a:latin typeface="Arial" panose="020B0604020202020204" pitchFamily="34" charset="0"/>
                <a:ea typeface="Calibri" panose="020F0502020204030204" pitchFamily="34" charset="0"/>
                <a:cs typeface="Arial" panose="020B0604020202020204" pitchFamily="34" charset="0"/>
              </a:rPr>
              <a:t>dysgwyl</a:t>
            </a:r>
            <a:r>
              <a:rPr lang="cy-GB" sz="2400" dirty="0">
                <a:effectLst/>
                <a:latin typeface="Arial" panose="020B0604020202020204" pitchFamily="34" charset="0"/>
                <a:ea typeface="Calibri" panose="020F0502020204030204" pitchFamily="34" charset="0"/>
                <a:cs typeface="Arial" panose="020B0604020202020204" pitchFamily="34" charset="0"/>
              </a:rPr>
              <a:t> </a:t>
            </a:r>
          </a:p>
          <a:p>
            <a:pPr>
              <a:lnSpc>
                <a:spcPct val="107000"/>
              </a:lnSpc>
              <a:spcAft>
                <a:spcPts val="800"/>
              </a:spcAft>
            </a:pPr>
            <a:r>
              <a:rPr lang="cy-GB" sz="2400" dirty="0">
                <a:latin typeface="Arial" panose="020B0604020202020204" pitchFamily="34" charset="0"/>
                <a:ea typeface="Calibri" panose="020F0502020204030204" pitchFamily="34" charset="0"/>
                <a:cs typeface="Arial" panose="020B0604020202020204" pitchFamily="34" charset="0"/>
              </a:rPr>
              <a:t>36%: llywodraethwyr</a:t>
            </a:r>
          </a:p>
          <a:p>
            <a:pPr>
              <a:lnSpc>
                <a:spcPct val="107000"/>
              </a:lnSpc>
              <a:spcAft>
                <a:spcPts val="800"/>
              </a:spcAft>
            </a:pPr>
            <a:r>
              <a:rPr lang="cy-GB" sz="2400" dirty="0">
                <a:effectLst/>
                <a:latin typeface="Arial" panose="020B0604020202020204" pitchFamily="34" charset="0"/>
                <a:ea typeface="Calibri" panose="020F0502020204030204" pitchFamily="34" charset="0"/>
                <a:cs typeface="Arial" panose="020B0604020202020204" pitchFamily="34" charset="0"/>
              </a:rPr>
              <a:t>28%: athrawon pwnc</a:t>
            </a:r>
            <a:endParaRPr lang="cy-GB"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1523238"/>
          </a:xfrm>
          <a:prstGeom prst="rect">
            <a:avLst/>
          </a:prstGeom>
        </p:spPr>
        <p:txBody>
          <a:bodyPr vert="horz" wrap="square" lIns="0" tIns="0" rIns="0" bIns="0" rtlCol="0">
            <a:spAutoFit/>
          </a:bodyPr>
          <a:lstStyle/>
          <a:p>
            <a:pPr>
              <a:lnSpc>
                <a:spcPct val="107000"/>
              </a:lnSpc>
              <a:spcAft>
                <a:spcPts val="800"/>
              </a:spcAft>
            </a:pPr>
            <a:r>
              <a:rPr lang="en-GB" sz="4800" b="1" dirty="0">
                <a:latin typeface="Arial" panose="020B0604020202020204" pitchFamily="34" charset="0"/>
                <a:ea typeface="Calibri" panose="020F0502020204030204" pitchFamily="34" charset="0"/>
                <a:cs typeface="Times New Roman" panose="02020603050405020304" pitchFamily="18" charset="0"/>
              </a:rPr>
              <a:t>Who uses the health and wellbeing data?</a:t>
            </a:r>
          </a:p>
        </p:txBody>
      </p:sp>
      <p:sp>
        <p:nvSpPr>
          <p:cNvPr id="8" name="object 8"/>
          <p:cNvSpPr txBox="1"/>
          <p:nvPr/>
        </p:nvSpPr>
        <p:spPr>
          <a:xfrm>
            <a:off x="6615620" y="3407363"/>
            <a:ext cx="5937885" cy="2650084"/>
          </a:xfrm>
          <a:prstGeom prst="rect">
            <a:avLst/>
          </a:prstGeom>
        </p:spPr>
        <p:txBody>
          <a:bodyPr vert="horz" wrap="square" lIns="0" tIns="0" rIns="0" bIns="0" rtlCol="0">
            <a:spAutoFit/>
          </a:bodyPr>
          <a:lstStyle/>
          <a:p>
            <a:pPr>
              <a:lnSpc>
                <a:spcPct val="107000"/>
              </a:lnSpc>
              <a:spcAft>
                <a:spcPts val="800"/>
              </a:spcAft>
            </a:pPr>
            <a:r>
              <a:rPr lang="en-GB" sz="2400" dirty="0">
                <a:effectLst/>
                <a:latin typeface="Arial" panose="020B0604020202020204" pitchFamily="34" charset="0"/>
                <a:ea typeface="Calibri" panose="020F0502020204030204" pitchFamily="34" charset="0"/>
                <a:cs typeface="Arial" panose="020B0604020202020204" pitchFamily="34" charset="0"/>
              </a:rPr>
              <a:t>Over 90%: senior leaders &amp; pastoral/wellbeing teams</a:t>
            </a:r>
          </a:p>
          <a:p>
            <a:pPr>
              <a:lnSpc>
                <a:spcPct val="107000"/>
              </a:lnSpc>
              <a:spcAft>
                <a:spcPts val="800"/>
              </a:spcAft>
            </a:pPr>
            <a:r>
              <a:rPr lang="en-GB" sz="2400" dirty="0">
                <a:effectLst/>
                <a:latin typeface="Arial" panose="020B0604020202020204" pitchFamily="34" charset="0"/>
                <a:ea typeface="Calibri" panose="020F0502020204030204" pitchFamily="34" charset="0"/>
                <a:cs typeface="Arial" panose="020B0604020202020204" pitchFamily="34" charset="0"/>
              </a:rPr>
              <a:t>60%: school council or other student voice groups </a:t>
            </a:r>
          </a:p>
          <a:p>
            <a:pPr>
              <a:lnSpc>
                <a:spcPct val="107000"/>
              </a:lnSpc>
              <a:spcAft>
                <a:spcPts val="800"/>
              </a:spcAft>
            </a:pPr>
            <a:r>
              <a:rPr lang="en-GB" sz="2400" dirty="0">
                <a:latin typeface="Arial" panose="020B0604020202020204" pitchFamily="34" charset="0"/>
                <a:ea typeface="Calibri" panose="020F0502020204030204" pitchFamily="34" charset="0"/>
                <a:cs typeface="Arial" panose="020B0604020202020204" pitchFamily="34" charset="0"/>
              </a:rPr>
              <a:t>36%: governors</a:t>
            </a:r>
          </a:p>
          <a:p>
            <a:pPr>
              <a:lnSpc>
                <a:spcPct val="107000"/>
              </a:lnSpc>
              <a:spcAft>
                <a:spcPts val="800"/>
              </a:spcAft>
            </a:pPr>
            <a:r>
              <a:rPr lang="en-GB" sz="2400" dirty="0">
                <a:effectLst/>
                <a:latin typeface="Arial" panose="020B0604020202020204" pitchFamily="34" charset="0"/>
                <a:ea typeface="Calibri" panose="020F0502020204030204" pitchFamily="34" charset="0"/>
                <a:cs typeface="Arial" panose="020B0604020202020204" pitchFamily="34" charset="0"/>
              </a:rPr>
              <a:t>28%: subject teachers</a:t>
            </a: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2822622455"/>
      </p:ext>
    </p:extLst>
  </p:cSld>
  <p:clrMapOvr>
    <a:masterClrMapping/>
  </p:clrMapOvr>
  <mc:AlternateContent xmlns:mc="http://schemas.openxmlformats.org/markup-compatibility/2006" xmlns:p14="http://schemas.microsoft.com/office/powerpoint/2010/main">
    <mc:Choice Requires="p14">
      <p:transition spd="slow" p14:dur="2000" advTm="33288"/>
    </mc:Choice>
    <mc:Fallback xmlns="">
      <p:transition spd="slow" advTm="33288"/>
    </mc:Fallback>
  </mc:AlternateContent>
  <p:extLst>
    <p:ext uri="{E180D4A7-C9FB-4DFB-919C-405C955672EB}">
      <p14:showEvtLst xmlns:p14="http://schemas.microsoft.com/office/powerpoint/2010/main">
        <p14:playEvt time="0" objId="4"/>
        <p14:stopEvt time="32315" objId="4"/>
      </p14:showEvtLst>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396344"/>
          </a:xfrm>
          <a:prstGeom prst="rect">
            <a:avLst/>
          </a:prstGeom>
        </p:spPr>
        <p:txBody>
          <a:bodyPr vert="horz" wrap="square" lIns="0" tIns="0" rIns="0" bIns="0" rtlCol="0">
            <a:spAutoFit/>
          </a:bodyPr>
          <a:lstStyle/>
          <a:p>
            <a:pPr>
              <a:lnSpc>
                <a:spcPct val="107000"/>
              </a:lnSpc>
              <a:spcAft>
                <a:spcPts val="800"/>
              </a:spcAft>
            </a:pPr>
            <a:r>
              <a:rPr lang="cy-GB" sz="4400" b="1" dirty="0">
                <a:solidFill>
                  <a:schemeClr val="tx1"/>
                </a:solidFill>
                <a:latin typeface="Arial" panose="020B0604020202020204" pitchFamily="34" charset="0"/>
                <a:ea typeface="Calibri" panose="020F0502020204030204" pitchFamily="34" charset="0"/>
                <a:cs typeface="Times New Roman" panose="02020603050405020304" pitchFamily="18" charset="0"/>
              </a:rPr>
              <a:t>Pwy sy’n defnyddio’r</a:t>
            </a:r>
            <a:br>
              <a:rPr lang="cy-GB" sz="4400" b="1" dirty="0">
                <a:solidFill>
                  <a:schemeClr val="tx1"/>
                </a:solidFill>
                <a:latin typeface="Arial" panose="020B0604020202020204" pitchFamily="34" charset="0"/>
                <a:ea typeface="Calibri" panose="020F0502020204030204" pitchFamily="34" charset="0"/>
                <a:cs typeface="Times New Roman" panose="02020603050405020304" pitchFamily="18" charset="0"/>
              </a:rPr>
            </a:br>
            <a:r>
              <a:rPr lang="cy-GB" sz="4400" b="1" dirty="0">
                <a:solidFill>
                  <a:schemeClr val="tx1"/>
                </a:solidFill>
                <a:latin typeface="Arial" panose="020B0604020202020204" pitchFamily="34" charset="0"/>
                <a:ea typeface="Calibri" panose="020F0502020204030204" pitchFamily="34" charset="0"/>
                <a:cs typeface="Times New Roman" panose="02020603050405020304" pitchFamily="18" charset="0"/>
              </a:rPr>
              <a:t>data iechyd a lles?</a:t>
            </a: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8" name="object 8"/>
          <p:cNvSpPr txBox="1"/>
          <p:nvPr/>
        </p:nvSpPr>
        <p:spPr>
          <a:xfrm>
            <a:off x="6615619" y="3388701"/>
            <a:ext cx="5937885" cy="4818820"/>
          </a:xfrm>
          <a:prstGeom prst="rect">
            <a:avLst/>
          </a:prstGeom>
        </p:spPr>
        <p:txBody>
          <a:bodyPr vert="horz" wrap="square" lIns="0" tIns="0" rIns="0" bIns="0" rtlCol="0">
            <a:spAutoFit/>
          </a:bodyPr>
          <a:lstStyle/>
          <a:p>
            <a:pPr>
              <a:lnSpc>
                <a:spcPct val="107000"/>
              </a:lnSpc>
              <a:spcAft>
                <a:spcPts val="800"/>
              </a:spcAft>
            </a:pPr>
            <a:r>
              <a:rPr lang="en-GB" sz="2400" dirty="0">
                <a:latin typeface="Arial" panose="020B0604020202020204" pitchFamily="34" charset="0"/>
                <a:cs typeface="Arial" panose="020B0604020202020204" pitchFamily="34" charset="0"/>
              </a:rPr>
              <a:t>‘All </a:t>
            </a:r>
            <a:r>
              <a:rPr lang="en-GB" sz="2400" b="1" dirty="0">
                <a:latin typeface="Arial" panose="020B0604020202020204" pitchFamily="34" charset="0"/>
                <a:cs typeface="Arial" panose="020B0604020202020204" pitchFamily="34" charset="0"/>
              </a:rPr>
              <a:t>school leaders </a:t>
            </a:r>
            <a:r>
              <a:rPr lang="en-GB" sz="2400" dirty="0">
                <a:latin typeface="Arial" panose="020B0604020202020204" pitchFamily="34" charset="0"/>
                <a:cs typeface="Arial" panose="020B0604020202020204" pitchFamily="34" charset="0"/>
              </a:rPr>
              <a:t>talk about the importance of pupils’ health and wellbeing. However, the best school leaders are a model for how they wish other staff to relate to pupils in the school. These leaders ‘walk the talk’ through the way they interact with staff, pupils and parents, through their use of resources and the priority they give to supporting the health and wellbeing of the whole school community.’ (Healthy and happy, Estyn, 2019)</a:t>
            </a:r>
            <a:endParaRPr lang="en-GB" sz="2400" dirty="0">
              <a:effectLst/>
              <a:latin typeface="Arial" panose="020B0604020202020204" pitchFamily="34" charset="0"/>
              <a:ea typeface="Calibri" panose="020F0502020204030204" pitchFamily="34" charset="0"/>
              <a:cs typeface="Arial" panose="020B0604020202020204" pitchFamily="34" charset="0"/>
            </a:endParaRPr>
          </a:p>
          <a:p>
            <a:pPr marR="5080">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1" name="object 7">
            <a:extLst>
              <a:ext uri="{FF2B5EF4-FFF2-40B4-BE49-F238E27FC236}">
                <a16:creationId xmlns:a16="http://schemas.microsoft.com/office/drawing/2014/main" id="{098517FA-6AA7-4739-813A-50015DBE3E22}"/>
              </a:ext>
            </a:extLst>
          </p:cNvPr>
          <p:cNvSpPr txBox="1"/>
          <p:nvPr/>
        </p:nvSpPr>
        <p:spPr>
          <a:xfrm>
            <a:off x="6615620" y="1715989"/>
            <a:ext cx="5937885" cy="1523238"/>
          </a:xfrm>
          <a:prstGeom prst="rect">
            <a:avLst/>
          </a:prstGeom>
        </p:spPr>
        <p:txBody>
          <a:bodyPr vert="horz" wrap="square" lIns="0" tIns="0" rIns="0" bIns="0" rtlCol="0">
            <a:spAutoFit/>
          </a:bodyPr>
          <a:lstStyle/>
          <a:p>
            <a:pPr>
              <a:lnSpc>
                <a:spcPct val="107000"/>
              </a:lnSpc>
              <a:spcAft>
                <a:spcPts val="800"/>
              </a:spcAft>
            </a:pPr>
            <a:r>
              <a:rPr lang="en-GB" sz="4800" b="1" dirty="0">
                <a:latin typeface="Arial" panose="020B0604020202020204" pitchFamily="34" charset="0"/>
                <a:ea typeface="Calibri" panose="020F0502020204030204" pitchFamily="34" charset="0"/>
                <a:cs typeface="Times New Roman" panose="02020603050405020304" pitchFamily="18" charset="0"/>
              </a:rPr>
              <a:t>Who uses the health and wellbeing data?</a:t>
            </a:r>
          </a:p>
        </p:txBody>
      </p:sp>
      <p:sp>
        <p:nvSpPr>
          <p:cNvPr id="10" name="Blwch Testun 9">
            <a:extLst>
              <a:ext uri="{FF2B5EF4-FFF2-40B4-BE49-F238E27FC236}">
                <a16:creationId xmlns:a16="http://schemas.microsoft.com/office/drawing/2014/main" id="{008A6782-83E8-4814-A4E2-0775C55BA862}"/>
              </a:ext>
            </a:extLst>
          </p:cNvPr>
          <p:cNvSpPr txBox="1"/>
          <p:nvPr/>
        </p:nvSpPr>
        <p:spPr>
          <a:xfrm>
            <a:off x="175451" y="3388701"/>
            <a:ext cx="6543674" cy="4015330"/>
          </a:xfrm>
          <a:prstGeom prst="rect">
            <a:avLst/>
          </a:prstGeom>
          <a:noFill/>
        </p:spPr>
        <p:txBody>
          <a:bodyPr wrap="square">
            <a:spAutoFit/>
          </a:bodyPr>
          <a:lstStyle/>
          <a:p>
            <a:pPr>
              <a:lnSpc>
                <a:spcPct val="107000"/>
              </a:lnSpc>
              <a:spcAft>
                <a:spcPts val="800"/>
              </a:spcAft>
            </a:pPr>
            <a:r>
              <a:rPr lang="cy-GB" sz="2400" dirty="0">
                <a:latin typeface="Arial" panose="020B0604020202020204" pitchFamily="34" charset="0"/>
                <a:cs typeface="Arial" panose="020B0604020202020204" pitchFamily="34" charset="0"/>
              </a:rPr>
              <a:t>‘Mae </a:t>
            </a:r>
            <a:r>
              <a:rPr lang="cy-GB" sz="2400" b="1" dirty="0">
                <a:latin typeface="Arial" panose="020B0604020202020204" pitchFamily="34" charset="0"/>
                <a:cs typeface="Arial" panose="020B0604020202020204" pitchFamily="34" charset="0"/>
              </a:rPr>
              <a:t>holl arweinwyr ysgolion </a:t>
            </a:r>
            <a:r>
              <a:rPr lang="cy-GB" sz="2400" dirty="0">
                <a:latin typeface="Arial" panose="020B0604020202020204" pitchFamily="34" charset="0"/>
                <a:cs typeface="Arial" panose="020B0604020202020204" pitchFamily="34" charset="0"/>
              </a:rPr>
              <a:t>yn siarad am bwysigrwydd iechyd a llesiant disgyblion. Fodd bynnag, mae’r arweinwyr gorau mewn ysgolion yn fodel o’r ffordd y dymunant i staff eraill uniaethu â disgyblion yn yr ysgol. Mae’r arweinwyr hyn yn ‘gwneud y dweud’ trwy eu ffordd o ryngweithio â staff, disgyblion a rhieni, trwy eu defnydd o adnoddau a’r flaenoriaeth a roddant i gefnogi iechyd a llesiant cymuned gyfan yr ysgol.’ (Iach a hapus, Estyn, 2019)</a:t>
            </a:r>
            <a:endParaRPr lang="cy-GB" sz="2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50124494"/>
      </p:ext>
    </p:extLst>
  </p:cSld>
  <p:clrMapOvr>
    <a:masterClrMapping/>
  </p:clrMapOvr>
  <mc:AlternateContent xmlns:mc="http://schemas.openxmlformats.org/markup-compatibility/2006" xmlns:p14="http://schemas.microsoft.com/office/powerpoint/2010/main">
    <mc:Choice Requires="p14">
      <p:transition spd="slow" p14:dur="2000" advTm="23373"/>
    </mc:Choice>
    <mc:Fallback xmlns="">
      <p:transition spd="slow" advTm="23373"/>
    </mc:Fallback>
  </mc:AlternateContent>
  <p:extLst>
    <p:ext uri="{E180D4A7-C9FB-4DFB-919C-405C955672EB}">
      <p14:showEvtLst xmlns:p14="http://schemas.microsoft.com/office/powerpoint/2010/main">
        <p14:playEvt time="0" objId="4"/>
        <p14:stopEvt time="21839" objId="4"/>
      </p14:showEvtLst>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1" y="1715989"/>
            <a:ext cx="5630904" cy="1364541"/>
          </a:xfrm>
          <a:prstGeom prst="rect">
            <a:avLst/>
          </a:prstGeom>
        </p:spPr>
        <p:txBody>
          <a:bodyPr vert="horz" wrap="square" lIns="0" tIns="0" rIns="0" bIns="0" rtlCol="0">
            <a:spAutoFit/>
          </a:bodyPr>
          <a:lstStyle/>
          <a:p>
            <a:pPr>
              <a:lnSpc>
                <a:spcPct val="107000"/>
              </a:lnSpc>
              <a:spcAft>
                <a:spcPts val="800"/>
              </a:spcAft>
            </a:pPr>
            <a:r>
              <a:rPr lang="cy-GB" sz="4300" b="1" dirty="0">
                <a:solidFill>
                  <a:schemeClr val="tx1"/>
                </a:solidFill>
                <a:latin typeface="Arial" panose="020B0604020202020204" pitchFamily="34" charset="0"/>
                <a:ea typeface="Calibri" panose="020F0502020204030204" pitchFamily="34" charset="0"/>
                <a:cs typeface="Times New Roman" panose="02020603050405020304" pitchFamily="18" charset="0"/>
              </a:rPr>
              <a:t>Pwy sy’n defnyddio’r</a:t>
            </a:r>
            <a:br>
              <a:rPr lang="cy-GB" sz="4300" b="1" dirty="0">
                <a:solidFill>
                  <a:schemeClr val="tx1"/>
                </a:solidFill>
                <a:latin typeface="Arial" panose="020B0604020202020204" pitchFamily="34" charset="0"/>
                <a:ea typeface="Calibri" panose="020F0502020204030204" pitchFamily="34" charset="0"/>
                <a:cs typeface="Times New Roman" panose="02020603050405020304" pitchFamily="18" charset="0"/>
              </a:rPr>
            </a:br>
            <a:r>
              <a:rPr lang="cy-GB" sz="4300" b="1" dirty="0">
                <a:solidFill>
                  <a:schemeClr val="tx1"/>
                </a:solidFill>
                <a:latin typeface="Arial" panose="020B0604020202020204" pitchFamily="34" charset="0"/>
                <a:ea typeface="Calibri" panose="020F0502020204030204" pitchFamily="34" charset="0"/>
                <a:cs typeface="Times New Roman" panose="02020603050405020304" pitchFamily="18" charset="0"/>
              </a:rPr>
              <a:t>data ar iechyd a lles</a:t>
            </a:r>
            <a:r>
              <a:rPr lang="en-GB" sz="4300" b="1" dirty="0">
                <a:solidFill>
                  <a:schemeClr val="tx1"/>
                </a:solidFill>
                <a:latin typeface="Arial" panose="020B0604020202020204" pitchFamily="34" charset="0"/>
                <a:ea typeface="Calibri" panose="020F0502020204030204" pitchFamily="34" charset="0"/>
                <a:cs typeface="Times New Roman" panose="02020603050405020304" pitchFamily="18" charset="0"/>
              </a:rPr>
              <a:t>?</a:t>
            </a:r>
          </a:p>
        </p:txBody>
      </p:sp>
      <p:sp>
        <p:nvSpPr>
          <p:cNvPr id="3" name="object 3"/>
          <p:cNvSpPr txBox="1"/>
          <p:nvPr/>
        </p:nvSpPr>
        <p:spPr>
          <a:xfrm>
            <a:off x="527300" y="3430638"/>
            <a:ext cx="5899785" cy="4062651"/>
          </a:xfrm>
          <a:prstGeom prst="rect">
            <a:avLst/>
          </a:prstGeom>
        </p:spPr>
        <p:txBody>
          <a:bodyPr vert="horz" wrap="square" lIns="0" tIns="0" rIns="0" bIns="0" rtlCol="0">
            <a:spAutoFit/>
          </a:bodyPr>
          <a:lstStyle/>
          <a:p>
            <a:pPr marR="5080">
              <a:tabLst>
                <a:tab pos="5485765" algn="l"/>
              </a:tabLst>
            </a:pPr>
            <a:r>
              <a:rPr lang="cy-GB" sz="2400" dirty="0">
                <a:latin typeface="Arial" panose="020B0604020202020204" pitchFamily="34" charset="0"/>
                <a:cs typeface="Arial" panose="020B0604020202020204" pitchFamily="34" charset="0"/>
              </a:rPr>
              <a:t>‘Mae arweinyddiaeth foesol, gref gan ysgolion sy’n cefnogi iechyd a llesiant disgyblion yn llwyddiannus. Mae’r pennaeth yn arbennig o ddylanwadol wrth osod gweledigaeth a gwerthoedd i’r ysgol, a sicrhau bod y </a:t>
            </a:r>
            <a:r>
              <a:rPr lang="cy-GB" sz="2400" b="1" dirty="0">
                <a:latin typeface="Arial" panose="020B0604020202020204" pitchFamily="34" charset="0"/>
                <a:cs typeface="Arial" panose="020B0604020202020204" pitchFamily="34" charset="0"/>
              </a:rPr>
              <a:t>corff llywodraethol, arweinwyr eraill </a:t>
            </a:r>
            <a:r>
              <a:rPr lang="cy-GB" sz="2400" dirty="0">
                <a:latin typeface="Arial" panose="020B0604020202020204" pitchFamily="34" charset="0"/>
                <a:cs typeface="Arial" panose="020B0604020202020204" pitchFamily="34" charset="0"/>
              </a:rPr>
              <a:t>a’r </a:t>
            </a:r>
            <a:r>
              <a:rPr lang="cy-GB" sz="2400" b="1" dirty="0">
                <a:latin typeface="Arial" panose="020B0604020202020204" pitchFamily="34" charset="0"/>
                <a:cs typeface="Arial" panose="020B0604020202020204" pitchFamily="34" charset="0"/>
              </a:rPr>
              <a:t>holl aelodau staff </a:t>
            </a:r>
            <a:r>
              <a:rPr lang="cy-GB" sz="2400" dirty="0">
                <a:latin typeface="Arial" panose="020B0604020202020204" pitchFamily="34" charset="0"/>
                <a:cs typeface="Arial" panose="020B0604020202020204" pitchFamily="34" charset="0"/>
              </a:rPr>
              <a:t>yn rhannu’r rhain.’ (Iach a hapus, Estyn, 2019)</a:t>
            </a:r>
            <a:endParaRPr lang="cy-GB" sz="2400" dirty="0">
              <a:effectLst/>
              <a:latin typeface="Arial" panose="020B0604020202020204" pitchFamily="34" charset="0"/>
              <a:ea typeface="Calibri" panose="020F0502020204030204" pitchFamily="34" charset="0"/>
              <a:cs typeface="Arial" panose="020B0604020202020204" pitchFamily="34" charset="0"/>
            </a:endParaRP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8" name="object 8"/>
          <p:cNvSpPr txBox="1"/>
          <p:nvPr/>
        </p:nvSpPr>
        <p:spPr>
          <a:xfrm>
            <a:off x="6615620" y="3435354"/>
            <a:ext cx="5937885" cy="3633302"/>
          </a:xfrm>
          <a:prstGeom prst="rect">
            <a:avLst/>
          </a:prstGeom>
        </p:spPr>
        <p:txBody>
          <a:bodyPr vert="horz" wrap="square" lIns="0" tIns="0" rIns="0" bIns="0" rtlCol="0">
            <a:spAutoFit/>
          </a:bodyPr>
          <a:lstStyle/>
          <a:p>
            <a:pPr>
              <a:lnSpc>
                <a:spcPct val="107000"/>
              </a:lnSpc>
              <a:spcAft>
                <a:spcPts val="800"/>
              </a:spcAft>
            </a:pPr>
            <a:r>
              <a:rPr lang="en-GB" sz="2400" dirty="0">
                <a:latin typeface="Arial" panose="020B0604020202020204" pitchFamily="34" charset="0"/>
                <a:cs typeface="Arial" panose="020B0604020202020204" pitchFamily="34" charset="0"/>
              </a:rPr>
              <a:t>‘Schools that successfully support pupils’ health and wellbeing have strong, moral leadership. The headteacher is particularly influential in setting a vision and values for the school and ensuring that these are shared by the </a:t>
            </a:r>
            <a:r>
              <a:rPr lang="en-GB" sz="2400" b="1" dirty="0">
                <a:latin typeface="Arial" panose="020B0604020202020204" pitchFamily="34" charset="0"/>
                <a:cs typeface="Arial" panose="020B0604020202020204" pitchFamily="34" charset="0"/>
              </a:rPr>
              <a:t>governing body</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other</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leaders</a:t>
            </a:r>
            <a:r>
              <a:rPr lang="en-GB" sz="2400" dirty="0">
                <a:latin typeface="Arial" panose="020B0604020202020204" pitchFamily="34" charset="0"/>
                <a:cs typeface="Arial" panose="020B0604020202020204" pitchFamily="34" charset="0"/>
              </a:rPr>
              <a:t> and </a:t>
            </a:r>
            <a:r>
              <a:rPr lang="en-GB" sz="2400" b="1" dirty="0">
                <a:latin typeface="Arial" panose="020B0604020202020204" pitchFamily="34" charset="0"/>
                <a:cs typeface="Arial" panose="020B0604020202020204" pitchFamily="34" charset="0"/>
              </a:rPr>
              <a:t>all members of staff</a:t>
            </a:r>
            <a:r>
              <a:rPr lang="en-GB" sz="2400" dirty="0">
                <a:latin typeface="Arial" panose="020B0604020202020204" pitchFamily="34" charset="0"/>
                <a:cs typeface="Arial" panose="020B0604020202020204" pitchFamily="34" charset="0"/>
              </a:rPr>
              <a:t>.’ (Healthy and happy, Estyn, 2019)</a:t>
            </a:r>
            <a:endParaRPr lang="en-GB" sz="2400" dirty="0">
              <a:effectLst/>
              <a:latin typeface="Arial" panose="020B0604020202020204" pitchFamily="34" charset="0"/>
              <a:ea typeface="Calibri" panose="020F0502020204030204" pitchFamily="34" charset="0"/>
              <a:cs typeface="Arial" panose="020B0604020202020204" pitchFamily="34" charset="0"/>
            </a:endParaRPr>
          </a:p>
          <a:p>
            <a:pPr marR="5080">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0" name="object 7">
            <a:extLst>
              <a:ext uri="{FF2B5EF4-FFF2-40B4-BE49-F238E27FC236}">
                <a16:creationId xmlns:a16="http://schemas.microsoft.com/office/drawing/2014/main" id="{B7046C22-6CF6-4D39-A89E-1124351581C9}"/>
              </a:ext>
            </a:extLst>
          </p:cNvPr>
          <p:cNvSpPr txBox="1"/>
          <p:nvPr/>
        </p:nvSpPr>
        <p:spPr>
          <a:xfrm>
            <a:off x="6615620" y="1715989"/>
            <a:ext cx="5937885" cy="1523238"/>
          </a:xfrm>
          <a:prstGeom prst="rect">
            <a:avLst/>
          </a:prstGeom>
        </p:spPr>
        <p:txBody>
          <a:bodyPr vert="horz" wrap="square" lIns="0" tIns="0" rIns="0" bIns="0" rtlCol="0">
            <a:spAutoFit/>
          </a:bodyPr>
          <a:lstStyle/>
          <a:p>
            <a:pPr>
              <a:lnSpc>
                <a:spcPct val="107000"/>
              </a:lnSpc>
              <a:spcAft>
                <a:spcPts val="800"/>
              </a:spcAft>
            </a:pPr>
            <a:r>
              <a:rPr lang="en-GB" sz="4800" b="1" dirty="0">
                <a:latin typeface="Arial" panose="020B0604020202020204" pitchFamily="34" charset="0"/>
                <a:ea typeface="Calibri" panose="020F0502020204030204" pitchFamily="34" charset="0"/>
                <a:cs typeface="Times New Roman" panose="02020603050405020304" pitchFamily="18" charset="0"/>
              </a:rPr>
              <a:t>Who uses the health and wellbeing data?</a:t>
            </a:r>
          </a:p>
        </p:txBody>
      </p:sp>
    </p:spTree>
    <p:extLst>
      <p:ext uri="{BB962C8B-B14F-4D97-AF65-F5344CB8AC3E}">
        <p14:creationId xmlns:p14="http://schemas.microsoft.com/office/powerpoint/2010/main" val="3761683861"/>
      </p:ext>
    </p:extLst>
  </p:cSld>
  <p:clrMapOvr>
    <a:masterClrMapping/>
  </p:clrMapOvr>
  <mc:AlternateContent xmlns:mc="http://schemas.openxmlformats.org/markup-compatibility/2006" xmlns:p14="http://schemas.microsoft.com/office/powerpoint/2010/main">
    <mc:Choice Requires="p14">
      <p:transition spd="slow" p14:dur="2000" advTm="19742"/>
    </mc:Choice>
    <mc:Fallback xmlns="">
      <p:transition spd="slow" advTm="19742"/>
    </mc:Fallback>
  </mc:AlternateContent>
  <p:extLst>
    <p:ext uri="{E180D4A7-C9FB-4DFB-919C-405C955672EB}">
      <p14:showEvtLst xmlns:p14="http://schemas.microsoft.com/office/powerpoint/2010/main">
        <p14:playEvt time="0" objId="4"/>
        <p14:stopEvt time="19239" objId="4"/>
      </p14:showEvtLst>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354217"/>
          </a:xfrm>
          <a:prstGeom prst="rect">
            <a:avLst/>
          </a:prstGeom>
        </p:spPr>
        <p:txBody>
          <a:bodyPr vert="horz" wrap="square" lIns="0" tIns="0" rIns="0" bIns="0" rtlCol="0">
            <a:spAutoFit/>
          </a:bodyPr>
          <a:lstStyle/>
          <a:p>
            <a:pPr marL="12700">
              <a:lnSpc>
                <a:spcPct val="100000"/>
              </a:lnSpc>
            </a:pPr>
            <a:r>
              <a:rPr lang="cy-GB" sz="4400" b="1" dirty="0">
                <a:solidFill>
                  <a:schemeClr val="tx1"/>
                </a:solidFill>
                <a:latin typeface="Arial" panose="020B0604020202020204" pitchFamily="34" charset="0"/>
                <a:ea typeface="Calibri" panose="020F0502020204030204" pitchFamily="34" charset="0"/>
                <a:cs typeface="Times New Roman" panose="02020603050405020304" pitchFamily="18" charset="0"/>
              </a:rPr>
              <a:t>Pwy sy’n defnyddio’r</a:t>
            </a:r>
            <a:br>
              <a:rPr lang="cy-GB" sz="4400" b="1" dirty="0">
                <a:solidFill>
                  <a:schemeClr val="tx1"/>
                </a:solidFill>
                <a:latin typeface="Arial" panose="020B0604020202020204" pitchFamily="34" charset="0"/>
                <a:ea typeface="Calibri" panose="020F0502020204030204" pitchFamily="34" charset="0"/>
                <a:cs typeface="Times New Roman" panose="02020603050405020304" pitchFamily="18" charset="0"/>
              </a:rPr>
            </a:br>
            <a:r>
              <a:rPr lang="cy-GB" sz="4400" b="1" dirty="0">
                <a:solidFill>
                  <a:schemeClr val="tx1"/>
                </a:solidFill>
                <a:latin typeface="Arial" panose="020B0604020202020204" pitchFamily="34" charset="0"/>
                <a:ea typeface="Calibri" panose="020F0502020204030204" pitchFamily="34" charset="0"/>
                <a:cs typeface="Times New Roman" panose="02020603050405020304" pitchFamily="18" charset="0"/>
              </a:rPr>
              <a:t>data ar iechyd a lles</a:t>
            </a:r>
            <a:r>
              <a:rPr lang="en-GB" sz="4400" b="1" dirty="0">
                <a:solidFill>
                  <a:schemeClr val="tx1"/>
                </a:solidFill>
                <a:latin typeface="Arial" panose="020B0604020202020204" pitchFamily="34" charset="0"/>
                <a:ea typeface="Calibri" panose="020F0502020204030204" pitchFamily="34" charset="0"/>
                <a:cs typeface="Times New Roman" panose="02020603050405020304" pitchFamily="18" charset="0"/>
              </a:rPr>
              <a:t>?</a:t>
            </a:r>
            <a:endParaRPr sz="44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8" name="object 8"/>
          <p:cNvSpPr txBox="1"/>
          <p:nvPr/>
        </p:nvSpPr>
        <p:spPr>
          <a:xfrm>
            <a:off x="6863601" y="3398032"/>
            <a:ext cx="5937885" cy="4028475"/>
          </a:xfrm>
          <a:prstGeom prst="rect">
            <a:avLst/>
          </a:prstGeom>
        </p:spPr>
        <p:txBody>
          <a:bodyPr vert="horz" wrap="square" lIns="0" tIns="0" rIns="0" bIns="0" rtlCol="0">
            <a:spAutoFit/>
          </a:bodyPr>
          <a:lstStyle/>
          <a:p>
            <a:pPr>
              <a:lnSpc>
                <a:spcPct val="107000"/>
              </a:lnSpc>
              <a:spcAft>
                <a:spcPts val="800"/>
              </a:spcAft>
            </a:pPr>
            <a:r>
              <a:rPr lang="en-GB" sz="2400" dirty="0">
                <a:latin typeface="Arial" panose="020B0604020202020204" pitchFamily="34" charset="0"/>
                <a:cs typeface="Arial" panose="020B0604020202020204" pitchFamily="34" charset="0"/>
              </a:rPr>
              <a:t>‘Involving </a:t>
            </a:r>
            <a:r>
              <a:rPr lang="en-GB" sz="2400" b="1" dirty="0">
                <a:latin typeface="Arial" panose="020B0604020202020204" pitchFamily="34" charset="0"/>
                <a:cs typeface="Arial" panose="020B0604020202020204" pitchFamily="34" charset="0"/>
              </a:rPr>
              <a:t>pupils</a:t>
            </a:r>
            <a:r>
              <a:rPr lang="en-GB" sz="2400" dirty="0">
                <a:latin typeface="Arial" panose="020B0604020202020204" pitchFamily="34" charset="0"/>
                <a:cs typeface="Arial" panose="020B0604020202020204" pitchFamily="34" charset="0"/>
              </a:rPr>
              <a:t> meaningfully in the evaluation and development of a school’s work to support their health and wellbeing is a key factor for success. Pupils’ sense of belonging and value is often rooted in the extent to which they feel that staff care about them, take time to get to know them, and listen to their views.’ (Healthy and happy, Estyn, 2019)</a:t>
            </a:r>
            <a:endParaRPr lang="en-GB" sz="2400" dirty="0">
              <a:effectLst/>
              <a:latin typeface="Arial" panose="020B0604020202020204" pitchFamily="34" charset="0"/>
              <a:ea typeface="Calibri" panose="020F0502020204030204" pitchFamily="34" charset="0"/>
              <a:cs typeface="Arial" panose="020B0604020202020204" pitchFamily="34" charset="0"/>
            </a:endParaRPr>
          </a:p>
          <a:p>
            <a:pPr marR="5080">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0" name="object 7">
            <a:extLst>
              <a:ext uri="{FF2B5EF4-FFF2-40B4-BE49-F238E27FC236}">
                <a16:creationId xmlns:a16="http://schemas.microsoft.com/office/drawing/2014/main" id="{A54BAFFF-4B97-4AA1-922F-3740AA6AA7A6}"/>
              </a:ext>
            </a:extLst>
          </p:cNvPr>
          <p:cNvSpPr txBox="1"/>
          <p:nvPr/>
        </p:nvSpPr>
        <p:spPr>
          <a:xfrm>
            <a:off x="6615620" y="1715989"/>
            <a:ext cx="5937885" cy="1523238"/>
          </a:xfrm>
          <a:prstGeom prst="rect">
            <a:avLst/>
          </a:prstGeom>
        </p:spPr>
        <p:txBody>
          <a:bodyPr vert="horz" wrap="square" lIns="0" tIns="0" rIns="0" bIns="0" rtlCol="0">
            <a:spAutoFit/>
          </a:bodyPr>
          <a:lstStyle/>
          <a:p>
            <a:pPr>
              <a:lnSpc>
                <a:spcPct val="107000"/>
              </a:lnSpc>
              <a:spcAft>
                <a:spcPts val="800"/>
              </a:spcAft>
            </a:pPr>
            <a:r>
              <a:rPr lang="en-GB" sz="4800" b="1" dirty="0">
                <a:latin typeface="Arial" panose="020B0604020202020204" pitchFamily="34" charset="0"/>
                <a:ea typeface="Calibri" panose="020F0502020204030204" pitchFamily="34" charset="0"/>
                <a:cs typeface="Times New Roman" panose="02020603050405020304" pitchFamily="18" charset="0"/>
              </a:rPr>
              <a:t>Who uses the health and wellbeing data?</a:t>
            </a:r>
          </a:p>
        </p:txBody>
      </p:sp>
      <p:sp>
        <p:nvSpPr>
          <p:cNvPr id="11" name="Blwch Testun 10">
            <a:extLst>
              <a:ext uri="{FF2B5EF4-FFF2-40B4-BE49-F238E27FC236}">
                <a16:creationId xmlns:a16="http://schemas.microsoft.com/office/drawing/2014/main" id="{198F1F07-FA76-4A00-AF14-56795BD62029}"/>
              </a:ext>
            </a:extLst>
          </p:cNvPr>
          <p:cNvSpPr txBox="1"/>
          <p:nvPr/>
        </p:nvSpPr>
        <p:spPr>
          <a:xfrm>
            <a:off x="203314" y="3398032"/>
            <a:ext cx="6547756" cy="3620158"/>
          </a:xfrm>
          <a:prstGeom prst="rect">
            <a:avLst/>
          </a:prstGeom>
          <a:noFill/>
        </p:spPr>
        <p:txBody>
          <a:bodyPr wrap="square">
            <a:spAutoFit/>
          </a:bodyPr>
          <a:lstStyle/>
          <a:p>
            <a:pPr>
              <a:lnSpc>
                <a:spcPct val="107000"/>
              </a:lnSpc>
              <a:spcAft>
                <a:spcPts val="800"/>
              </a:spcAft>
            </a:pPr>
            <a:r>
              <a:rPr lang="en-GB" sz="2400" dirty="0">
                <a:latin typeface="Arial" panose="020B0604020202020204" pitchFamily="34" charset="0"/>
                <a:cs typeface="Arial" panose="020B0604020202020204" pitchFamily="34" charset="0"/>
              </a:rPr>
              <a:t>‘</a:t>
            </a:r>
            <a:r>
              <a:rPr lang="cy-GB" sz="2400" dirty="0">
                <a:latin typeface="Arial" panose="020B0604020202020204" pitchFamily="34" charset="0"/>
                <a:cs typeface="Arial" panose="020B0604020202020204" pitchFamily="34" charset="0"/>
              </a:rPr>
              <a:t>Mae cynnwys </a:t>
            </a:r>
            <a:r>
              <a:rPr lang="cy-GB" sz="2400" b="1" dirty="0">
                <a:latin typeface="Arial" panose="020B0604020202020204" pitchFamily="34" charset="0"/>
                <a:cs typeface="Arial" panose="020B0604020202020204" pitchFamily="34" charset="0"/>
              </a:rPr>
              <a:t>disgyblion</a:t>
            </a:r>
            <a:r>
              <a:rPr lang="cy-GB" sz="2400" dirty="0">
                <a:latin typeface="Arial" panose="020B0604020202020204" pitchFamily="34" charset="0"/>
                <a:cs typeface="Arial" panose="020B0604020202020204" pitchFamily="34" charset="0"/>
              </a:rPr>
              <a:t> yn ystyrlon mewn gwerthuso a datblygu gwaith ysgol i gefnogi’u hiechyd a’u llesiant yn ffactor allweddol ar gyfer llwyddiant. Mae ymdeimlad disgyblion o berthyn ac o werth yn aml wedi’i wreiddio yn y graddau y teimlant fod staff yn poeni amdanynt, yn cymryd amser i ddod i’w hadnabod, ac yn gwrando ar eu barn</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Iach</a:t>
            </a:r>
            <a:r>
              <a:rPr lang="en-GB" sz="2400" dirty="0">
                <a:latin typeface="Arial" panose="020B0604020202020204" pitchFamily="34" charset="0"/>
                <a:cs typeface="Arial" panose="020B0604020202020204" pitchFamily="34" charset="0"/>
              </a:rPr>
              <a:t> a </a:t>
            </a:r>
            <a:r>
              <a:rPr lang="en-GB" sz="2400" dirty="0" err="1">
                <a:latin typeface="Arial" panose="020B0604020202020204" pitchFamily="34" charset="0"/>
                <a:cs typeface="Arial" panose="020B0604020202020204" pitchFamily="34" charset="0"/>
              </a:rPr>
              <a:t>hapus</a:t>
            </a:r>
            <a:r>
              <a:rPr lang="en-GB" sz="2400" dirty="0">
                <a:latin typeface="Arial" panose="020B0604020202020204" pitchFamily="34" charset="0"/>
                <a:cs typeface="Arial" panose="020B0604020202020204" pitchFamily="34" charset="0"/>
              </a:rPr>
              <a:t>, Estyn, 2019)</a:t>
            </a:r>
            <a:endParaRPr lang="en-GB" sz="2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58180165"/>
      </p:ext>
    </p:extLst>
  </p:cSld>
  <p:clrMapOvr>
    <a:masterClrMapping/>
  </p:clrMapOvr>
  <mc:AlternateContent xmlns:mc="http://schemas.openxmlformats.org/markup-compatibility/2006" xmlns:p14="http://schemas.microsoft.com/office/powerpoint/2010/main">
    <mc:Choice Requires="p14">
      <p:transition spd="slow" p14:dur="2000" advTm="36401"/>
    </mc:Choice>
    <mc:Fallback xmlns="">
      <p:transition spd="slow" advTm="36401"/>
    </mc:Fallback>
  </mc:AlternateContent>
  <p:extLst>
    <p:ext uri="{E180D4A7-C9FB-4DFB-919C-405C955672EB}">
      <p14:showEvtLst xmlns:p14="http://schemas.microsoft.com/office/powerpoint/2010/main">
        <p14:playEvt time="0" objId="4"/>
        <p14:stopEvt time="35568" objId="4"/>
      </p14:showEvtLst>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1354217"/>
          </a:xfrm>
          <a:prstGeom prst="rect">
            <a:avLst/>
          </a:prstGeom>
        </p:spPr>
        <p:txBody>
          <a:bodyPr vert="horz" wrap="square" lIns="0" tIns="0" rIns="0" bIns="0" rtlCol="0">
            <a:spAutoFit/>
          </a:bodyPr>
          <a:lstStyle/>
          <a:p>
            <a:pPr marL="12700">
              <a:lnSpc>
                <a:spcPct val="100000"/>
              </a:lnSpc>
            </a:pPr>
            <a:r>
              <a:rPr lang="cy-GB" sz="4400" b="1" dirty="0">
                <a:solidFill>
                  <a:schemeClr val="tx1"/>
                </a:solidFill>
                <a:latin typeface="Arial" panose="020B0604020202020204" pitchFamily="34" charset="0"/>
                <a:ea typeface="Calibri" panose="020F0502020204030204" pitchFamily="34" charset="0"/>
                <a:cs typeface="Times New Roman" panose="02020603050405020304" pitchFamily="18" charset="0"/>
              </a:rPr>
              <a:t>Pwy sy’n defnyddio’r</a:t>
            </a:r>
            <a:br>
              <a:rPr lang="cy-GB" sz="4400" b="1" dirty="0">
                <a:solidFill>
                  <a:schemeClr val="tx1"/>
                </a:solidFill>
                <a:latin typeface="Arial" panose="020B0604020202020204" pitchFamily="34" charset="0"/>
                <a:ea typeface="Calibri" panose="020F0502020204030204" pitchFamily="34" charset="0"/>
                <a:cs typeface="Times New Roman" panose="02020603050405020304" pitchFamily="18" charset="0"/>
              </a:rPr>
            </a:br>
            <a:r>
              <a:rPr lang="cy-GB" sz="4400" b="1" dirty="0">
                <a:solidFill>
                  <a:schemeClr val="tx1"/>
                </a:solidFill>
                <a:latin typeface="Arial" panose="020B0604020202020204" pitchFamily="34" charset="0"/>
                <a:ea typeface="Calibri" panose="020F0502020204030204" pitchFamily="34" charset="0"/>
                <a:cs typeface="Times New Roman" panose="02020603050405020304" pitchFamily="18" charset="0"/>
              </a:rPr>
              <a:t>data ar iechyd a lles</a:t>
            </a:r>
            <a:r>
              <a:rPr lang="en-GB" sz="4400" b="1" spc="-10" dirty="0">
                <a:solidFill>
                  <a:schemeClr val="tx1">
                    <a:lumMod val="95000"/>
                    <a:lumOff val="5000"/>
                  </a:schemeClr>
                </a:solidFill>
                <a:latin typeface="Arial" panose="020B0604020202020204" pitchFamily="34" charset="0"/>
                <a:ea typeface="Calibri" panose="020F0502020204030204" pitchFamily="34" charset="0"/>
                <a:cs typeface="Arial" panose="020B0604020202020204" pitchFamily="34" charset="0"/>
              </a:rPr>
              <a:t>?</a:t>
            </a:r>
            <a:endParaRPr sz="4400" spc="-10" dirty="0">
              <a:solidFill>
                <a:schemeClr val="tx1">
                  <a:lumMod val="95000"/>
                  <a:lumOff val="5000"/>
                </a:schemeClr>
              </a:solidFill>
              <a:latin typeface="Arial" panose="020B0604020202020204" pitchFamily="34" charset="0"/>
              <a:cs typeface="Arial" panose="020B0604020202020204" pitchFamily="34" charset="0"/>
            </a:endParaRPr>
          </a:p>
        </p:txBody>
      </p:sp>
      <p:sp>
        <p:nvSpPr>
          <p:cNvPr id="3" name="object 3"/>
          <p:cNvSpPr txBox="1"/>
          <p:nvPr/>
        </p:nvSpPr>
        <p:spPr>
          <a:xfrm>
            <a:off x="527300" y="2642252"/>
            <a:ext cx="5899785" cy="1107996"/>
          </a:xfrm>
          <a:prstGeom prst="rect">
            <a:avLst/>
          </a:prstGeom>
        </p:spPr>
        <p:txBody>
          <a:bodyPr vert="horz" wrap="square" lIns="0" tIns="0" rIns="0" bIns="0" rtlCol="0">
            <a:spAutoFit/>
          </a:bodyPr>
          <a:lstStyle/>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8" name="object 8"/>
          <p:cNvSpPr txBox="1"/>
          <p:nvPr/>
        </p:nvSpPr>
        <p:spPr>
          <a:xfrm>
            <a:off x="6615620" y="3351379"/>
            <a:ext cx="5937885" cy="5416868"/>
          </a:xfrm>
          <a:prstGeom prst="rect">
            <a:avLst/>
          </a:prstGeom>
        </p:spPr>
        <p:txBody>
          <a:bodyPr vert="horz" wrap="square" lIns="0" tIns="0" rIns="0" bIns="0" rtlCol="0">
            <a:spAutoFit/>
          </a:bodyPr>
          <a:lstStyle/>
          <a:p>
            <a:pPr marR="5080">
              <a:tabLst>
                <a:tab pos="5485765" algn="l"/>
              </a:tabLst>
            </a:pPr>
            <a:r>
              <a:rPr lang="en-GB" sz="2200" dirty="0">
                <a:latin typeface="Arial"/>
                <a:cs typeface="Arial"/>
              </a:rPr>
              <a:t>48% of schools ‘did not involve parents in health and wellbeing improvement decisions’</a:t>
            </a:r>
          </a:p>
          <a:p>
            <a:pPr marR="5080">
              <a:tabLst>
                <a:tab pos="5485765" algn="l"/>
              </a:tabLst>
            </a:pPr>
            <a:endParaRPr lang="en-GB" sz="2200" dirty="0">
              <a:latin typeface="Arial"/>
              <a:cs typeface="Arial"/>
            </a:endParaRPr>
          </a:p>
          <a:p>
            <a:pPr marR="5080">
              <a:tabLst>
                <a:tab pos="5485765" algn="l"/>
              </a:tabLst>
            </a:pPr>
            <a:r>
              <a:rPr lang="en-GB" sz="2200" dirty="0">
                <a:latin typeface="Arial"/>
                <a:cs typeface="Arial"/>
              </a:rPr>
              <a:t>15% of schools ‘involved parents in identifying health priority areas’</a:t>
            </a:r>
          </a:p>
          <a:p>
            <a:pPr marR="5080">
              <a:tabLst>
                <a:tab pos="5485765" algn="l"/>
              </a:tabLst>
            </a:pPr>
            <a:endParaRPr lang="en-GB" sz="2200" dirty="0">
              <a:latin typeface="Arial"/>
              <a:cs typeface="Arial"/>
            </a:endParaRPr>
          </a:p>
          <a:p>
            <a:pPr marR="5080">
              <a:tabLst>
                <a:tab pos="5485765" algn="l"/>
              </a:tabLst>
            </a:pPr>
            <a:r>
              <a:rPr lang="en-GB" sz="2200" dirty="0">
                <a:latin typeface="Arial"/>
                <a:cs typeface="Arial"/>
              </a:rPr>
              <a:t>11% of schools are satisfied with the level of ‘parent involvement in health and wellbeing improvement’ – and 53% were dissatisfied </a:t>
            </a:r>
          </a:p>
          <a:p>
            <a:pPr marR="5080">
              <a:tabLst>
                <a:tab pos="5485765" algn="l"/>
              </a:tabLst>
            </a:pPr>
            <a:endParaRPr lang="en-GB" sz="2200" dirty="0">
              <a:latin typeface="Arial"/>
              <a:cs typeface="Arial"/>
            </a:endParaRPr>
          </a:p>
          <a:p>
            <a:pPr marR="5080">
              <a:tabLst>
                <a:tab pos="5485765" algn="l"/>
              </a:tabLst>
            </a:pPr>
            <a:r>
              <a:rPr lang="en-GB" sz="2200" dirty="0">
                <a:latin typeface="Arial" panose="020B0604020202020204" pitchFamily="34" charset="0"/>
                <a:cs typeface="Arial" panose="020B0604020202020204" pitchFamily="34" charset="0"/>
              </a:rPr>
              <a:t>‘All schools aim to work in partnership with </a:t>
            </a:r>
            <a:r>
              <a:rPr lang="en-GB" sz="2200" b="1" dirty="0">
                <a:latin typeface="Arial" panose="020B0604020202020204" pitchFamily="34" charset="0"/>
                <a:cs typeface="Arial" panose="020B0604020202020204" pitchFamily="34" charset="0"/>
              </a:rPr>
              <a:t>parents</a:t>
            </a:r>
            <a:r>
              <a:rPr lang="en-GB" sz="2200" dirty="0">
                <a:latin typeface="Arial" panose="020B0604020202020204" pitchFamily="34" charset="0"/>
                <a:cs typeface="Arial" panose="020B0604020202020204" pitchFamily="34" charset="0"/>
              </a:rPr>
              <a:t>. In schools where this partnership </a:t>
            </a:r>
          </a:p>
          <a:p>
            <a:pPr marR="5080">
              <a:tabLst>
                <a:tab pos="5485765" algn="l"/>
              </a:tabLst>
            </a:pPr>
            <a:r>
              <a:rPr lang="en-GB" sz="2200" dirty="0">
                <a:latin typeface="Arial" panose="020B0604020202020204" pitchFamily="34" charset="0"/>
                <a:cs typeface="Arial" panose="020B0604020202020204" pitchFamily="34" charset="0"/>
              </a:rPr>
              <a:t>is fruitful, leaders, teachers and support staff invest time in getting to know parents, </a:t>
            </a:r>
          </a:p>
          <a:p>
            <a:pPr marR="5080">
              <a:tabLst>
                <a:tab pos="5485765" algn="l"/>
              </a:tabLst>
            </a:pPr>
            <a:r>
              <a:rPr lang="en-GB" sz="2200" dirty="0">
                <a:latin typeface="Arial" panose="020B0604020202020204" pitchFamily="34" charset="0"/>
                <a:cs typeface="Arial" panose="020B0604020202020204" pitchFamily="34" charset="0"/>
              </a:rPr>
              <a:t>build their trust, and communicate effectively with them.’ (Healthy and happy, Estyn, 2019)</a:t>
            </a:r>
            <a:endParaRPr lang="en-GB" sz="22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
        <p:nvSpPr>
          <p:cNvPr id="10" name="object 7">
            <a:extLst>
              <a:ext uri="{FF2B5EF4-FFF2-40B4-BE49-F238E27FC236}">
                <a16:creationId xmlns:a16="http://schemas.microsoft.com/office/drawing/2014/main" id="{49F3CF82-D5A6-41DF-9975-7FD2B2A96381}"/>
              </a:ext>
            </a:extLst>
          </p:cNvPr>
          <p:cNvSpPr txBox="1"/>
          <p:nvPr/>
        </p:nvSpPr>
        <p:spPr>
          <a:xfrm>
            <a:off x="6615620" y="1715989"/>
            <a:ext cx="5937885" cy="1523238"/>
          </a:xfrm>
          <a:prstGeom prst="rect">
            <a:avLst/>
          </a:prstGeom>
        </p:spPr>
        <p:txBody>
          <a:bodyPr vert="horz" wrap="square" lIns="0" tIns="0" rIns="0" bIns="0" rtlCol="0">
            <a:spAutoFit/>
          </a:bodyPr>
          <a:lstStyle/>
          <a:p>
            <a:pPr>
              <a:lnSpc>
                <a:spcPct val="107000"/>
              </a:lnSpc>
              <a:spcAft>
                <a:spcPts val="800"/>
              </a:spcAft>
            </a:pPr>
            <a:r>
              <a:rPr lang="en-GB" sz="4800" b="1" dirty="0">
                <a:latin typeface="Arial" panose="020B0604020202020204" pitchFamily="34" charset="0"/>
                <a:ea typeface="Calibri" panose="020F0502020204030204" pitchFamily="34" charset="0"/>
                <a:cs typeface="Times New Roman" panose="02020603050405020304" pitchFamily="18" charset="0"/>
              </a:rPr>
              <a:t>Who uses the health and wellbeing data?</a:t>
            </a:r>
          </a:p>
        </p:txBody>
      </p:sp>
      <p:sp>
        <p:nvSpPr>
          <p:cNvPr id="11" name="Blwch Testun 10">
            <a:extLst>
              <a:ext uri="{FF2B5EF4-FFF2-40B4-BE49-F238E27FC236}">
                <a16:creationId xmlns:a16="http://schemas.microsoft.com/office/drawing/2014/main" id="{D42CB4D4-BD83-4DEB-B100-90848D01BE8B}"/>
              </a:ext>
            </a:extLst>
          </p:cNvPr>
          <p:cNvSpPr txBox="1"/>
          <p:nvPr/>
        </p:nvSpPr>
        <p:spPr>
          <a:xfrm>
            <a:off x="119616" y="3332530"/>
            <a:ext cx="6547756" cy="6063198"/>
          </a:xfrm>
          <a:prstGeom prst="rect">
            <a:avLst/>
          </a:prstGeom>
          <a:noFill/>
        </p:spPr>
        <p:txBody>
          <a:bodyPr wrap="square">
            <a:spAutoFit/>
          </a:bodyPr>
          <a:lstStyle/>
          <a:p>
            <a:pPr marR="5080">
              <a:tabLst>
                <a:tab pos="5485765" algn="l"/>
              </a:tabLst>
            </a:pPr>
            <a:r>
              <a:rPr lang="cy-GB" sz="2200" dirty="0">
                <a:latin typeface="Arial"/>
                <a:cs typeface="Arial"/>
              </a:rPr>
              <a:t>‘Nid oedd 48% o ysgolion yn cynnwys rhieni mewn penderfyniadau ynghylch gwella iechyd a lles’</a:t>
            </a:r>
          </a:p>
          <a:p>
            <a:pPr marR="5080">
              <a:tabLst>
                <a:tab pos="5485765" algn="l"/>
              </a:tabLst>
            </a:pPr>
            <a:endParaRPr lang="cy-GB" sz="2200" dirty="0">
              <a:latin typeface="Arial"/>
              <a:cs typeface="Arial"/>
            </a:endParaRPr>
          </a:p>
          <a:p>
            <a:pPr marR="5080">
              <a:tabLst>
                <a:tab pos="5485765" algn="l"/>
              </a:tabLst>
            </a:pPr>
            <a:r>
              <a:rPr lang="cy-GB" sz="2200" dirty="0">
                <a:latin typeface="Arial"/>
                <a:cs typeface="Arial"/>
              </a:rPr>
              <a:t>‘Roedd 15% o ysgolion yn cynnwys rhieni mewn nodi meysydd blaenoriaeth o ran iechyd’</a:t>
            </a:r>
          </a:p>
          <a:p>
            <a:pPr marR="5080">
              <a:tabLst>
                <a:tab pos="5485765" algn="l"/>
              </a:tabLst>
            </a:pPr>
            <a:endParaRPr lang="cy-GB" sz="2200" dirty="0">
              <a:latin typeface="Arial"/>
              <a:cs typeface="Arial"/>
            </a:endParaRPr>
          </a:p>
          <a:p>
            <a:pPr marR="5080">
              <a:tabLst>
                <a:tab pos="5485765" algn="l"/>
              </a:tabLst>
            </a:pPr>
            <a:r>
              <a:rPr lang="cy-GB" sz="2200" dirty="0">
                <a:latin typeface="Arial"/>
                <a:cs typeface="Arial"/>
              </a:rPr>
              <a:t>Mae 11% o ysgolion yn fodlon â lefel ‘ymglymiad rhieni mewn gwella iechyd a lles’ – ac roedd 53% yn anfodlon </a:t>
            </a:r>
          </a:p>
          <a:p>
            <a:pPr marR="5080">
              <a:tabLst>
                <a:tab pos="5485765" algn="l"/>
              </a:tabLst>
            </a:pPr>
            <a:endParaRPr lang="cy-GB" sz="2200" dirty="0">
              <a:latin typeface="Arial"/>
              <a:cs typeface="Arial"/>
            </a:endParaRPr>
          </a:p>
          <a:p>
            <a:pPr marR="5080">
              <a:tabLst>
                <a:tab pos="5485765" algn="l"/>
              </a:tabLst>
            </a:pPr>
            <a:r>
              <a:rPr lang="cy-GB" sz="2200" dirty="0">
                <a:latin typeface="Arial" panose="020B0604020202020204" pitchFamily="34" charset="0"/>
                <a:cs typeface="Arial" panose="020B0604020202020204" pitchFamily="34" charset="0"/>
              </a:rPr>
              <a:t>‘</a:t>
            </a:r>
            <a:r>
              <a:rPr lang="cy-GB" sz="2400" dirty="0">
                <a:latin typeface="Arial" panose="020B0604020202020204" pitchFamily="34" charset="0"/>
                <a:cs typeface="Arial" panose="020B0604020202020204" pitchFamily="34" charset="0"/>
              </a:rPr>
              <a:t>Nod pob ysgol yw gweithio mewn partneriaeth â </a:t>
            </a:r>
            <a:r>
              <a:rPr lang="cy-GB" sz="2400" b="1" dirty="0">
                <a:latin typeface="Arial" panose="020B0604020202020204" pitchFamily="34" charset="0"/>
                <a:cs typeface="Arial" panose="020B0604020202020204" pitchFamily="34" charset="0"/>
              </a:rPr>
              <a:t>rhieni</a:t>
            </a:r>
            <a:r>
              <a:rPr lang="cy-GB" sz="2400" dirty="0">
                <a:latin typeface="Arial" panose="020B0604020202020204" pitchFamily="34" charset="0"/>
                <a:cs typeface="Arial" panose="020B0604020202020204" pitchFamily="34" charset="0"/>
              </a:rPr>
              <a:t>. Mewn ysgolion lle y mae’r bartneriaeth hon yn gynhyrchiol, mae arweinwyr, athrawon a staff cymorth yn neilltuo amser i ddod i adnabod rhieni, meithrin eu hymddiriedaeth a chyfathrebu’n effeithiol â nhw</a:t>
            </a:r>
            <a:r>
              <a:rPr lang="cy-GB" sz="2200" dirty="0">
                <a:latin typeface="Arial" panose="020B0604020202020204" pitchFamily="34" charset="0"/>
                <a:cs typeface="Arial" panose="020B0604020202020204" pitchFamily="34" charset="0"/>
              </a:rPr>
              <a:t>.’ (Iach a hapus, Estyn, 2019)</a:t>
            </a:r>
            <a:endParaRPr lang="cy-GB" sz="22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700433648"/>
      </p:ext>
    </p:extLst>
  </p:cSld>
  <p:clrMapOvr>
    <a:masterClrMapping/>
  </p:clrMapOvr>
  <mc:AlternateContent xmlns:mc="http://schemas.openxmlformats.org/markup-compatibility/2006" xmlns:p14="http://schemas.microsoft.com/office/powerpoint/2010/main">
    <mc:Choice Requires="p14">
      <p:transition spd="slow" p14:dur="2000" advTm="28746"/>
    </mc:Choice>
    <mc:Fallback xmlns="">
      <p:transition spd="slow" advTm="28746"/>
    </mc:Fallback>
  </mc:AlternateContent>
  <p:extLst>
    <p:ext uri="{E180D4A7-C9FB-4DFB-919C-405C955672EB}">
      <p14:showEvtLst xmlns:p14="http://schemas.microsoft.com/office/powerpoint/2010/main">
        <p14:playEvt time="0" objId="5"/>
        <p14:stopEvt time="28634" objId="5"/>
      </p14:showEvtLst>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solidFill>
                <a:latin typeface="Arial"/>
                <a:cs typeface="Arial"/>
              </a:rPr>
              <a:t>Egwylion</a:t>
            </a:r>
            <a:r>
              <a:rPr lang="en-GB" sz="4500" b="1" spc="-5" dirty="0">
                <a:solidFill>
                  <a:schemeClr val="tx1"/>
                </a:solidFill>
                <a:latin typeface="Arial"/>
                <a:cs typeface="Arial"/>
              </a:rPr>
              <a:t> </a:t>
            </a:r>
            <a:r>
              <a:rPr lang="en-GB" sz="4500" b="1" spc="-5" dirty="0" err="1">
                <a:solidFill>
                  <a:schemeClr val="tx1"/>
                </a:solidFill>
                <a:latin typeface="Arial"/>
                <a:cs typeface="Arial"/>
              </a:rPr>
              <a:t>cinio</a:t>
            </a:r>
            <a:endParaRPr lang="en-GB" sz="4500" dirty="0">
              <a:solidFill>
                <a:schemeClr val="tx1"/>
              </a:solidFill>
              <a:latin typeface="Arial"/>
              <a:cs typeface="Arial"/>
            </a:endParaRPr>
          </a:p>
        </p:txBody>
      </p:sp>
      <p:sp>
        <p:nvSpPr>
          <p:cNvPr id="3" name="object 3"/>
          <p:cNvSpPr txBox="1"/>
          <p:nvPr/>
        </p:nvSpPr>
        <p:spPr>
          <a:xfrm>
            <a:off x="527300" y="2642252"/>
            <a:ext cx="5899785" cy="4431983"/>
          </a:xfrm>
          <a:prstGeom prst="rect">
            <a:avLst/>
          </a:prstGeom>
        </p:spPr>
        <p:txBody>
          <a:bodyPr vert="horz" wrap="square" lIns="0" tIns="0" rIns="0" bIns="0" rtlCol="0">
            <a:spAutoFit/>
          </a:bodyPr>
          <a:lstStyle/>
          <a:p>
            <a:pPr marR="5080">
              <a:tabLst>
                <a:tab pos="5485765" algn="l"/>
              </a:tabLst>
            </a:pPr>
            <a:r>
              <a:rPr lang="cy-GB" sz="2400" b="1" dirty="0">
                <a:latin typeface="Arial"/>
                <a:cs typeface="Arial"/>
              </a:rPr>
              <a:t>Hyd egwyl ginio:</a:t>
            </a:r>
          </a:p>
          <a:p>
            <a:pPr marR="5080">
              <a:tabLst>
                <a:tab pos="5485765" algn="l"/>
              </a:tabLst>
            </a:pPr>
            <a:endParaRPr lang="cy-GB" sz="2400" dirty="0">
              <a:latin typeface="Arial"/>
              <a:cs typeface="Arial"/>
            </a:endParaRPr>
          </a:p>
          <a:p>
            <a:pPr marR="5080">
              <a:tabLst>
                <a:tab pos="5485765" algn="l"/>
              </a:tabLst>
            </a:pPr>
            <a:r>
              <a:rPr lang="cy-GB" sz="2400" dirty="0">
                <a:latin typeface="Arial"/>
                <a:cs typeface="Arial"/>
              </a:rPr>
              <a:t>18%: 30-35 munud</a:t>
            </a:r>
          </a:p>
          <a:p>
            <a:pPr marR="5080">
              <a:tabLst>
                <a:tab pos="5485765" algn="l"/>
              </a:tabLst>
            </a:pPr>
            <a:r>
              <a:rPr lang="cy-GB" sz="2400" dirty="0">
                <a:latin typeface="Arial"/>
                <a:cs typeface="Arial"/>
              </a:rPr>
              <a:t>40%: 40-45 munud</a:t>
            </a:r>
          </a:p>
          <a:p>
            <a:pPr marR="5080">
              <a:tabLst>
                <a:tab pos="5485765" algn="l"/>
              </a:tabLst>
            </a:pPr>
            <a:r>
              <a:rPr lang="cy-GB" sz="2400" dirty="0">
                <a:latin typeface="Arial"/>
                <a:cs typeface="Arial"/>
              </a:rPr>
              <a:t>34%: 50-55 munud</a:t>
            </a:r>
          </a:p>
          <a:p>
            <a:pPr marR="5080">
              <a:tabLst>
                <a:tab pos="5485765" algn="l"/>
              </a:tabLst>
            </a:pPr>
            <a:r>
              <a:rPr lang="cy-GB" sz="2400" dirty="0">
                <a:latin typeface="Arial"/>
                <a:cs typeface="Arial"/>
              </a:rPr>
              <a:t>7%: 1 awr neu fwy</a:t>
            </a:r>
          </a:p>
          <a:p>
            <a:pPr marR="5080">
              <a:tabLst>
                <a:tab pos="5485765" algn="l"/>
              </a:tabLst>
            </a:pPr>
            <a:endParaRPr lang="cy-GB" sz="2400" dirty="0">
              <a:latin typeface="Arial"/>
              <a:cs typeface="Arial"/>
            </a:endParaRPr>
          </a:p>
          <a:p>
            <a:pPr marR="5080">
              <a:tabLst>
                <a:tab pos="5485765" algn="l"/>
              </a:tabLst>
            </a:pPr>
            <a:r>
              <a:rPr lang="cy-GB" sz="2400" b="1" dirty="0">
                <a:latin typeface="Arial"/>
                <a:cs typeface="Arial"/>
              </a:rPr>
              <a:t>Cyfleusterau bwyta:</a:t>
            </a:r>
          </a:p>
          <a:p>
            <a:pPr marR="5080">
              <a:tabLst>
                <a:tab pos="5485765" algn="l"/>
              </a:tabLst>
            </a:pPr>
            <a:endParaRPr lang="cy-GB" sz="2400" b="1" dirty="0">
              <a:latin typeface="Arial"/>
              <a:cs typeface="Arial"/>
            </a:endParaRPr>
          </a:p>
          <a:p>
            <a:pPr marR="5080">
              <a:tabLst>
                <a:tab pos="5485765" algn="l"/>
              </a:tabLst>
            </a:pPr>
            <a:r>
              <a:rPr lang="cy-GB" sz="2400" dirty="0">
                <a:latin typeface="Arial"/>
                <a:cs typeface="Arial"/>
              </a:rPr>
              <a:t>Mae gan 69% o ysgolion ‘seddi digonol yn yr ystafell fwyta’</a:t>
            </a:r>
          </a:p>
          <a:p>
            <a:pPr marR="5080">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latin typeface="Arial"/>
                <a:cs typeface="Arial"/>
              </a:rPr>
              <a:t>Lunch breaks</a:t>
            </a:r>
            <a:endParaRPr sz="4500" dirty="0">
              <a:latin typeface="Arial"/>
              <a:cs typeface="Arial"/>
            </a:endParaRPr>
          </a:p>
        </p:txBody>
      </p:sp>
      <p:sp>
        <p:nvSpPr>
          <p:cNvPr id="8" name="object 8"/>
          <p:cNvSpPr txBox="1"/>
          <p:nvPr/>
        </p:nvSpPr>
        <p:spPr>
          <a:xfrm>
            <a:off x="6615620" y="2642252"/>
            <a:ext cx="5937885" cy="4431983"/>
          </a:xfrm>
          <a:prstGeom prst="rect">
            <a:avLst/>
          </a:prstGeom>
        </p:spPr>
        <p:txBody>
          <a:bodyPr vert="horz" wrap="square" lIns="0" tIns="0" rIns="0" bIns="0" rtlCol="0">
            <a:spAutoFit/>
          </a:bodyPr>
          <a:lstStyle/>
          <a:p>
            <a:pPr marR="5080">
              <a:tabLst>
                <a:tab pos="5485765" algn="l"/>
              </a:tabLst>
            </a:pPr>
            <a:r>
              <a:rPr lang="en-GB" sz="2400" b="1" dirty="0">
                <a:latin typeface="Arial"/>
                <a:cs typeface="Arial"/>
              </a:rPr>
              <a:t>Lunch break length:</a:t>
            </a:r>
          </a:p>
          <a:p>
            <a:pPr marR="5080">
              <a:tabLst>
                <a:tab pos="5485765" algn="l"/>
              </a:tabLst>
            </a:pPr>
            <a:endParaRPr lang="en-GB" sz="2400" dirty="0">
              <a:latin typeface="Arial"/>
              <a:cs typeface="Arial"/>
            </a:endParaRPr>
          </a:p>
          <a:p>
            <a:pPr marR="5080">
              <a:tabLst>
                <a:tab pos="5485765" algn="l"/>
              </a:tabLst>
            </a:pPr>
            <a:r>
              <a:rPr lang="en-GB" sz="2400" dirty="0">
                <a:latin typeface="Arial"/>
                <a:cs typeface="Arial"/>
              </a:rPr>
              <a:t>18%: 30-35 minutes</a:t>
            </a:r>
          </a:p>
          <a:p>
            <a:pPr marR="5080">
              <a:tabLst>
                <a:tab pos="5485765" algn="l"/>
              </a:tabLst>
            </a:pPr>
            <a:r>
              <a:rPr lang="en-GB" sz="2400" dirty="0">
                <a:latin typeface="Arial"/>
                <a:cs typeface="Arial"/>
              </a:rPr>
              <a:t>40%: 40-45 minutes</a:t>
            </a:r>
          </a:p>
          <a:p>
            <a:pPr marR="5080">
              <a:tabLst>
                <a:tab pos="5485765" algn="l"/>
              </a:tabLst>
            </a:pPr>
            <a:r>
              <a:rPr lang="en-GB" sz="2400" dirty="0">
                <a:latin typeface="Arial"/>
                <a:cs typeface="Arial"/>
              </a:rPr>
              <a:t>34%: 50-55 minutes</a:t>
            </a:r>
          </a:p>
          <a:p>
            <a:pPr marR="5080">
              <a:tabLst>
                <a:tab pos="5485765" algn="l"/>
              </a:tabLst>
            </a:pPr>
            <a:r>
              <a:rPr lang="en-GB" sz="2400" dirty="0">
                <a:latin typeface="Arial"/>
                <a:cs typeface="Arial"/>
              </a:rPr>
              <a:t>7%: 1 hour or more</a:t>
            </a:r>
          </a:p>
          <a:p>
            <a:pPr marR="5080">
              <a:tabLst>
                <a:tab pos="5485765" algn="l"/>
              </a:tabLst>
            </a:pPr>
            <a:endParaRPr lang="en-GB" sz="2400" dirty="0">
              <a:latin typeface="Arial"/>
              <a:cs typeface="Arial"/>
            </a:endParaRPr>
          </a:p>
          <a:p>
            <a:pPr marR="5080">
              <a:tabLst>
                <a:tab pos="5485765" algn="l"/>
              </a:tabLst>
            </a:pPr>
            <a:r>
              <a:rPr lang="en-GB" sz="2400" b="1" dirty="0">
                <a:latin typeface="Arial"/>
                <a:cs typeface="Arial"/>
              </a:rPr>
              <a:t>Dining facilities:</a:t>
            </a:r>
          </a:p>
          <a:p>
            <a:pPr marR="5080">
              <a:tabLst>
                <a:tab pos="5485765" algn="l"/>
              </a:tabLst>
            </a:pPr>
            <a:endParaRPr lang="en-GB" sz="2400" b="1" dirty="0">
              <a:latin typeface="Arial"/>
              <a:cs typeface="Arial"/>
            </a:endParaRPr>
          </a:p>
          <a:p>
            <a:pPr marR="5080">
              <a:tabLst>
                <a:tab pos="5485765" algn="l"/>
              </a:tabLst>
            </a:pPr>
            <a:r>
              <a:rPr lang="en-GB" sz="2400" dirty="0">
                <a:latin typeface="Arial"/>
                <a:cs typeface="Arial"/>
              </a:rPr>
              <a:t>69% of schools have ‘adequate seating in the dining room’</a:t>
            </a:r>
          </a:p>
          <a:p>
            <a:pPr marR="5080">
              <a:tabLst>
                <a:tab pos="5485765" algn="l"/>
              </a:tabLst>
            </a:pPr>
            <a:endParaRPr lang="en-GB" sz="2400" dirty="0">
              <a:solidFill>
                <a:schemeClr val="tx1">
                  <a:lumMod val="75000"/>
                  <a:lumOff val="25000"/>
                </a:schemeClr>
              </a:solidFill>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2502663643"/>
      </p:ext>
    </p:extLst>
  </p:cSld>
  <p:clrMapOvr>
    <a:masterClrMapping/>
  </p:clrMapOvr>
  <mc:AlternateContent xmlns:mc="http://schemas.openxmlformats.org/markup-compatibility/2006" xmlns:p14="http://schemas.microsoft.com/office/powerpoint/2010/main">
    <mc:Choice Requires="p14">
      <p:transition spd="slow" p14:dur="2000" advTm="14345"/>
    </mc:Choice>
    <mc:Fallback xmlns="">
      <p:transition spd="slow" advTm="14345"/>
    </mc:Fallback>
  </mc:AlternateContent>
  <p:extLst>
    <p:ext uri="{E180D4A7-C9FB-4DFB-919C-405C955672EB}">
      <p14:showEvtLst xmlns:p14="http://schemas.microsoft.com/office/powerpoint/2010/main">
        <p14:playEvt time="0" objId="4"/>
        <p14:stopEvt time="13047" objId="4"/>
      </p14:showEvtLst>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b="1" spc="-5" dirty="0" err="1">
                <a:solidFill>
                  <a:schemeClr val="tx1"/>
                </a:solidFill>
                <a:latin typeface="Arial"/>
                <a:cs typeface="Arial"/>
              </a:rPr>
              <a:t>Egwylion</a:t>
            </a:r>
            <a:r>
              <a:rPr lang="en-GB" sz="4500" b="1" spc="-5" dirty="0">
                <a:solidFill>
                  <a:schemeClr val="tx1"/>
                </a:solidFill>
                <a:latin typeface="Arial"/>
                <a:cs typeface="Arial"/>
              </a:rPr>
              <a:t> </a:t>
            </a:r>
            <a:r>
              <a:rPr lang="en-GB" sz="4500" b="1" spc="-5" dirty="0" err="1">
                <a:solidFill>
                  <a:schemeClr val="tx1"/>
                </a:solidFill>
                <a:latin typeface="Arial"/>
                <a:cs typeface="Arial"/>
              </a:rPr>
              <a:t>cinio</a:t>
            </a:r>
            <a:endParaRPr lang="en-GB" sz="4500" dirty="0">
              <a:solidFill>
                <a:schemeClr val="tx1"/>
              </a:solidFill>
              <a:latin typeface="Arial"/>
              <a:cs typeface="Arial"/>
            </a:endParaRPr>
          </a:p>
        </p:txBody>
      </p:sp>
      <p:sp>
        <p:nvSpPr>
          <p:cNvPr id="3" name="object 3"/>
          <p:cNvSpPr txBox="1"/>
          <p:nvPr/>
        </p:nvSpPr>
        <p:spPr>
          <a:xfrm>
            <a:off x="527300" y="2642252"/>
            <a:ext cx="5899785" cy="7017306"/>
          </a:xfrm>
          <a:prstGeom prst="rect">
            <a:avLst/>
          </a:prstGeom>
        </p:spPr>
        <p:txBody>
          <a:bodyPr vert="horz" wrap="square" lIns="0" tIns="0" rIns="0" bIns="0" rtlCol="0">
            <a:spAutoFit/>
          </a:bodyPr>
          <a:lstStyle/>
          <a:p>
            <a:pPr marR="5080">
              <a:tabLst>
                <a:tab pos="5485765" algn="l"/>
              </a:tabLst>
            </a:pPr>
            <a:r>
              <a:rPr lang="cy-GB" sz="2400" dirty="0">
                <a:latin typeface="Arial" panose="020B0604020202020204" pitchFamily="34" charset="0"/>
                <a:cs typeface="Arial" panose="020B0604020202020204" pitchFamily="34" charset="0"/>
              </a:rPr>
              <a:t>‘Nid oes gan bob ysgol ddigon o le i ddisgyblion eistedd a bwyta pryd bwyd amser cinio, gan gynnwys ysgolion a adeiladwyd yn ddiweddar. Mae hyn yn fwy amlwg yn broblem mewn ysgolion uwchradd ac mae’n rhan o’r rheswm pam nad yw disgyblion yn bwyta pryd cytbwys, yn cynnwys ffrwythau a llysiau, ond yn hytrach yn dewis opsiynau bwyd cyflym sy’n uchel mewn carbohydradau, fel sglodion, rholiau bacwn, tafelli pitsa, </a:t>
            </a:r>
            <a:r>
              <a:rPr lang="cy-GB" sz="2400" dirty="0" err="1">
                <a:latin typeface="Arial" panose="020B0604020202020204" pitchFamily="34" charset="0"/>
                <a:cs typeface="Arial" panose="020B0604020202020204" pitchFamily="34" charset="0"/>
              </a:rPr>
              <a:t>paninis</a:t>
            </a:r>
            <a:r>
              <a:rPr lang="cy-GB" sz="2400" dirty="0">
                <a:latin typeface="Arial" panose="020B0604020202020204" pitchFamily="34" charset="0"/>
                <a:cs typeface="Arial" panose="020B0604020202020204" pitchFamily="34" charset="0"/>
              </a:rPr>
              <a:t>, </a:t>
            </a:r>
            <a:r>
              <a:rPr lang="cy-GB" sz="2400" dirty="0" err="1">
                <a:latin typeface="Arial" panose="020B0604020202020204" pitchFamily="34" charset="0"/>
                <a:cs typeface="Arial" panose="020B0604020202020204" pitchFamily="34" charset="0"/>
              </a:rPr>
              <a:t>baguettes</a:t>
            </a:r>
            <a:r>
              <a:rPr lang="cy-GB" sz="2400" dirty="0">
                <a:latin typeface="Arial" panose="020B0604020202020204" pitchFamily="34" charset="0"/>
                <a:cs typeface="Arial" panose="020B0604020202020204" pitchFamily="34" charset="0"/>
              </a:rPr>
              <a:t> a photiau pasta. Yn ogystal, mae ysgolion uwchradd wedi byrhau amser cinio ac mae hyn hefyd yn cyfrannu at ddewis bwyd cyflym, yn ogystal â chyfyngu ar fanteision cymdeithasol ac emosiynol egwyl dda.’ </a:t>
            </a:r>
            <a:r>
              <a:rPr lang="cy-GB" sz="2400" dirty="0">
                <a:latin typeface="Arial"/>
                <a:cs typeface="Arial"/>
              </a:rPr>
              <a:t>(Iach a hapus, Estyn, 2019)</a:t>
            </a:r>
          </a:p>
          <a:p>
            <a:pPr marR="5080">
              <a:tabLst>
                <a:tab pos="5485765" algn="l"/>
              </a:tabLst>
            </a:pPr>
            <a:endParaRPr sz="2400" dirty="0">
              <a:solidFill>
                <a:schemeClr val="tx1">
                  <a:lumMod val="95000"/>
                  <a:lumOff val="5000"/>
                </a:schemeClr>
              </a:solidFill>
              <a:latin typeface="Arial"/>
              <a:cs typeface="Arial"/>
            </a:endParaRPr>
          </a:p>
        </p:txBody>
      </p:sp>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dirty="0">
              <a:latin typeface="Arial"/>
              <a:cs typeface="Arial"/>
            </a:endParaRPr>
          </a:p>
        </p:txBody>
      </p:sp>
      <p:sp>
        <p:nvSpPr>
          <p:cNvPr id="7"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a:latin typeface="Arial"/>
                <a:cs typeface="Arial"/>
              </a:rPr>
              <a:t>Lunch breaks</a:t>
            </a:r>
            <a:endParaRPr sz="4500" dirty="0">
              <a:latin typeface="Arial"/>
              <a:cs typeface="Arial"/>
            </a:endParaRPr>
          </a:p>
        </p:txBody>
      </p:sp>
      <p:sp>
        <p:nvSpPr>
          <p:cNvPr id="8" name="object 8"/>
          <p:cNvSpPr txBox="1"/>
          <p:nvPr/>
        </p:nvSpPr>
        <p:spPr>
          <a:xfrm>
            <a:off x="6615620" y="2642252"/>
            <a:ext cx="5937885" cy="5909310"/>
          </a:xfrm>
          <a:prstGeom prst="rect">
            <a:avLst/>
          </a:prstGeom>
        </p:spPr>
        <p:txBody>
          <a:bodyPr vert="horz" wrap="square" lIns="0" tIns="0" rIns="0" bIns="0" rtlCol="0">
            <a:spAutoFit/>
          </a:bodyPr>
          <a:lstStyle/>
          <a:p>
            <a:pPr marR="5080">
              <a:tabLst>
                <a:tab pos="5485765" algn="l"/>
              </a:tabLst>
            </a:pPr>
            <a:r>
              <a:rPr lang="en-GB" sz="2400" dirty="0">
                <a:latin typeface="Arial"/>
                <a:cs typeface="Arial"/>
              </a:rPr>
              <a:t>‘Not all schools have enough space for pupils to sit and eat a meal at lunchtimes, </a:t>
            </a:r>
          </a:p>
          <a:p>
            <a:pPr marR="5080">
              <a:tabLst>
                <a:tab pos="5485765" algn="l"/>
              </a:tabLst>
            </a:pPr>
            <a:r>
              <a:rPr lang="en-GB" sz="2400" dirty="0">
                <a:latin typeface="Arial"/>
                <a:cs typeface="Arial"/>
              </a:rPr>
              <a:t>including recently built schools. This is more notably a problem in secondary schools and contributes to pupils not eating a balanced meal including fruit and vegetables, but instead choosing fast food options that are high in carbohydrate such as chips, bacon rolls, pizza slices, paninis, baguettes, and pasta pots. Additionally, secondary schools have shortened the lunch break, and this also contributes to pupils choosing fast food, as well as limiting the social and emotional benefits of a good break.’ (Healthy and happy, Estyn, 2019)</a:t>
            </a:r>
          </a:p>
          <a:p>
            <a:pPr marL="342900" marR="5080" indent="-342900">
              <a:buFont typeface="Arial" panose="020B0604020202020204" pitchFamily="34" charset="0"/>
              <a:buChar char="•"/>
              <a:tabLst>
                <a:tab pos="5485765" algn="l"/>
              </a:tabLst>
            </a:pPr>
            <a:endParaRPr lang="en-GB" sz="2400" dirty="0">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dirty="0">
              <a:latin typeface="Arial"/>
              <a:cs typeface="Arial"/>
            </a:endParaRPr>
          </a:p>
        </p:txBody>
      </p:sp>
    </p:spTree>
    <p:extLst>
      <p:ext uri="{BB962C8B-B14F-4D97-AF65-F5344CB8AC3E}">
        <p14:creationId xmlns:p14="http://schemas.microsoft.com/office/powerpoint/2010/main" val="1492634718"/>
      </p:ext>
    </p:extLst>
  </p:cSld>
  <p:clrMapOvr>
    <a:masterClrMapping/>
  </p:clrMapOvr>
  <mc:AlternateContent xmlns:mc="http://schemas.openxmlformats.org/markup-compatibility/2006" xmlns:p14="http://schemas.microsoft.com/office/powerpoint/2010/main">
    <mc:Choice Requires="p14">
      <p:transition spd="slow" p14:dur="2000" advTm="55605"/>
    </mc:Choice>
    <mc:Fallback xmlns="">
      <p:transition spd="slow" advTm="55605"/>
    </mc:Fallback>
  </mc:AlternateContent>
  <p:extLst>
    <p:ext uri="{E180D4A7-C9FB-4DFB-919C-405C955672EB}">
      <p14:showEvtLst xmlns:p14="http://schemas.microsoft.com/office/powerpoint/2010/main">
        <p14:playEvt time="0" objId="4"/>
        <p14:stopEvt time="54882" objId="4"/>
      </p14:showEvtLst>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44A0C4D238A4D40B979353E0EE289C8" ma:contentTypeVersion="13" ma:contentTypeDescription="Create a new document." ma:contentTypeScope="" ma:versionID="8fc62a5e2d7077ff14edd5102f1aa3b0">
  <xsd:schema xmlns:xsd="http://www.w3.org/2001/XMLSchema" xmlns:xs="http://www.w3.org/2001/XMLSchema" xmlns:p="http://schemas.microsoft.com/office/2006/metadata/properties" xmlns:ns3="611f2d17-f739-453c-9f0a-210ca07df09a" xmlns:ns4="1131c58b-61a2-42ce-9524-c18d9428882c" targetNamespace="http://schemas.microsoft.com/office/2006/metadata/properties" ma:root="true" ma:fieldsID="8a885cd522dc8d22a59b5c6dcb59b66c" ns3:_="" ns4:_="">
    <xsd:import namespace="611f2d17-f739-453c-9f0a-210ca07df09a"/>
    <xsd:import namespace="1131c58b-61a2-42ce-9524-c18d9428882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1f2d17-f739-453c-9f0a-210ca07df0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131c58b-61a2-42ce-9524-c18d9428882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2.xml><?xml version="1.0" encoding="utf-8"?>
<ds:datastoreItem xmlns:ds="http://schemas.openxmlformats.org/officeDocument/2006/customXml" ds:itemID="{3912C820-0342-4CB2-88FC-4AEEC26C1B5E}">
  <ds:schemaRefs>
    <ds:schemaRef ds:uri="611f2d17-f739-453c-9f0a-210ca07df09a"/>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1131c58b-61a2-42ce-9524-c18d9428882c"/>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AB32A52C-43B1-4083-AF51-D9BF14F68C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11f2d17-f739-453c-9f0a-210ca07df09a"/>
    <ds:schemaRef ds:uri="1131c58b-61a2-42ce-9524-c18d942888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33383</TotalTime>
  <Words>3138</Words>
  <Application>Microsoft Office PowerPoint</Application>
  <PresentationFormat>Custom</PresentationFormat>
  <Paragraphs>280</Paragraphs>
  <Slides>22</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Office Theme</vt:lpstr>
      <vt:lpstr>PowerPoint Presentation</vt:lpstr>
      <vt:lpstr>Defnyddio data’r  Rhwydwaith Ymchwil Iechyd mewn Ysgolion i gefnogi gwellliant  ysgol</vt:lpstr>
      <vt:lpstr>Pwy sy’n defnyddio’r data ar iechyd a lles?</vt:lpstr>
      <vt:lpstr>Pwy sy’n defnyddio’r data iechyd a lles?</vt:lpstr>
      <vt:lpstr>Pwy sy’n defnyddio’r data ar iechyd a lles?</vt:lpstr>
      <vt:lpstr>Pwy sy’n defnyddio’r data ar iechyd a lles?</vt:lpstr>
      <vt:lpstr>Pwy sy’n defnyddio’r data ar iechyd a lles?</vt:lpstr>
      <vt:lpstr>Egwylion cinio</vt:lpstr>
      <vt:lpstr>Egwylion cinio</vt:lpstr>
      <vt:lpstr>Arferion adferol</vt:lpstr>
      <vt:lpstr>Gwasanaeth galw  heibio iechyd rhywiol</vt:lpstr>
      <vt:lpstr>Paratoi ar gyfer y  Cwricwlwm i Gymru</vt:lpstr>
      <vt:lpstr>Sut caiff ABCh ei chyflwyno?</vt:lpstr>
      <vt:lpstr>Sut caiff ABCh ei chyflwyno?</vt:lpstr>
      <vt:lpstr>Prif athrawon ABCh</vt:lpstr>
      <vt:lpstr>Prif athrawon ABCh</vt:lpstr>
      <vt:lpstr>Hyfforddiant ar gyfer athrawon anarbenigol</vt:lpstr>
      <vt:lpstr>Hyfforddiant ar gyfer athrawon anarbenigol</vt:lpstr>
      <vt:lpstr>Cynllunio’r cwricwlwm </vt:lpstr>
      <vt:lpstr>Darpariaeth Addysg Gorfforol</vt:lpstr>
      <vt:lpstr>Adroddiadau thematig  Estyn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Power Point - updated Nov 2016</dc:title>
  <dc:creator>Gina Rathbone</dc:creator>
  <cp:lastModifiedBy>Matthew Davies</cp:lastModifiedBy>
  <cp:revision>67</cp:revision>
  <cp:lastPrinted>2021-06-02T13:42:54Z</cp:lastPrinted>
  <dcterms:created xsi:type="dcterms:W3CDTF">2015-04-24T11:05:35Z</dcterms:created>
  <dcterms:modified xsi:type="dcterms:W3CDTF">2021-07-08T14:43:58Z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0x010100C44A0C4D238A4D40B979353E0EE289C8</vt:lpwstr>
  </property>
  <property fmtid="{D5CDD505-2E9C-101B-9397-08002B2CF9AE}" pid="6" name="Estyn Language">
    <vt:lpwstr>1;#English|777de1d1-cd30-4966-a2e3-f61db4c431e8</vt:lpwstr>
  </property>
  <property fmtid="{D5CDD505-2E9C-101B-9397-08002B2CF9AE}" pid="7" name="Order">
    <vt:r8>109000</vt:r8>
  </property>
</Properties>
</file>