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9"/>
  </p:notesMasterIdLst>
  <p:sldIdLst>
    <p:sldId id="256" r:id="rId5"/>
    <p:sldId id="257" r:id="rId6"/>
    <p:sldId id="258" r:id="rId7"/>
    <p:sldId id="262" r:id="rId8"/>
    <p:sldId id="263" r:id="rId9"/>
    <p:sldId id="264" r:id="rId10"/>
    <p:sldId id="265" r:id="rId11"/>
    <p:sldId id="285" r:id="rId12"/>
    <p:sldId id="286" r:id="rId13"/>
    <p:sldId id="266" r:id="rId14"/>
    <p:sldId id="267" r:id="rId15"/>
    <p:sldId id="288" r:id="rId16"/>
    <p:sldId id="287" r:id="rId17"/>
    <p:sldId id="261" r:id="rId1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9BD061-155A-67F7-3691-4375B8993EE5}" name="Martina Svobodova" initials="MS" userId="S::SvobodovaM@cardiff.ac.uk::07ea0825-b5f1-4f43-91ab-c336ed21012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9A5CC2-5485-4053-8708-2CFC25FE4D82}" v="3" dt="2023-06-15T11:17:27.298"/>
    <p1510:client id="{E2990CDE-4936-5B03-ECF4-94EA5EE2634C}" v="613" dt="2023-06-19T15:39:03.4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80259" autoAdjust="0"/>
  </p:normalViewPr>
  <p:slideViewPr>
    <p:cSldViewPr snapToGrid="0">
      <p:cViewPr varScale="1">
        <p:scale>
          <a:sx n="91" d="100"/>
          <a:sy n="91" d="100"/>
        </p:scale>
        <p:origin x="10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D243BC-F834-43C1-916C-09DA73EE5562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87F6F24-6C7D-44E3-B012-35BD9AE5697C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Generation 1</a:t>
          </a:r>
          <a:endParaRPr lang="en-US" dirty="0"/>
        </a:p>
      </dgm:t>
    </dgm:pt>
    <dgm:pt modelId="{12689CF2-09BB-4129-BA2B-CC8513985202}" type="parTrans" cxnId="{7433B6AF-CD66-4B31-B861-59569334EBBC}">
      <dgm:prSet/>
      <dgm:spPr/>
      <dgm:t>
        <a:bodyPr/>
        <a:lstStyle/>
        <a:p>
          <a:endParaRPr lang="en-US"/>
        </a:p>
      </dgm:t>
    </dgm:pt>
    <dgm:pt modelId="{0190FD7C-6AF7-42FE-89EA-0CDB36D33C8C}" type="sibTrans" cxnId="{7433B6AF-CD66-4B31-B861-59569334EBBC}">
      <dgm:prSet/>
      <dgm:spPr/>
      <dgm:t>
        <a:bodyPr/>
        <a:lstStyle/>
        <a:p>
          <a:endParaRPr lang="en-US"/>
        </a:p>
      </dgm:t>
    </dgm:pt>
    <dgm:pt modelId="{BA02BBE9-FAAB-4957-8E85-83510272A8E5}">
      <dgm:prSet phldrT="[Text]" phldr="0"/>
      <dgm:spPr/>
      <dgm:t>
        <a:bodyPr/>
        <a:lstStyle/>
        <a:p>
          <a:pPr rtl="0"/>
          <a:r>
            <a:rPr lang="en-US" dirty="0">
              <a:latin typeface="Calibri"/>
              <a:cs typeface="Calibri"/>
            </a:rPr>
            <a:t>Who: Focus groups with school staff and pupils and consultation with two young people's groups.</a:t>
          </a:r>
          <a:endParaRPr lang="en-US" dirty="0"/>
        </a:p>
      </dgm:t>
    </dgm:pt>
    <dgm:pt modelId="{80638DC8-8A5C-4E47-84E7-7D0C4199EFD9}" type="parTrans" cxnId="{8906DF0C-3243-40FB-9B1C-3E0B3ACF7940}">
      <dgm:prSet/>
      <dgm:spPr/>
      <dgm:t>
        <a:bodyPr/>
        <a:lstStyle/>
        <a:p>
          <a:endParaRPr lang="en-US"/>
        </a:p>
      </dgm:t>
    </dgm:pt>
    <dgm:pt modelId="{381606F2-1476-4A83-8B2B-5DA070D277AD}" type="sibTrans" cxnId="{8906DF0C-3243-40FB-9B1C-3E0B3ACF7940}">
      <dgm:prSet/>
      <dgm:spPr/>
      <dgm:t>
        <a:bodyPr/>
        <a:lstStyle/>
        <a:p>
          <a:endParaRPr lang="en-US"/>
        </a:p>
      </dgm:t>
    </dgm:pt>
    <dgm:pt modelId="{4D476186-D319-4D1C-845C-EDB3F9FC6901}">
      <dgm:prSet phldrT="[Text]" phldr="0"/>
      <dgm:spPr/>
      <dgm:t>
        <a:bodyPr/>
        <a:lstStyle/>
        <a:p>
          <a:pPr rtl="0"/>
          <a:r>
            <a:rPr lang="en-US" dirty="0">
              <a:latin typeface="Calibri"/>
              <a:cs typeface="Calibri"/>
            </a:rPr>
            <a:t>How: Shown data dashboards to critique and consider functionality and usability of SHRN school dashboard. </a:t>
          </a:r>
        </a:p>
      </dgm:t>
    </dgm:pt>
    <dgm:pt modelId="{4DA4AD66-C607-4673-B861-7459B1F02BB2}" type="parTrans" cxnId="{B5727998-1335-443B-824E-A3853D23F95F}">
      <dgm:prSet/>
      <dgm:spPr/>
      <dgm:t>
        <a:bodyPr/>
        <a:lstStyle/>
        <a:p>
          <a:endParaRPr lang="en-US"/>
        </a:p>
      </dgm:t>
    </dgm:pt>
    <dgm:pt modelId="{3ACB8C8F-0387-4761-BBB9-FFF25049AD09}" type="sibTrans" cxnId="{B5727998-1335-443B-824E-A3853D23F95F}">
      <dgm:prSet/>
      <dgm:spPr/>
      <dgm:t>
        <a:bodyPr/>
        <a:lstStyle/>
        <a:p>
          <a:endParaRPr lang="en-US"/>
        </a:p>
      </dgm:t>
    </dgm:pt>
    <dgm:pt modelId="{6B355A34-0DAE-40E2-A2D0-7AD3875191C2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Generation 2</a:t>
          </a:r>
          <a:endParaRPr lang="en-US" dirty="0"/>
        </a:p>
      </dgm:t>
    </dgm:pt>
    <dgm:pt modelId="{36305FBC-B4A5-442F-AD4F-1B09C601E62E}" type="parTrans" cxnId="{0A1F7997-A6B0-4CC9-8EC6-F559DAA579C1}">
      <dgm:prSet/>
      <dgm:spPr/>
      <dgm:t>
        <a:bodyPr/>
        <a:lstStyle/>
        <a:p>
          <a:endParaRPr lang="en-US"/>
        </a:p>
      </dgm:t>
    </dgm:pt>
    <dgm:pt modelId="{5DD47B54-B1EE-4D42-9160-EBE7F85AA0CD}" type="sibTrans" cxnId="{0A1F7997-A6B0-4CC9-8EC6-F559DAA579C1}">
      <dgm:prSet/>
      <dgm:spPr/>
      <dgm:t>
        <a:bodyPr/>
        <a:lstStyle/>
        <a:p>
          <a:endParaRPr lang="en-US"/>
        </a:p>
      </dgm:t>
    </dgm:pt>
    <dgm:pt modelId="{44C19362-2F9B-4910-83D4-6A34932AC3DA}">
      <dgm:prSet phldrT="[Text]"/>
      <dgm:spPr/>
      <dgm:t>
        <a:bodyPr/>
        <a:lstStyle/>
        <a:p>
          <a:r>
            <a:rPr lang="en-US" dirty="0"/>
            <a:t>Who: SHRN school staff</a:t>
          </a:r>
        </a:p>
      </dgm:t>
    </dgm:pt>
    <dgm:pt modelId="{92084452-583B-4840-B060-D074590CB531}" type="parTrans" cxnId="{9CAD06A0-6BC8-4C28-97E3-A5BBB917CE08}">
      <dgm:prSet/>
      <dgm:spPr/>
      <dgm:t>
        <a:bodyPr/>
        <a:lstStyle/>
        <a:p>
          <a:endParaRPr lang="en-US"/>
        </a:p>
      </dgm:t>
    </dgm:pt>
    <dgm:pt modelId="{E68726DD-1CFE-4244-80B7-4489AC56796E}" type="sibTrans" cxnId="{9CAD06A0-6BC8-4C28-97E3-A5BBB917CE08}">
      <dgm:prSet/>
      <dgm:spPr/>
      <dgm:t>
        <a:bodyPr/>
        <a:lstStyle/>
        <a:p>
          <a:endParaRPr lang="en-US"/>
        </a:p>
      </dgm:t>
    </dgm:pt>
    <dgm:pt modelId="{8C8D9045-C344-4447-B542-0B84CD446572}">
      <dgm:prSet phldrT="[Text]"/>
      <dgm:spPr/>
      <dgm:t>
        <a:bodyPr/>
        <a:lstStyle/>
        <a:p>
          <a:r>
            <a:rPr lang="en-US" dirty="0"/>
            <a:t>How: Workshop session to feedback on the mock-ups and raise any further content ideas. </a:t>
          </a:r>
        </a:p>
      </dgm:t>
    </dgm:pt>
    <dgm:pt modelId="{141D8B62-430D-415E-8659-B79BAD2D9054}" type="parTrans" cxnId="{C2098B2F-BE30-4BDA-AA65-848D9864FF2C}">
      <dgm:prSet/>
      <dgm:spPr/>
      <dgm:t>
        <a:bodyPr/>
        <a:lstStyle/>
        <a:p>
          <a:endParaRPr lang="en-US"/>
        </a:p>
      </dgm:t>
    </dgm:pt>
    <dgm:pt modelId="{19BAC57C-2918-4068-B501-7F0B75D77480}" type="sibTrans" cxnId="{C2098B2F-BE30-4BDA-AA65-848D9864FF2C}">
      <dgm:prSet/>
      <dgm:spPr/>
      <dgm:t>
        <a:bodyPr/>
        <a:lstStyle/>
        <a:p>
          <a:endParaRPr lang="en-US"/>
        </a:p>
      </dgm:t>
    </dgm:pt>
    <dgm:pt modelId="{12E2822A-4B81-4D37-B800-B3A07F87262C}">
      <dgm:prSet phldrT="[Text]"/>
      <dgm:spPr/>
      <dgm:t>
        <a:bodyPr/>
        <a:lstStyle/>
        <a:p>
          <a:r>
            <a:rPr lang="en-US" dirty="0">
              <a:latin typeface="+mj-lt"/>
            </a:rPr>
            <a:t>Generation 3</a:t>
          </a:r>
        </a:p>
      </dgm:t>
    </dgm:pt>
    <dgm:pt modelId="{79BBB40B-9A68-4D7F-BEF7-C09551CD8E46}" type="parTrans" cxnId="{00DA2231-3C12-4FBA-BA95-DC10DE589C08}">
      <dgm:prSet/>
      <dgm:spPr/>
      <dgm:t>
        <a:bodyPr/>
        <a:lstStyle/>
        <a:p>
          <a:endParaRPr lang="en-US"/>
        </a:p>
      </dgm:t>
    </dgm:pt>
    <dgm:pt modelId="{9A467CF0-B532-4AD8-BF9B-8C9E4C98FECC}" type="sibTrans" cxnId="{00DA2231-3C12-4FBA-BA95-DC10DE589C08}">
      <dgm:prSet/>
      <dgm:spPr/>
      <dgm:t>
        <a:bodyPr/>
        <a:lstStyle/>
        <a:p>
          <a:endParaRPr lang="en-US"/>
        </a:p>
      </dgm:t>
    </dgm:pt>
    <dgm:pt modelId="{9E957E35-FD10-4CF3-8992-8D31C4EAC12D}">
      <dgm:prSet phldrT="[Text]"/>
      <dgm:spPr/>
      <dgm:t>
        <a:bodyPr/>
        <a:lstStyle/>
        <a:p>
          <a:r>
            <a:rPr lang="en-US" dirty="0"/>
            <a:t>Who: Health Schools Coordinators, WSA Implementation coordinators; school staff; young people. </a:t>
          </a:r>
        </a:p>
      </dgm:t>
    </dgm:pt>
    <dgm:pt modelId="{BAD4F75E-59E9-498A-979F-4BA42DB612AF}" type="parTrans" cxnId="{F7036058-905B-451B-91A3-CB6A2260562E}">
      <dgm:prSet/>
      <dgm:spPr/>
      <dgm:t>
        <a:bodyPr/>
        <a:lstStyle/>
        <a:p>
          <a:endParaRPr lang="en-US"/>
        </a:p>
      </dgm:t>
    </dgm:pt>
    <dgm:pt modelId="{EEF66C51-6876-495B-8749-71A9485D4169}" type="sibTrans" cxnId="{F7036058-905B-451B-91A3-CB6A2260562E}">
      <dgm:prSet/>
      <dgm:spPr/>
      <dgm:t>
        <a:bodyPr/>
        <a:lstStyle/>
        <a:p>
          <a:endParaRPr lang="en-US"/>
        </a:p>
      </dgm:t>
    </dgm:pt>
    <dgm:pt modelId="{BDECDE4F-81BE-4C81-AC44-F158CE2BDDDF}">
      <dgm:prSet phldrT="[Text]"/>
      <dgm:spPr/>
      <dgm:t>
        <a:bodyPr/>
        <a:lstStyle/>
        <a:p>
          <a:r>
            <a:rPr lang="en-US" dirty="0"/>
            <a:t>How: Workshops to feedback on coded prototype. </a:t>
          </a:r>
        </a:p>
      </dgm:t>
    </dgm:pt>
    <dgm:pt modelId="{859D4836-8CB3-4888-9BDC-5B0BB4AED734}" type="parTrans" cxnId="{D5AF93D4-E439-423E-8F0A-0EF5CB00D0D4}">
      <dgm:prSet/>
      <dgm:spPr/>
      <dgm:t>
        <a:bodyPr/>
        <a:lstStyle/>
        <a:p>
          <a:endParaRPr lang="en-US"/>
        </a:p>
      </dgm:t>
    </dgm:pt>
    <dgm:pt modelId="{D9BD1EF8-8D26-4626-913C-4BE25F589A4A}" type="sibTrans" cxnId="{D5AF93D4-E439-423E-8F0A-0EF5CB00D0D4}">
      <dgm:prSet/>
      <dgm:spPr/>
      <dgm:t>
        <a:bodyPr/>
        <a:lstStyle/>
        <a:p>
          <a:endParaRPr lang="en-US"/>
        </a:p>
      </dgm:t>
    </dgm:pt>
    <dgm:pt modelId="{4C129C9D-0B2E-48BF-835E-74574A371AA2}">
      <dgm:prSet phldrT="[Text]" phldr="0"/>
      <dgm:spPr/>
      <dgm:t>
        <a:bodyPr/>
        <a:lstStyle/>
        <a:p>
          <a:pPr rtl="0"/>
          <a:r>
            <a:rPr lang="en-US" dirty="0">
              <a:latin typeface="Calibri"/>
              <a:cs typeface="Calibri"/>
            </a:rPr>
            <a:t>Output: Mockups of dashboard.</a:t>
          </a:r>
        </a:p>
      </dgm:t>
    </dgm:pt>
    <dgm:pt modelId="{10A16F6B-7872-4C31-BE7A-1409905EC4C1}" type="parTrans" cxnId="{E9024BF6-7C23-4E72-8C85-FACD76609961}">
      <dgm:prSet/>
      <dgm:spPr/>
      <dgm:t>
        <a:bodyPr/>
        <a:lstStyle/>
        <a:p>
          <a:endParaRPr lang="en-GB"/>
        </a:p>
      </dgm:t>
    </dgm:pt>
    <dgm:pt modelId="{59813DF1-A021-4BE5-AD1C-2B7EB17D642D}" type="sibTrans" cxnId="{E9024BF6-7C23-4E72-8C85-FACD76609961}">
      <dgm:prSet/>
      <dgm:spPr/>
      <dgm:t>
        <a:bodyPr/>
        <a:lstStyle/>
        <a:p>
          <a:endParaRPr lang="en-GB"/>
        </a:p>
      </dgm:t>
    </dgm:pt>
    <dgm:pt modelId="{D9C86A47-E402-4496-92A3-CF31BEF8936D}">
      <dgm:prSet phldrT="[Text]"/>
      <dgm:spPr/>
      <dgm:t>
        <a:bodyPr/>
        <a:lstStyle/>
        <a:p>
          <a:r>
            <a:rPr lang="en-US" dirty="0"/>
            <a:t>Output:  Coded Prototype </a:t>
          </a:r>
        </a:p>
      </dgm:t>
    </dgm:pt>
    <dgm:pt modelId="{4BF0FF52-40CE-473F-BB3E-4DB46DD6CCF5}" type="parTrans" cxnId="{5CEC7358-5206-4FC1-B011-32AAF07F5347}">
      <dgm:prSet/>
      <dgm:spPr/>
      <dgm:t>
        <a:bodyPr/>
        <a:lstStyle/>
        <a:p>
          <a:endParaRPr lang="en-GB"/>
        </a:p>
      </dgm:t>
    </dgm:pt>
    <dgm:pt modelId="{0FEE86C9-7424-468B-92BA-5642B20C420E}" type="sibTrans" cxnId="{5CEC7358-5206-4FC1-B011-32AAF07F5347}">
      <dgm:prSet/>
      <dgm:spPr/>
      <dgm:t>
        <a:bodyPr/>
        <a:lstStyle/>
        <a:p>
          <a:endParaRPr lang="en-GB"/>
        </a:p>
      </dgm:t>
    </dgm:pt>
    <dgm:pt modelId="{0504F487-1C06-4337-AFB9-DD88C5F15348}">
      <dgm:prSet phldrT="[Text]"/>
      <dgm:spPr/>
      <dgm:t>
        <a:bodyPr/>
        <a:lstStyle/>
        <a:p>
          <a:r>
            <a:rPr lang="en-US" dirty="0"/>
            <a:t>Output: Refined Coded Prototype</a:t>
          </a:r>
        </a:p>
      </dgm:t>
    </dgm:pt>
    <dgm:pt modelId="{B0381526-9969-46D9-B681-AB658BF479EE}" type="parTrans" cxnId="{0524442F-D690-48DE-979F-03E317BE9853}">
      <dgm:prSet/>
      <dgm:spPr/>
      <dgm:t>
        <a:bodyPr/>
        <a:lstStyle/>
        <a:p>
          <a:endParaRPr lang="en-GB"/>
        </a:p>
      </dgm:t>
    </dgm:pt>
    <dgm:pt modelId="{7FFB23B8-123A-41C0-A60C-C97DBD96BC2B}" type="sibTrans" cxnId="{0524442F-D690-48DE-979F-03E317BE9853}">
      <dgm:prSet/>
      <dgm:spPr/>
      <dgm:t>
        <a:bodyPr/>
        <a:lstStyle/>
        <a:p>
          <a:endParaRPr lang="en-GB"/>
        </a:p>
      </dgm:t>
    </dgm:pt>
    <dgm:pt modelId="{31EA3F05-5695-448B-9E44-A31CFB289EA1}" type="pres">
      <dgm:prSet presAssocID="{39D243BC-F834-43C1-916C-09DA73EE5562}" presName="linearFlow" presStyleCnt="0">
        <dgm:presLayoutVars>
          <dgm:dir/>
          <dgm:animLvl val="lvl"/>
          <dgm:resizeHandles val="exact"/>
        </dgm:presLayoutVars>
      </dgm:prSet>
      <dgm:spPr/>
    </dgm:pt>
    <dgm:pt modelId="{EDF748F9-591A-457E-A9D0-CAEB568FFD6C}" type="pres">
      <dgm:prSet presAssocID="{B87F6F24-6C7D-44E3-B012-35BD9AE5697C}" presName="composite" presStyleCnt="0"/>
      <dgm:spPr/>
    </dgm:pt>
    <dgm:pt modelId="{7A2326F3-A3A4-46FF-B16B-6BB0B027E630}" type="pres">
      <dgm:prSet presAssocID="{B87F6F24-6C7D-44E3-B012-35BD9AE5697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854B195-EBD2-475C-990A-F58497CB4301}" type="pres">
      <dgm:prSet presAssocID="{B87F6F24-6C7D-44E3-B012-35BD9AE5697C}" presName="descendantText" presStyleLbl="alignAcc1" presStyleIdx="0" presStyleCnt="3" custScaleY="117511">
        <dgm:presLayoutVars>
          <dgm:bulletEnabled val="1"/>
        </dgm:presLayoutVars>
      </dgm:prSet>
      <dgm:spPr/>
    </dgm:pt>
    <dgm:pt modelId="{C2968E6F-F4B7-4EA2-9B0F-302CCC095C72}" type="pres">
      <dgm:prSet presAssocID="{0190FD7C-6AF7-42FE-89EA-0CDB36D33C8C}" presName="sp" presStyleCnt="0"/>
      <dgm:spPr/>
    </dgm:pt>
    <dgm:pt modelId="{9774CE2A-5F44-4B2A-BF22-3B9B552B9C5E}" type="pres">
      <dgm:prSet presAssocID="{6B355A34-0DAE-40E2-A2D0-7AD3875191C2}" presName="composite" presStyleCnt="0"/>
      <dgm:spPr/>
    </dgm:pt>
    <dgm:pt modelId="{CAAFBF1D-CB52-4351-AF52-49ADD78A81BB}" type="pres">
      <dgm:prSet presAssocID="{6B355A34-0DAE-40E2-A2D0-7AD3875191C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84D2939-A92C-4285-9204-4790CFC25556}" type="pres">
      <dgm:prSet presAssocID="{6B355A34-0DAE-40E2-A2D0-7AD3875191C2}" presName="descendantText" presStyleLbl="alignAcc1" presStyleIdx="1" presStyleCnt="3" custScaleY="124683">
        <dgm:presLayoutVars>
          <dgm:bulletEnabled val="1"/>
        </dgm:presLayoutVars>
      </dgm:prSet>
      <dgm:spPr/>
    </dgm:pt>
    <dgm:pt modelId="{7076E0C9-E943-4142-A9A3-3AF9D57C7539}" type="pres">
      <dgm:prSet presAssocID="{5DD47B54-B1EE-4D42-9160-EBE7F85AA0CD}" presName="sp" presStyleCnt="0"/>
      <dgm:spPr/>
    </dgm:pt>
    <dgm:pt modelId="{3D27FDE7-D5B2-4535-A9C8-4C7F82DE5549}" type="pres">
      <dgm:prSet presAssocID="{12E2822A-4B81-4D37-B800-B3A07F87262C}" presName="composite" presStyleCnt="0"/>
      <dgm:spPr/>
    </dgm:pt>
    <dgm:pt modelId="{D60DD280-6E4E-4FE6-B7AB-68C159BF8569}" type="pres">
      <dgm:prSet presAssocID="{12E2822A-4B81-4D37-B800-B3A07F87262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E439A90-7839-43C2-99E4-B2F01C0266E0}" type="pres">
      <dgm:prSet presAssocID="{12E2822A-4B81-4D37-B800-B3A07F87262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40C1802-DD5C-46A7-B07F-4517B6B26C03}" type="presOf" srcId="{12E2822A-4B81-4D37-B800-B3A07F87262C}" destId="{D60DD280-6E4E-4FE6-B7AB-68C159BF8569}" srcOrd="0" destOrd="0" presId="urn:microsoft.com/office/officeart/2005/8/layout/chevron2"/>
    <dgm:cxn modelId="{8906DF0C-3243-40FB-9B1C-3E0B3ACF7940}" srcId="{B87F6F24-6C7D-44E3-B012-35BD9AE5697C}" destId="{BA02BBE9-FAAB-4957-8E85-83510272A8E5}" srcOrd="0" destOrd="0" parTransId="{80638DC8-8A5C-4E47-84E7-7D0C4199EFD9}" sibTransId="{381606F2-1476-4A83-8B2B-5DA070D277AD}"/>
    <dgm:cxn modelId="{0524442F-D690-48DE-979F-03E317BE9853}" srcId="{12E2822A-4B81-4D37-B800-B3A07F87262C}" destId="{0504F487-1C06-4337-AFB9-DD88C5F15348}" srcOrd="2" destOrd="0" parTransId="{B0381526-9969-46D9-B681-AB658BF479EE}" sibTransId="{7FFB23B8-123A-41C0-A60C-C97DBD96BC2B}"/>
    <dgm:cxn modelId="{C2098B2F-BE30-4BDA-AA65-848D9864FF2C}" srcId="{6B355A34-0DAE-40E2-A2D0-7AD3875191C2}" destId="{8C8D9045-C344-4447-B542-0B84CD446572}" srcOrd="1" destOrd="0" parTransId="{141D8B62-430D-415E-8659-B79BAD2D9054}" sibTransId="{19BAC57C-2918-4068-B501-7F0B75D77480}"/>
    <dgm:cxn modelId="{00DA2231-3C12-4FBA-BA95-DC10DE589C08}" srcId="{39D243BC-F834-43C1-916C-09DA73EE5562}" destId="{12E2822A-4B81-4D37-B800-B3A07F87262C}" srcOrd="2" destOrd="0" parTransId="{79BBB40B-9A68-4D7F-BEF7-C09551CD8E46}" sibTransId="{9A467CF0-B532-4AD8-BF9B-8C9E4C98FECC}"/>
    <dgm:cxn modelId="{AD35B231-FDD3-4579-AA86-8F51BBADA012}" type="presOf" srcId="{BA02BBE9-FAAB-4957-8E85-83510272A8E5}" destId="{5854B195-EBD2-475C-990A-F58497CB4301}" srcOrd="0" destOrd="0" presId="urn:microsoft.com/office/officeart/2005/8/layout/chevron2"/>
    <dgm:cxn modelId="{943F5F6F-BD0B-497C-BA24-CC1F42D044B7}" type="presOf" srcId="{9E957E35-FD10-4CF3-8992-8D31C4EAC12D}" destId="{4E439A90-7839-43C2-99E4-B2F01C0266E0}" srcOrd="0" destOrd="0" presId="urn:microsoft.com/office/officeart/2005/8/layout/chevron2"/>
    <dgm:cxn modelId="{FD10636F-37ED-42F7-8259-5BE59B056660}" type="presOf" srcId="{BDECDE4F-81BE-4C81-AC44-F158CE2BDDDF}" destId="{4E439A90-7839-43C2-99E4-B2F01C0266E0}" srcOrd="0" destOrd="1" presId="urn:microsoft.com/office/officeart/2005/8/layout/chevron2"/>
    <dgm:cxn modelId="{F7036058-905B-451B-91A3-CB6A2260562E}" srcId="{12E2822A-4B81-4D37-B800-B3A07F87262C}" destId="{9E957E35-FD10-4CF3-8992-8D31C4EAC12D}" srcOrd="0" destOrd="0" parTransId="{BAD4F75E-59E9-498A-979F-4BA42DB612AF}" sibTransId="{EEF66C51-6876-495B-8749-71A9485D4169}"/>
    <dgm:cxn modelId="{5CEC7358-5206-4FC1-B011-32AAF07F5347}" srcId="{6B355A34-0DAE-40E2-A2D0-7AD3875191C2}" destId="{D9C86A47-E402-4496-92A3-CF31BEF8936D}" srcOrd="2" destOrd="0" parTransId="{4BF0FF52-40CE-473F-BB3E-4DB46DD6CCF5}" sibTransId="{0FEE86C9-7424-468B-92BA-5642B20C420E}"/>
    <dgm:cxn modelId="{A22CA582-A124-4A4F-AC41-DFFBD9912819}" type="presOf" srcId="{8C8D9045-C344-4447-B542-0B84CD446572}" destId="{284D2939-A92C-4285-9204-4790CFC25556}" srcOrd="0" destOrd="1" presId="urn:microsoft.com/office/officeart/2005/8/layout/chevron2"/>
    <dgm:cxn modelId="{0A1F7997-A6B0-4CC9-8EC6-F559DAA579C1}" srcId="{39D243BC-F834-43C1-916C-09DA73EE5562}" destId="{6B355A34-0DAE-40E2-A2D0-7AD3875191C2}" srcOrd="1" destOrd="0" parTransId="{36305FBC-B4A5-442F-AD4F-1B09C601E62E}" sibTransId="{5DD47B54-B1EE-4D42-9160-EBE7F85AA0CD}"/>
    <dgm:cxn modelId="{B5727998-1335-443B-824E-A3853D23F95F}" srcId="{B87F6F24-6C7D-44E3-B012-35BD9AE5697C}" destId="{4D476186-D319-4D1C-845C-EDB3F9FC6901}" srcOrd="1" destOrd="0" parTransId="{4DA4AD66-C607-4673-B861-7459B1F02BB2}" sibTransId="{3ACB8C8F-0387-4761-BBB9-FFF25049AD09}"/>
    <dgm:cxn modelId="{9CAD06A0-6BC8-4C28-97E3-A5BBB917CE08}" srcId="{6B355A34-0DAE-40E2-A2D0-7AD3875191C2}" destId="{44C19362-2F9B-4910-83D4-6A34932AC3DA}" srcOrd="0" destOrd="0" parTransId="{92084452-583B-4840-B060-D074590CB531}" sibTransId="{E68726DD-1CFE-4244-80B7-4489AC56796E}"/>
    <dgm:cxn modelId="{467666A7-B412-4E8A-BF73-4DA35F9A81A6}" type="presOf" srcId="{44C19362-2F9B-4910-83D4-6A34932AC3DA}" destId="{284D2939-A92C-4285-9204-4790CFC25556}" srcOrd="0" destOrd="0" presId="urn:microsoft.com/office/officeart/2005/8/layout/chevron2"/>
    <dgm:cxn modelId="{6BE7D3A9-88D2-47AA-AA8D-F10B812DF2DD}" type="presOf" srcId="{0504F487-1C06-4337-AFB9-DD88C5F15348}" destId="{4E439A90-7839-43C2-99E4-B2F01C0266E0}" srcOrd="0" destOrd="2" presId="urn:microsoft.com/office/officeart/2005/8/layout/chevron2"/>
    <dgm:cxn modelId="{7433B6AF-CD66-4B31-B861-59569334EBBC}" srcId="{39D243BC-F834-43C1-916C-09DA73EE5562}" destId="{B87F6F24-6C7D-44E3-B012-35BD9AE5697C}" srcOrd="0" destOrd="0" parTransId="{12689CF2-09BB-4129-BA2B-CC8513985202}" sibTransId="{0190FD7C-6AF7-42FE-89EA-0CDB36D33C8C}"/>
    <dgm:cxn modelId="{414398B3-A24E-492B-89CB-10AF126EACAA}" type="presOf" srcId="{4D476186-D319-4D1C-845C-EDB3F9FC6901}" destId="{5854B195-EBD2-475C-990A-F58497CB4301}" srcOrd="0" destOrd="1" presId="urn:microsoft.com/office/officeart/2005/8/layout/chevron2"/>
    <dgm:cxn modelId="{620A84C5-F17C-437C-A98F-0E4E2E3EE924}" type="presOf" srcId="{4C129C9D-0B2E-48BF-835E-74574A371AA2}" destId="{5854B195-EBD2-475C-990A-F58497CB4301}" srcOrd="0" destOrd="2" presId="urn:microsoft.com/office/officeart/2005/8/layout/chevron2"/>
    <dgm:cxn modelId="{64BD8DCC-EB6A-4BC8-8CDD-7960E842D050}" type="presOf" srcId="{D9C86A47-E402-4496-92A3-CF31BEF8936D}" destId="{284D2939-A92C-4285-9204-4790CFC25556}" srcOrd="0" destOrd="2" presId="urn:microsoft.com/office/officeart/2005/8/layout/chevron2"/>
    <dgm:cxn modelId="{D5AF93D4-E439-423E-8F0A-0EF5CB00D0D4}" srcId="{12E2822A-4B81-4D37-B800-B3A07F87262C}" destId="{BDECDE4F-81BE-4C81-AC44-F158CE2BDDDF}" srcOrd="1" destOrd="0" parTransId="{859D4836-8CB3-4888-9BDC-5B0BB4AED734}" sibTransId="{D9BD1EF8-8D26-4626-913C-4BE25F589A4A}"/>
    <dgm:cxn modelId="{45DB29DF-FBC4-4997-B2A0-26EE7B97AF14}" type="presOf" srcId="{6B355A34-0DAE-40E2-A2D0-7AD3875191C2}" destId="{CAAFBF1D-CB52-4351-AF52-49ADD78A81BB}" srcOrd="0" destOrd="0" presId="urn:microsoft.com/office/officeart/2005/8/layout/chevron2"/>
    <dgm:cxn modelId="{50B8D3E4-BD55-4475-865C-9036CE788F67}" type="presOf" srcId="{B87F6F24-6C7D-44E3-B012-35BD9AE5697C}" destId="{7A2326F3-A3A4-46FF-B16B-6BB0B027E630}" srcOrd="0" destOrd="0" presId="urn:microsoft.com/office/officeart/2005/8/layout/chevron2"/>
    <dgm:cxn modelId="{75D488E6-7DB7-4320-BF9E-CA2857F3770F}" type="presOf" srcId="{39D243BC-F834-43C1-916C-09DA73EE5562}" destId="{31EA3F05-5695-448B-9E44-A31CFB289EA1}" srcOrd="0" destOrd="0" presId="urn:microsoft.com/office/officeart/2005/8/layout/chevron2"/>
    <dgm:cxn modelId="{E9024BF6-7C23-4E72-8C85-FACD76609961}" srcId="{B87F6F24-6C7D-44E3-B012-35BD9AE5697C}" destId="{4C129C9D-0B2E-48BF-835E-74574A371AA2}" srcOrd="2" destOrd="0" parTransId="{10A16F6B-7872-4C31-BE7A-1409905EC4C1}" sibTransId="{59813DF1-A021-4BE5-AD1C-2B7EB17D642D}"/>
    <dgm:cxn modelId="{F3D8C168-36D7-4CBE-B072-CDE324C01DEA}" type="presParOf" srcId="{31EA3F05-5695-448B-9E44-A31CFB289EA1}" destId="{EDF748F9-591A-457E-A9D0-CAEB568FFD6C}" srcOrd="0" destOrd="0" presId="urn:microsoft.com/office/officeart/2005/8/layout/chevron2"/>
    <dgm:cxn modelId="{4C3E6015-9634-438A-8A4D-5D843AAF438D}" type="presParOf" srcId="{EDF748F9-591A-457E-A9D0-CAEB568FFD6C}" destId="{7A2326F3-A3A4-46FF-B16B-6BB0B027E630}" srcOrd="0" destOrd="0" presId="urn:microsoft.com/office/officeart/2005/8/layout/chevron2"/>
    <dgm:cxn modelId="{0092D96E-C273-4F62-A5D1-75B23BDB1090}" type="presParOf" srcId="{EDF748F9-591A-457E-A9D0-CAEB568FFD6C}" destId="{5854B195-EBD2-475C-990A-F58497CB4301}" srcOrd="1" destOrd="0" presId="urn:microsoft.com/office/officeart/2005/8/layout/chevron2"/>
    <dgm:cxn modelId="{227CA133-4948-4C8A-B9F6-E59CBA5EB2AC}" type="presParOf" srcId="{31EA3F05-5695-448B-9E44-A31CFB289EA1}" destId="{C2968E6F-F4B7-4EA2-9B0F-302CCC095C72}" srcOrd="1" destOrd="0" presId="urn:microsoft.com/office/officeart/2005/8/layout/chevron2"/>
    <dgm:cxn modelId="{D7E98A8D-5D08-47CA-AD2B-9903F11DF561}" type="presParOf" srcId="{31EA3F05-5695-448B-9E44-A31CFB289EA1}" destId="{9774CE2A-5F44-4B2A-BF22-3B9B552B9C5E}" srcOrd="2" destOrd="0" presId="urn:microsoft.com/office/officeart/2005/8/layout/chevron2"/>
    <dgm:cxn modelId="{5A8BEBFB-15A2-4EE4-BEEF-B2F8F4D5DAA9}" type="presParOf" srcId="{9774CE2A-5F44-4B2A-BF22-3B9B552B9C5E}" destId="{CAAFBF1D-CB52-4351-AF52-49ADD78A81BB}" srcOrd="0" destOrd="0" presId="urn:microsoft.com/office/officeart/2005/8/layout/chevron2"/>
    <dgm:cxn modelId="{C197169C-14A8-4E3E-A60D-BF9ADFCD7D90}" type="presParOf" srcId="{9774CE2A-5F44-4B2A-BF22-3B9B552B9C5E}" destId="{284D2939-A92C-4285-9204-4790CFC25556}" srcOrd="1" destOrd="0" presId="urn:microsoft.com/office/officeart/2005/8/layout/chevron2"/>
    <dgm:cxn modelId="{5A1D0CF7-7CAF-481A-BE72-0697A1538233}" type="presParOf" srcId="{31EA3F05-5695-448B-9E44-A31CFB289EA1}" destId="{7076E0C9-E943-4142-A9A3-3AF9D57C7539}" srcOrd="3" destOrd="0" presId="urn:microsoft.com/office/officeart/2005/8/layout/chevron2"/>
    <dgm:cxn modelId="{DA26FF14-749F-4F6D-8CDA-05D5A03EF2F1}" type="presParOf" srcId="{31EA3F05-5695-448B-9E44-A31CFB289EA1}" destId="{3D27FDE7-D5B2-4535-A9C8-4C7F82DE5549}" srcOrd="4" destOrd="0" presId="urn:microsoft.com/office/officeart/2005/8/layout/chevron2"/>
    <dgm:cxn modelId="{A1FA1D64-B1A0-4223-8FF6-FF351D8D3574}" type="presParOf" srcId="{3D27FDE7-D5B2-4535-A9C8-4C7F82DE5549}" destId="{D60DD280-6E4E-4FE6-B7AB-68C159BF8569}" srcOrd="0" destOrd="0" presId="urn:microsoft.com/office/officeart/2005/8/layout/chevron2"/>
    <dgm:cxn modelId="{09F16A53-47B4-4F2A-9B1A-3610C2BB3EEC}" type="presParOf" srcId="{3D27FDE7-D5B2-4535-A9C8-4C7F82DE5549}" destId="{4E439A90-7839-43C2-99E4-B2F01C0266E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326F3-A3A4-46FF-B16B-6BB0B027E630}">
      <dsp:nvSpPr>
        <dsp:cNvPr id="0" name=""/>
        <dsp:cNvSpPr/>
      </dsp:nvSpPr>
      <dsp:spPr>
        <a:xfrm rot="5400000">
          <a:off x="-221044" y="307218"/>
          <a:ext cx="1473629" cy="103154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 Light" panose="020F0302020204030204"/>
            </a:rPr>
            <a:t>Generation 1</a:t>
          </a:r>
          <a:endParaRPr lang="en-US" sz="1500" kern="1200" dirty="0"/>
        </a:p>
      </dsp:txBody>
      <dsp:txXfrm rot="-5400000">
        <a:off x="1" y="601943"/>
        <a:ext cx="1031540" cy="442089"/>
      </dsp:txXfrm>
    </dsp:sp>
    <dsp:sp modelId="{5854B195-EBD2-475C-990A-F58497CB4301}">
      <dsp:nvSpPr>
        <dsp:cNvPr id="0" name=""/>
        <dsp:cNvSpPr/>
      </dsp:nvSpPr>
      <dsp:spPr>
        <a:xfrm rot="5400000">
          <a:off x="5210774" y="-4176925"/>
          <a:ext cx="1125590" cy="94840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/>
              <a:cs typeface="Calibri"/>
            </a:rPr>
            <a:t>Who: Focus groups with school staff and pupils and consultation with two young people's groups.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/>
              <a:cs typeface="Calibri"/>
            </a:rPr>
            <a:t>How: Shown data dashboards to critique and consider functionality and usability of SHRN school dashboard.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/>
              <a:cs typeface="Calibri"/>
            </a:rPr>
            <a:t>Output: Mockups of dashboard.</a:t>
          </a:r>
        </a:p>
      </dsp:txBody>
      <dsp:txXfrm rot="-5400000">
        <a:off x="1031541" y="57255"/>
        <a:ext cx="9429111" cy="1015696"/>
      </dsp:txXfrm>
    </dsp:sp>
    <dsp:sp modelId="{CAAFBF1D-CB52-4351-AF52-49ADD78A81BB}">
      <dsp:nvSpPr>
        <dsp:cNvPr id="0" name=""/>
        <dsp:cNvSpPr/>
      </dsp:nvSpPr>
      <dsp:spPr>
        <a:xfrm rot="5400000">
          <a:off x="-221044" y="1713614"/>
          <a:ext cx="1473629" cy="1031540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 Light" panose="020F0302020204030204"/>
            </a:rPr>
            <a:t>Generation 2</a:t>
          </a:r>
          <a:endParaRPr lang="en-US" sz="1500" kern="1200" dirty="0"/>
        </a:p>
      </dsp:txBody>
      <dsp:txXfrm rot="-5400000">
        <a:off x="1" y="2008339"/>
        <a:ext cx="1031540" cy="442089"/>
      </dsp:txXfrm>
    </dsp:sp>
    <dsp:sp modelId="{284D2939-A92C-4285-9204-4790CFC25556}">
      <dsp:nvSpPr>
        <dsp:cNvPr id="0" name=""/>
        <dsp:cNvSpPr/>
      </dsp:nvSpPr>
      <dsp:spPr>
        <a:xfrm rot="5400000">
          <a:off x="5176426" y="-2770528"/>
          <a:ext cx="1194287" cy="94840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Who: SHRN school staff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How: Workshop session to feedback on the mock-ups and raise any further content ideas.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Output:  Coded Prototype </a:t>
          </a:r>
        </a:p>
      </dsp:txBody>
      <dsp:txXfrm rot="-5400000">
        <a:off x="1031541" y="1432657"/>
        <a:ext cx="9425758" cy="1077687"/>
      </dsp:txXfrm>
    </dsp:sp>
    <dsp:sp modelId="{D60DD280-6E4E-4FE6-B7AB-68C159BF8569}">
      <dsp:nvSpPr>
        <dsp:cNvPr id="0" name=""/>
        <dsp:cNvSpPr/>
      </dsp:nvSpPr>
      <dsp:spPr>
        <a:xfrm rot="5400000">
          <a:off x="-221044" y="3001796"/>
          <a:ext cx="1473629" cy="1031540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j-lt"/>
            </a:rPr>
            <a:t>Generation 3</a:t>
          </a:r>
        </a:p>
      </dsp:txBody>
      <dsp:txXfrm rot="-5400000">
        <a:off x="1" y="3296521"/>
        <a:ext cx="1031540" cy="442089"/>
      </dsp:txXfrm>
    </dsp:sp>
    <dsp:sp modelId="{4E439A90-7839-43C2-99E4-B2F01C0266E0}">
      <dsp:nvSpPr>
        <dsp:cNvPr id="0" name=""/>
        <dsp:cNvSpPr/>
      </dsp:nvSpPr>
      <dsp:spPr>
        <a:xfrm rot="5400000">
          <a:off x="5294640" y="-1482346"/>
          <a:ext cx="957859" cy="94840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Who: Health Schools Coordinators, WSA Implementation coordinators; school staff; young people.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How: Workshops to feedback on coded prototype.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Output: Refined Coded Prototype</a:t>
          </a:r>
        </a:p>
      </dsp:txBody>
      <dsp:txXfrm rot="-5400000">
        <a:off x="1031541" y="2827512"/>
        <a:ext cx="9437299" cy="864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59049-1243-4890-B53D-F3C75F5E8A7C}" type="datetimeFigureOut"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83927-112F-4A38-BC91-0D953076209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99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Generation 1: 10 staff in three focus groups. 14 pupils in two focus groups.  ALPHA (n= 4) and Wolfson Groups (n= 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83927-112F-4A38-BC91-0D953076209E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44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a typeface="Calibri"/>
                <a:cs typeface="Calibri"/>
              </a:rPr>
              <a:t>Functionality - Whilst we already have data on this from </a:t>
            </a:r>
            <a:r>
              <a:rPr lang="en-GB" dirty="0" err="1">
                <a:ea typeface="Calibri"/>
                <a:cs typeface="Calibri"/>
              </a:rPr>
              <a:t>DataMind</a:t>
            </a:r>
            <a:r>
              <a:rPr lang="en-GB" dirty="0">
                <a:ea typeface="Calibri"/>
                <a:cs typeface="Calibri"/>
              </a:rPr>
              <a:t> and YPAG's would be good to start with what we think the additional functionality could be – cross tabs and longitudinal data. 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ea typeface="+mn-lt"/>
                <a:cs typeface="+mn-lt"/>
              </a:rPr>
              <a:t>Structure/aesthetic - </a:t>
            </a:r>
            <a:r>
              <a:rPr lang="en-GB" dirty="0">
                <a:ea typeface="+mn-lt"/>
                <a:cs typeface="+mn-lt"/>
              </a:rPr>
              <a:t>Including do they want tabs by health topic or by function?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83927-112F-4A38-BC91-0D953076209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87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43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65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6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40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96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26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5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35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9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54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6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0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reedhm@cardiff.ac.uk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GB" sz="7200">
                <a:cs typeface="Calibri Light"/>
              </a:rPr>
              <a:t>Digital Dashboard for Student Health </a:t>
            </a:r>
            <a:endParaRPr lang="en-GB" sz="72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800">
                <a:cs typeface="Calibri"/>
              </a:rPr>
              <a:t>Dr Jeremy Segrott, Dr Hayley Reed, and Dr Nick Page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8432F-43C0-6D7A-6845-3613636D8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406" y="219448"/>
            <a:ext cx="10515600" cy="1325563"/>
          </a:xfrm>
        </p:spPr>
        <p:txBody>
          <a:bodyPr/>
          <a:lstStyle/>
          <a:p>
            <a:r>
              <a:rPr lang="en-GB" dirty="0"/>
              <a:t>Case study tab</a:t>
            </a:r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D52B2D8-6924-008B-2EC3-84B72094C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917" y="1271951"/>
            <a:ext cx="9896166" cy="548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83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488EA-B32F-49E1-8082-779FC3CB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47" y="73772"/>
            <a:ext cx="10515600" cy="1325563"/>
          </a:xfrm>
        </p:spPr>
        <p:txBody>
          <a:bodyPr/>
          <a:lstStyle/>
          <a:p>
            <a:r>
              <a:rPr lang="en-GB" dirty="0"/>
              <a:t>Evidence tab</a:t>
            </a: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121959E-2A25-0D43-BE1A-2529AEB80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106" y="1080351"/>
            <a:ext cx="9959789" cy="56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72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A79693-D078-4AC6-8BD4-BC24BE812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PHW evidence summaries (Hwb)</a:t>
            </a:r>
          </a:p>
        </p:txBody>
      </p:sp>
      <p:pic>
        <p:nvPicPr>
          <p:cNvPr id="8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B879111-9F83-BFBA-C2C2-D20CE06B4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39" y="1830946"/>
            <a:ext cx="5434780" cy="3798334"/>
          </a:xfrm>
          <a:prstGeom prst="rect">
            <a:avLst/>
          </a:prstGeom>
        </p:spPr>
      </p:pic>
      <p:pic>
        <p:nvPicPr>
          <p:cNvPr id="10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6C8B313-4400-C664-971E-76FA1E692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852" y="1828707"/>
            <a:ext cx="5311876" cy="380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39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488EA-B32F-49E1-8082-779FC3CB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47" y="73772"/>
            <a:ext cx="10515600" cy="1325563"/>
          </a:xfrm>
        </p:spPr>
        <p:txBody>
          <a:bodyPr/>
          <a:lstStyle/>
          <a:p>
            <a:r>
              <a:rPr lang="en-GB" dirty="0"/>
              <a:t>Task – 10 mins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D71296-F5A3-9296-861B-88A7B24A1E0D}"/>
              </a:ext>
            </a:extLst>
          </p:cNvPr>
          <p:cNvSpPr txBox="1"/>
          <p:nvPr/>
        </p:nvSpPr>
        <p:spPr>
          <a:xfrm>
            <a:off x="907676" y="1445559"/>
            <a:ext cx="10455088" cy="4844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ea typeface="Calibri"/>
                <a:cs typeface="Calibri"/>
              </a:rPr>
              <a:t>At your tables, please use the paper provided to feedback views on what you like / dislike about the following: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GB" sz="2800" dirty="0">
              <a:ea typeface="Calibri"/>
              <a:cs typeface="Calibri"/>
            </a:endParaRPr>
          </a:p>
          <a:p>
            <a:pPr marL="457200" indent="-457200">
              <a:spcBef>
                <a:spcPts val="100"/>
              </a:spcBef>
              <a:spcAft>
                <a:spcPts val="100"/>
              </a:spcAft>
              <a:buFont typeface="Calibri"/>
              <a:buChar char="-"/>
            </a:pPr>
            <a:r>
              <a:rPr lang="en-GB" sz="2800" dirty="0">
                <a:ea typeface="Calibri"/>
                <a:cs typeface="Calibri"/>
              </a:rPr>
              <a:t>Dashboard structure</a:t>
            </a:r>
            <a:endParaRPr lang="en-US" sz="2800" dirty="0">
              <a:ea typeface="Calibri"/>
              <a:cs typeface="Calibri"/>
            </a:endParaRPr>
          </a:p>
          <a:p>
            <a:pPr marL="457200" indent="-457200">
              <a:spcBef>
                <a:spcPts val="100"/>
              </a:spcBef>
              <a:spcAft>
                <a:spcPts val="100"/>
              </a:spcAft>
              <a:buFont typeface="Calibri"/>
              <a:buChar char="-"/>
            </a:pPr>
            <a:r>
              <a:rPr lang="en-GB" sz="2800" dirty="0">
                <a:ea typeface="Calibri"/>
                <a:cs typeface="Calibri"/>
              </a:rPr>
              <a:t>Dashboard functionality</a:t>
            </a:r>
            <a:endParaRPr lang="en-US" sz="2800" dirty="0">
              <a:ea typeface="Calibri"/>
              <a:cs typeface="Calibri"/>
            </a:endParaRPr>
          </a:p>
          <a:p>
            <a:pPr marL="457200" indent="-457200">
              <a:spcBef>
                <a:spcPts val="100"/>
              </a:spcBef>
              <a:spcAft>
                <a:spcPts val="100"/>
              </a:spcAft>
              <a:buAutoNum type="arabicPeriod"/>
            </a:pPr>
            <a:endParaRPr lang="en-GB" sz="2800" dirty="0">
              <a:ea typeface="Calibri"/>
              <a:cs typeface="Calibri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sz="2800" dirty="0">
                <a:ea typeface="Calibri"/>
                <a:cs typeface="Calibri"/>
              </a:rPr>
              <a:t>And consider what content / functions  could offer additional value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GB" sz="2800" dirty="0">
              <a:ea typeface="Calibri"/>
              <a:cs typeface="Calibri"/>
            </a:endParaRPr>
          </a:p>
          <a:p>
            <a:pPr marL="457200" indent="-457200">
              <a:spcBef>
                <a:spcPts val="100"/>
              </a:spcBef>
              <a:spcAft>
                <a:spcPts val="100"/>
              </a:spcAft>
              <a:buFont typeface="Calibri"/>
              <a:buChar char="-"/>
            </a:pPr>
            <a:r>
              <a:rPr lang="en-GB" sz="2800" dirty="0">
                <a:ea typeface="Calibri"/>
                <a:cs typeface="Calibri"/>
              </a:rPr>
              <a:t>Dashboard additions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GB" sz="2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9926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C8E6C-8077-CD33-604C-C3A5CA43A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326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cs typeface="Calibri Light"/>
              </a:rPr>
              <a:t>Future Dashboard Development </a:t>
            </a:r>
            <a:br>
              <a:rPr lang="en-GB" dirty="0">
                <a:cs typeface="Calibri Light"/>
              </a:rPr>
            </a:br>
            <a:br>
              <a:rPr lang="en-GB" dirty="0">
                <a:cs typeface="Calibri Light"/>
              </a:rPr>
            </a:br>
            <a:r>
              <a:rPr lang="en-GB" sz="3600" dirty="0">
                <a:cs typeface="Calibri Light"/>
              </a:rPr>
              <a:t>We are looking for staff members to take part in focus groups over the summer to test the first digital prototype. </a:t>
            </a:r>
            <a:br>
              <a:rPr lang="en-GB" sz="3600" dirty="0">
                <a:cs typeface="Calibri Light"/>
              </a:rPr>
            </a:br>
            <a:br>
              <a:rPr lang="en-GB" sz="3600" dirty="0">
                <a:cs typeface="Calibri Light"/>
              </a:rPr>
            </a:br>
            <a:r>
              <a:rPr lang="en-GB" sz="3600" dirty="0">
                <a:cs typeface="Calibri Light"/>
              </a:rPr>
              <a:t>Focus groups will be on-line and between 1-2 hours. </a:t>
            </a:r>
            <a:br>
              <a:rPr lang="en-GB" sz="3600" dirty="0">
                <a:cs typeface="Calibri Light"/>
              </a:rPr>
            </a:br>
            <a:br>
              <a:rPr lang="en-GB" sz="3600" dirty="0">
                <a:cs typeface="Calibri Light"/>
              </a:rPr>
            </a:br>
            <a:r>
              <a:rPr lang="en-GB" sz="3600" dirty="0">
                <a:cs typeface="Calibri Light"/>
              </a:rPr>
              <a:t>All staff will be offered a £50 Amazon voucher for taking part. </a:t>
            </a:r>
            <a:br>
              <a:rPr lang="en-GB" sz="3600" dirty="0">
                <a:ea typeface="Calibri Light"/>
                <a:cs typeface="Calibri Light"/>
              </a:rPr>
            </a:br>
            <a:br>
              <a:rPr lang="en-GB" sz="3600" dirty="0">
                <a:ea typeface="Calibri Light"/>
                <a:cs typeface="Calibri Light"/>
              </a:rPr>
            </a:br>
            <a:r>
              <a:rPr lang="en-GB" sz="3600" dirty="0">
                <a:ea typeface="Calibri Light"/>
                <a:cs typeface="Calibri Light"/>
              </a:rPr>
              <a:t>If you would like to take part please contact Dr Hayley Reed on </a:t>
            </a:r>
            <a:r>
              <a:rPr lang="en-GB" sz="3600" dirty="0">
                <a:ea typeface="Calibri Light"/>
                <a:cs typeface="Calibri Light"/>
                <a:hlinkClick r:id="rId2"/>
              </a:rPr>
              <a:t>reedhm@cardiff.ac.uk. </a:t>
            </a:r>
            <a:endParaRPr lang="en-GB" sz="3600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94543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87B8E-EF0C-68C5-1E17-1029B3F3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963" y="1447989"/>
            <a:ext cx="10977418" cy="1325563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cs typeface="Calibri Light"/>
              </a:rPr>
              <a:t>Project Overview</a:t>
            </a:r>
            <a:br>
              <a:rPr lang="en-GB" u="sng" dirty="0">
                <a:cs typeface="Calibri Light"/>
              </a:rPr>
            </a:br>
            <a:br>
              <a:rPr lang="en-GB" sz="2400" dirty="0">
                <a:cs typeface="Calibri Light"/>
              </a:rPr>
            </a:br>
            <a:r>
              <a:rPr lang="en-US" sz="2700" b="1" dirty="0">
                <a:latin typeface="Calibri Light"/>
                <a:cs typeface="Calibri"/>
              </a:rPr>
              <a:t>Aim: To develop a digital dashboard for school staff to access their schools SHRN data</a:t>
            </a:r>
            <a:br>
              <a:rPr lang="en-US" sz="2700" b="1" dirty="0">
                <a:latin typeface="Calibri Light"/>
                <a:cs typeface="Calibri"/>
              </a:rPr>
            </a:br>
            <a:r>
              <a:rPr lang="en-US" sz="2700" b="1" dirty="0">
                <a:latin typeface="Calibri Light"/>
                <a:cs typeface="Calibri"/>
              </a:rPr>
              <a:t>Method: User Centered Tool Design through cycles of involvement</a:t>
            </a:r>
            <a:br>
              <a:rPr lang="en-GB" sz="2700" dirty="0">
                <a:cs typeface="Calibri Light"/>
              </a:rPr>
            </a:br>
            <a:br>
              <a:rPr lang="en-GB" dirty="0">
                <a:cs typeface="Calibri Light"/>
              </a:rPr>
            </a:br>
            <a:endParaRPr lang="en-GB" dirty="0">
              <a:cs typeface="Calibri Light"/>
            </a:endParaRPr>
          </a:p>
        </p:txBody>
      </p:sp>
      <p:graphicFrame>
        <p:nvGraphicFramePr>
          <p:cNvPr id="3" name="Diagram 3">
            <a:extLst>
              <a:ext uri="{FF2B5EF4-FFF2-40B4-BE49-F238E27FC236}">
                <a16:creationId xmlns:a16="http://schemas.microsoft.com/office/drawing/2014/main" id="{C2973EA2-F374-788F-726A-D792ACD7A2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1918184"/>
              </p:ext>
            </p:extLst>
          </p:nvPr>
        </p:nvGraphicFramePr>
        <p:xfrm>
          <a:off x="721962" y="2469931"/>
          <a:ext cx="10515599" cy="4256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221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68626-6D41-DD07-176E-F544521A2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ea typeface="Calibri Light"/>
                <a:cs typeface="Calibri Light"/>
              </a:rPr>
              <a:t>Guided tour of the dashboard</a:t>
            </a:r>
            <a:endParaRPr lang="en-GB" dirty="0">
              <a:ea typeface="Calibri Light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A4D1CD-0186-F8DA-CAF9-72FCACBE9EAB}"/>
              </a:ext>
            </a:extLst>
          </p:cNvPr>
          <p:cNvSpPr txBox="1"/>
          <p:nvPr/>
        </p:nvSpPr>
        <p:spPr>
          <a:xfrm>
            <a:off x="892909" y="1656440"/>
            <a:ext cx="10515600" cy="42319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2400" dirty="0">
              <a:ea typeface="+mn-lt"/>
              <a:cs typeface="+mn-lt"/>
            </a:endParaRPr>
          </a:p>
          <a:p>
            <a:endParaRPr lang="en-GB" sz="2800" dirty="0">
              <a:ea typeface="+mn-lt"/>
              <a:cs typeface="+mn-lt"/>
            </a:endParaRPr>
          </a:p>
          <a:p>
            <a:r>
              <a:rPr lang="en-GB" sz="2800" dirty="0">
                <a:ea typeface="+mn-lt"/>
                <a:cs typeface="+mn-lt"/>
              </a:rPr>
              <a:t>Key Questions  </a:t>
            </a:r>
            <a:endParaRPr lang="en-GB" sz="2800" dirty="0">
              <a:ea typeface="Calibri"/>
              <a:cs typeface="Calibri"/>
            </a:endParaRPr>
          </a:p>
          <a:p>
            <a:endParaRPr lang="en-GB" sz="2800" dirty="0">
              <a:ea typeface="+mn-lt"/>
              <a:cs typeface="+mn-lt"/>
            </a:endParaRPr>
          </a:p>
          <a:p>
            <a:pPr marL="457200" indent="-457200">
              <a:spcBef>
                <a:spcPts val="100"/>
              </a:spcBef>
              <a:spcAft>
                <a:spcPts val="100"/>
              </a:spcAft>
              <a:buAutoNum type="arabicPeriod"/>
            </a:pPr>
            <a:r>
              <a:rPr lang="en-GB" sz="2800" dirty="0">
                <a:ea typeface="+mn-lt"/>
                <a:cs typeface="+mn-lt"/>
              </a:rPr>
              <a:t>What do you think of the proposed dashboard structure? </a:t>
            </a:r>
          </a:p>
          <a:p>
            <a:pPr marL="457200" indent="-457200">
              <a:spcBef>
                <a:spcPts val="100"/>
              </a:spcBef>
              <a:spcAft>
                <a:spcPts val="100"/>
              </a:spcAft>
              <a:buAutoNum type="arabicPeriod"/>
            </a:pPr>
            <a:r>
              <a:rPr lang="en-GB" sz="2800" dirty="0">
                <a:ea typeface="+mn-lt"/>
                <a:cs typeface="+mn-lt"/>
              </a:rPr>
              <a:t>What do you think of the proposed dashboard functionality? </a:t>
            </a:r>
          </a:p>
          <a:p>
            <a:pPr marL="457200" indent="-457200">
              <a:spcBef>
                <a:spcPts val="100"/>
              </a:spcBef>
              <a:spcAft>
                <a:spcPts val="100"/>
              </a:spcAft>
              <a:buAutoNum type="arabicPeriod"/>
            </a:pPr>
            <a:r>
              <a:rPr lang="en-GB" sz="2800" dirty="0">
                <a:ea typeface="Calibri Light"/>
                <a:cs typeface="Calibri Light"/>
              </a:rPr>
              <a:t>Any additional value-added content/functionality needed? </a:t>
            </a:r>
          </a:p>
          <a:p>
            <a:endParaRPr lang="en-GB" dirty="0">
              <a:ea typeface="+mn-lt"/>
              <a:cs typeface="+mn-lt"/>
            </a:endParaRPr>
          </a:p>
          <a:p>
            <a:endParaRPr lang="en-GB" dirty="0">
              <a:ea typeface="+mn-lt"/>
              <a:cs typeface="+mn-lt"/>
            </a:endParaRPr>
          </a:p>
          <a:p>
            <a:endParaRPr lang="en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7388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A668C-3BA6-B2FE-08B5-E12BC984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Landing page  (secure login)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697B57C-0D93-B2CA-2CCF-9D7077BFD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330" y="1586626"/>
            <a:ext cx="8355330" cy="469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396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1E674-4005-6B6E-C7A1-E92501A19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i="0" dirty="0">
                <a:solidFill>
                  <a:srgbClr val="000000"/>
                </a:solidFill>
                <a:effectLst/>
              </a:rPr>
              <a:t>School level data tab – 1 (top of page) </a:t>
            </a:r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40366A5-9C0F-3F47-A119-138039B18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39" y="1548686"/>
            <a:ext cx="9133981" cy="513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64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5FE23-46CD-9CEB-026F-683789FF3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i="0" dirty="0">
                <a:solidFill>
                  <a:srgbClr val="000000"/>
                </a:solidFill>
                <a:effectLst/>
              </a:rPr>
              <a:t>School level data – 2 (middle of page) </a:t>
            </a:r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CB57773-8158-9E66-8E1D-5E281B18E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" y="1358740"/>
            <a:ext cx="9532620" cy="536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984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A2B53-66A1-06BA-CDA6-2E6EED1FA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i="0" dirty="0">
                <a:solidFill>
                  <a:srgbClr val="000000"/>
                </a:solidFill>
                <a:effectLst/>
              </a:rPr>
              <a:t>School level data – 3 (bottom of page) </a:t>
            </a:r>
            <a:endParaRPr lang="en-GB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1CC342A-E202-FE2E-D24A-A99B522C6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79446"/>
            <a:ext cx="9612630" cy="540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972F04-6F72-267E-CEDF-1FD3D35DE3B4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4982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4EBED-E29E-CAC9-C819-BE97875AC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School averages across multiple survey years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539293-C5D5-E82C-4BDE-AE7A154EF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3" y="1524000"/>
            <a:ext cx="8127385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675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97ADC-75C2-DA35-097B-C2741D13D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</a:t>
            </a:r>
            <a:r>
              <a:rPr lang="en-GB" i="0" dirty="0">
                <a:solidFill>
                  <a:srgbClr val="000000"/>
                </a:solidFill>
                <a:effectLst/>
              </a:rPr>
              <a:t>ingle year cross-tabulations between selected variables (e.g. bullying and sleep)</a:t>
            </a:r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6F82662-645C-260F-3268-7BA2D0CA9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02" y="1690687"/>
            <a:ext cx="8253758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983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B383B1B11F7B4CB6991F4E0AEDCD23" ma:contentTypeVersion="4" ma:contentTypeDescription="Create a new document." ma:contentTypeScope="" ma:versionID="7095084207e56797240f4031c2a30af3">
  <xsd:schema xmlns:xsd="http://www.w3.org/2001/XMLSchema" xmlns:xs="http://www.w3.org/2001/XMLSchema" xmlns:p="http://schemas.microsoft.com/office/2006/metadata/properties" xmlns:ns2="b636e115-1a6f-43c6-a288-e9ebb11b9772" xmlns:ns3="b8421edf-567c-4195-a4c0-0294cd04679a" targetNamespace="http://schemas.microsoft.com/office/2006/metadata/properties" ma:root="true" ma:fieldsID="a6b857dbdaa89b808e997625756d1818" ns2:_="" ns3:_="">
    <xsd:import namespace="b636e115-1a6f-43c6-a288-e9ebb11b9772"/>
    <xsd:import namespace="b8421edf-567c-4195-a4c0-0294cd0467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6e115-1a6f-43c6-a288-e9ebb11b9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21edf-567c-4195-a4c0-0294cd04679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4BE37E-2BEF-4B0F-A517-1BAF302EDE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7DAEC3-B191-4BF6-9DB7-F9A2AF8503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36e115-1a6f-43c6-a288-e9ebb11b9772"/>
    <ds:schemaRef ds:uri="b8421edf-567c-4195-a4c0-0294cd0467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996673-40E8-45E7-88EF-1E5798FBC97D}">
  <ds:schemaRefs>
    <ds:schemaRef ds:uri="b8421edf-567c-4195-a4c0-0294cd04679a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636e115-1a6f-43c6-a288-e9ebb11b977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386</TotalTime>
  <Words>428</Words>
  <Application>Microsoft Office PowerPoint</Application>
  <PresentationFormat>Widescreen</PresentationFormat>
  <Paragraphs>40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Digital Dashboard for Student Health </vt:lpstr>
      <vt:lpstr>Project Overview  Aim: To develop a digital dashboard for school staff to access their schools SHRN data Method: User Centered Tool Design through cycles of involvement  </vt:lpstr>
      <vt:lpstr>Guided tour of the dashboard</vt:lpstr>
      <vt:lpstr>Landing page  (secure login)</vt:lpstr>
      <vt:lpstr>School level data tab – 1 (top of page) </vt:lpstr>
      <vt:lpstr>School level data – 2 (middle of page) </vt:lpstr>
      <vt:lpstr>School level data – 3 (bottom of page) </vt:lpstr>
      <vt:lpstr>School averages across multiple survey years</vt:lpstr>
      <vt:lpstr>Single year cross-tabulations between selected variables (e.g. bullying and sleep)</vt:lpstr>
      <vt:lpstr>Case study tab</vt:lpstr>
      <vt:lpstr>Evidence tab</vt:lpstr>
      <vt:lpstr>PHW evidence summaries (Hwb)</vt:lpstr>
      <vt:lpstr>Task – 10 mins</vt:lpstr>
      <vt:lpstr>Future Dashboard Development   We are looking for staff members to take part in focus groups over the summer to test the first digital prototype.   Focus groups will be on-line and between 1-2 hours.   All staff will be offered a £50 Amazon voucher for taking part.   If you would like to take part please contact Dr Hayley Reed on reedhm@cardiff.ac.uk.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Hayley Reed</cp:lastModifiedBy>
  <cp:revision>293</cp:revision>
  <dcterms:created xsi:type="dcterms:W3CDTF">2023-05-25T12:45:20Z</dcterms:created>
  <dcterms:modified xsi:type="dcterms:W3CDTF">2023-06-19T15:40:45Z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0x0101002FB383B1B11F7B4CB6991F4E0AEDCD23</vt:lpwstr>
  </property>
</Properties>
</file>